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1.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7" r:id="rId2"/>
  </p:sldMasterIdLst>
  <p:notesMasterIdLst>
    <p:notesMasterId r:id="rId153"/>
  </p:notesMasterIdLst>
  <p:sldIdLst>
    <p:sldId id="256" r:id="rId3"/>
    <p:sldId id="1866" r:id="rId4"/>
    <p:sldId id="1868" r:id="rId5"/>
    <p:sldId id="1930" r:id="rId6"/>
    <p:sldId id="1931" r:id="rId7"/>
    <p:sldId id="257" r:id="rId8"/>
    <p:sldId id="258" r:id="rId9"/>
    <p:sldId id="259" r:id="rId10"/>
    <p:sldId id="260" r:id="rId11"/>
    <p:sldId id="261" r:id="rId12"/>
    <p:sldId id="267" r:id="rId13"/>
    <p:sldId id="268" r:id="rId14"/>
    <p:sldId id="269" r:id="rId15"/>
    <p:sldId id="270" r:id="rId16"/>
    <p:sldId id="265" r:id="rId17"/>
    <p:sldId id="271" r:id="rId18"/>
    <p:sldId id="272" r:id="rId19"/>
    <p:sldId id="262" r:id="rId20"/>
    <p:sldId id="263" r:id="rId21"/>
    <p:sldId id="266" r:id="rId22"/>
    <p:sldId id="264" r:id="rId23"/>
    <p:sldId id="273" r:id="rId24"/>
    <p:sldId id="1932" r:id="rId25"/>
    <p:sldId id="377" r:id="rId26"/>
    <p:sldId id="378" r:id="rId27"/>
    <p:sldId id="379" r:id="rId28"/>
    <p:sldId id="380" r:id="rId29"/>
    <p:sldId id="381" r:id="rId30"/>
    <p:sldId id="382" r:id="rId31"/>
    <p:sldId id="383" r:id="rId32"/>
    <p:sldId id="384" r:id="rId33"/>
    <p:sldId id="385" r:id="rId34"/>
    <p:sldId id="386" r:id="rId35"/>
    <p:sldId id="387" r:id="rId36"/>
    <p:sldId id="388" r:id="rId37"/>
    <p:sldId id="389" r:id="rId38"/>
    <p:sldId id="390" r:id="rId39"/>
    <p:sldId id="391" r:id="rId40"/>
    <p:sldId id="392" r:id="rId41"/>
    <p:sldId id="393" r:id="rId42"/>
    <p:sldId id="394" r:id="rId43"/>
    <p:sldId id="395" r:id="rId44"/>
    <p:sldId id="396" r:id="rId45"/>
    <p:sldId id="397" r:id="rId46"/>
    <p:sldId id="361" r:id="rId47"/>
    <p:sldId id="398" r:id="rId48"/>
    <p:sldId id="399" r:id="rId49"/>
    <p:sldId id="400" r:id="rId50"/>
    <p:sldId id="401" r:id="rId51"/>
    <p:sldId id="402" r:id="rId52"/>
    <p:sldId id="403" r:id="rId53"/>
    <p:sldId id="404" r:id="rId54"/>
    <p:sldId id="405" r:id="rId55"/>
    <p:sldId id="467" r:id="rId56"/>
    <p:sldId id="468" r:id="rId57"/>
    <p:sldId id="470" r:id="rId58"/>
    <p:sldId id="469" r:id="rId59"/>
    <p:sldId id="471" r:id="rId60"/>
    <p:sldId id="472" r:id="rId61"/>
    <p:sldId id="406" r:id="rId62"/>
    <p:sldId id="433" r:id="rId63"/>
    <p:sldId id="407" r:id="rId64"/>
    <p:sldId id="408" r:id="rId65"/>
    <p:sldId id="409" r:id="rId66"/>
    <p:sldId id="410" r:id="rId67"/>
    <p:sldId id="411" r:id="rId68"/>
    <p:sldId id="412" r:id="rId69"/>
    <p:sldId id="413" r:id="rId70"/>
    <p:sldId id="414" r:id="rId71"/>
    <p:sldId id="415" r:id="rId72"/>
    <p:sldId id="416" r:id="rId73"/>
    <p:sldId id="417" r:id="rId74"/>
    <p:sldId id="418" r:id="rId75"/>
    <p:sldId id="419" r:id="rId76"/>
    <p:sldId id="420" r:id="rId77"/>
    <p:sldId id="421" r:id="rId78"/>
    <p:sldId id="422" r:id="rId79"/>
    <p:sldId id="423" r:id="rId80"/>
    <p:sldId id="424" r:id="rId81"/>
    <p:sldId id="321" r:id="rId82"/>
    <p:sldId id="425" r:id="rId83"/>
    <p:sldId id="312" r:id="rId84"/>
    <p:sldId id="313" r:id="rId85"/>
    <p:sldId id="314" r:id="rId86"/>
    <p:sldId id="307" r:id="rId87"/>
    <p:sldId id="289" r:id="rId88"/>
    <p:sldId id="281" r:id="rId89"/>
    <p:sldId id="343" r:id="rId90"/>
    <p:sldId id="428" r:id="rId91"/>
    <p:sldId id="429" r:id="rId92"/>
    <p:sldId id="1933" r:id="rId93"/>
    <p:sldId id="426" r:id="rId94"/>
    <p:sldId id="465" r:id="rId95"/>
    <p:sldId id="466" r:id="rId96"/>
    <p:sldId id="1934" r:id="rId97"/>
    <p:sldId id="304" r:id="rId98"/>
    <p:sldId id="1935" r:id="rId99"/>
    <p:sldId id="1936" r:id="rId100"/>
    <p:sldId id="309" r:id="rId101"/>
    <p:sldId id="1937" r:id="rId102"/>
    <p:sldId id="1938" r:id="rId103"/>
    <p:sldId id="1939" r:id="rId104"/>
    <p:sldId id="275" r:id="rId105"/>
    <p:sldId id="1940" r:id="rId106"/>
    <p:sldId id="308" r:id="rId107"/>
    <p:sldId id="282" r:id="rId108"/>
    <p:sldId id="310" r:id="rId109"/>
    <p:sldId id="427" r:id="rId110"/>
    <p:sldId id="430" r:id="rId111"/>
    <p:sldId id="431" r:id="rId112"/>
    <p:sldId id="432" r:id="rId113"/>
    <p:sldId id="1941" r:id="rId114"/>
    <p:sldId id="1942" r:id="rId115"/>
    <p:sldId id="375" r:id="rId116"/>
    <p:sldId id="1943" r:id="rId117"/>
    <p:sldId id="1944" r:id="rId118"/>
    <p:sldId id="1945" r:id="rId119"/>
    <p:sldId id="1946" r:id="rId120"/>
    <p:sldId id="1947" r:id="rId121"/>
    <p:sldId id="1948" r:id="rId122"/>
    <p:sldId id="1949" r:id="rId123"/>
    <p:sldId id="1950" r:id="rId124"/>
    <p:sldId id="1951" r:id="rId125"/>
    <p:sldId id="1952" r:id="rId126"/>
    <p:sldId id="1953" r:id="rId127"/>
    <p:sldId id="1954" r:id="rId128"/>
    <p:sldId id="276" r:id="rId129"/>
    <p:sldId id="277" r:id="rId130"/>
    <p:sldId id="1955" r:id="rId131"/>
    <p:sldId id="1956" r:id="rId132"/>
    <p:sldId id="1957" r:id="rId133"/>
    <p:sldId id="1958" r:id="rId134"/>
    <p:sldId id="1959" r:id="rId135"/>
    <p:sldId id="278" r:id="rId136"/>
    <p:sldId id="279" r:id="rId137"/>
    <p:sldId id="1960" r:id="rId138"/>
    <p:sldId id="1961" r:id="rId139"/>
    <p:sldId id="1962" r:id="rId140"/>
    <p:sldId id="1963" r:id="rId141"/>
    <p:sldId id="1964" r:id="rId142"/>
    <p:sldId id="1965" r:id="rId143"/>
    <p:sldId id="1966" r:id="rId144"/>
    <p:sldId id="1967" r:id="rId145"/>
    <p:sldId id="1968" r:id="rId146"/>
    <p:sldId id="1969" r:id="rId147"/>
    <p:sldId id="1970" r:id="rId148"/>
    <p:sldId id="1971" r:id="rId149"/>
    <p:sldId id="1972" r:id="rId150"/>
    <p:sldId id="374" r:id="rId151"/>
    <p:sldId id="300" r:id="rId15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8426"/>
    <a:srgbClr val="FFFFFF"/>
    <a:srgbClr val="985402"/>
    <a:srgbClr val="CA6F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414" autoAdjust="0"/>
    <p:restoredTop sz="75121" autoAdjust="0"/>
  </p:normalViewPr>
  <p:slideViewPr>
    <p:cSldViewPr snapToGrid="0">
      <p:cViewPr varScale="1">
        <p:scale>
          <a:sx n="83" d="100"/>
          <a:sy n="83" d="100"/>
        </p:scale>
        <p:origin x="92" y="1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viewProps" Target="viewProp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theme" Target="theme/theme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notesMaster" Target="notesMasters/notesMaster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presProps" Target="presProps.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9A969D-799D-4350-A673-CB2DF04ED32A}" type="doc">
      <dgm:prSet loTypeId="urn:microsoft.com/office/officeart/2008/layout/LinedList" loCatId="list" qsTypeId="urn:microsoft.com/office/officeart/2005/8/quickstyle/simple1" qsCatId="simple" csTypeId="urn:microsoft.com/office/officeart/2005/8/colors/accent6_2" csCatId="accent6" phldr="1"/>
      <dgm:spPr/>
      <dgm:t>
        <a:bodyPr/>
        <a:lstStyle/>
        <a:p>
          <a:endParaRPr lang="en-US"/>
        </a:p>
      </dgm:t>
    </dgm:pt>
    <dgm:pt modelId="{D838EC75-3977-41B2-9548-188B003ADE62}">
      <dgm:prSet/>
      <dgm:spPr/>
      <dgm:t>
        <a:bodyPr/>
        <a:lstStyle/>
        <a:p>
          <a:r>
            <a:rPr lang="en-US" dirty="0"/>
            <a:t>1. </a:t>
          </a:r>
          <a:r>
            <a:rPr lang="zh-CN" dirty="0"/>
            <a:t>保持会议轻松愉快的氛围，可以考虑换一个开会的环境，如有饮料、零食相伴 就更好了。 </a:t>
          </a:r>
          <a:endParaRPr lang="en-US" dirty="0"/>
        </a:p>
      </dgm:t>
    </dgm:pt>
    <dgm:pt modelId="{396298CB-2037-40C6-B406-B860D20C1CC6}" type="parTrans" cxnId="{18F0CB4F-8AFE-47C9-A8A7-57B21A438AFC}">
      <dgm:prSet/>
      <dgm:spPr/>
      <dgm:t>
        <a:bodyPr/>
        <a:lstStyle/>
        <a:p>
          <a:endParaRPr lang="en-US"/>
        </a:p>
      </dgm:t>
    </dgm:pt>
    <dgm:pt modelId="{CC414898-C5AD-49CE-8215-9EDC326B7FC5}" type="sibTrans" cxnId="{18F0CB4F-8AFE-47C9-A8A7-57B21A438AFC}">
      <dgm:prSet/>
      <dgm:spPr/>
      <dgm:t>
        <a:bodyPr/>
        <a:lstStyle/>
        <a:p>
          <a:endParaRPr lang="en-US"/>
        </a:p>
      </dgm:t>
    </dgm:pt>
    <dgm:pt modelId="{BC6DB4FA-BBFA-40E6-A96E-A80252A3DCFB}">
      <dgm:prSet/>
      <dgm:spPr/>
      <dgm:t>
        <a:bodyPr/>
        <a:lstStyle/>
        <a:p>
          <a:r>
            <a:rPr lang="en-US"/>
            <a:t>2. </a:t>
          </a:r>
          <a:r>
            <a:rPr lang="zh-CN"/>
            <a:t>当 </a:t>
          </a:r>
          <a:r>
            <a:rPr lang="en-US"/>
            <a:t>[ </a:t>
          </a:r>
          <a:r>
            <a:rPr lang="zh-CN"/>
            <a:t>大官</a:t>
          </a:r>
          <a:r>
            <a:rPr lang="en-US"/>
            <a:t>] </a:t>
          </a:r>
          <a:r>
            <a:rPr lang="zh-CN"/>
            <a:t>的最好不要出现，让大家畅所欲言。（即使出现，也要夹着尾巴，不要为自 己以前的行为辩护，当个好听众。） </a:t>
          </a:r>
          <a:endParaRPr lang="en-US"/>
        </a:p>
      </dgm:t>
    </dgm:pt>
    <dgm:pt modelId="{DF910A9D-A527-4A2A-BE23-55B6F3998106}" type="parTrans" cxnId="{B849AC62-02BD-4C81-88BD-FA1FCE4C5116}">
      <dgm:prSet/>
      <dgm:spPr/>
      <dgm:t>
        <a:bodyPr/>
        <a:lstStyle/>
        <a:p>
          <a:endParaRPr lang="en-US"/>
        </a:p>
      </dgm:t>
    </dgm:pt>
    <dgm:pt modelId="{5B504091-E90E-4087-BFF0-7300F0166A4A}" type="sibTrans" cxnId="{B849AC62-02BD-4C81-88BD-FA1FCE4C5116}">
      <dgm:prSet/>
      <dgm:spPr/>
      <dgm:t>
        <a:bodyPr/>
        <a:lstStyle/>
        <a:p>
          <a:endParaRPr lang="en-US"/>
        </a:p>
      </dgm:t>
    </dgm:pt>
    <dgm:pt modelId="{8A886688-BECF-465B-B480-973F2AE73AF7}">
      <dgm:prSet/>
      <dgm:spPr/>
      <dgm:t>
        <a:bodyPr/>
        <a:lstStyle/>
        <a:p>
          <a:r>
            <a:rPr lang="en-US"/>
            <a:t>3. </a:t>
          </a:r>
          <a:r>
            <a:rPr lang="zh-CN"/>
            <a:t>坚持对事不对人的原创，强调</a:t>
          </a:r>
          <a:r>
            <a:rPr lang="en-US"/>
            <a:t>— </a:t>
          </a:r>
          <a:r>
            <a:rPr lang="zh-CN"/>
            <a:t>如果再有一次机会，会如何改进？而不是挖历史 旧账。 </a:t>
          </a:r>
          <a:endParaRPr lang="en-US"/>
        </a:p>
      </dgm:t>
    </dgm:pt>
    <dgm:pt modelId="{B9C675AC-DD01-4EB7-B9D7-31E0F788E78B}" type="parTrans" cxnId="{05A0CAA0-A784-4D86-9CD2-ED8EB3BFD367}">
      <dgm:prSet/>
      <dgm:spPr/>
      <dgm:t>
        <a:bodyPr/>
        <a:lstStyle/>
        <a:p>
          <a:endParaRPr lang="en-US"/>
        </a:p>
      </dgm:t>
    </dgm:pt>
    <dgm:pt modelId="{C2D01B66-1FA1-47D1-B312-2DB2EBA03D04}" type="sibTrans" cxnId="{05A0CAA0-A784-4D86-9CD2-ED8EB3BFD367}">
      <dgm:prSet/>
      <dgm:spPr/>
      <dgm:t>
        <a:bodyPr/>
        <a:lstStyle/>
        <a:p>
          <a:endParaRPr lang="en-US"/>
        </a:p>
      </dgm:t>
    </dgm:pt>
    <dgm:pt modelId="{33012E6F-D389-4635-A494-7B48BAE23E97}">
      <dgm:prSet/>
      <dgm:spPr/>
      <dgm:t>
        <a:bodyPr/>
        <a:lstStyle/>
        <a:p>
          <a:r>
            <a:rPr lang="en-US"/>
            <a:t>4. </a:t>
          </a:r>
          <a:r>
            <a:rPr lang="zh-CN"/>
            <a:t>照顾到模板提及的各个领域，可以深入团队最感兴趣的部分。 </a:t>
          </a:r>
          <a:endParaRPr lang="en-US"/>
        </a:p>
      </dgm:t>
    </dgm:pt>
    <dgm:pt modelId="{7D8BE620-E359-4D36-A0FC-2444A08F0EA7}" type="parTrans" cxnId="{9C114923-BE82-4A3C-B7BF-FC3BAB944CD2}">
      <dgm:prSet/>
      <dgm:spPr/>
      <dgm:t>
        <a:bodyPr/>
        <a:lstStyle/>
        <a:p>
          <a:endParaRPr lang="en-US"/>
        </a:p>
      </dgm:t>
    </dgm:pt>
    <dgm:pt modelId="{B428C00B-4225-4452-9130-2D90D12D3276}" type="sibTrans" cxnId="{9C114923-BE82-4A3C-B7BF-FC3BAB944CD2}">
      <dgm:prSet/>
      <dgm:spPr/>
      <dgm:t>
        <a:bodyPr/>
        <a:lstStyle/>
        <a:p>
          <a:endParaRPr lang="en-US"/>
        </a:p>
      </dgm:t>
    </dgm:pt>
    <dgm:pt modelId="{CB37990D-8DFC-453B-BFCD-8C318ED5B4F8}">
      <dgm:prSet/>
      <dgm:spPr/>
      <dgm:t>
        <a:bodyPr/>
        <a:lstStyle/>
        <a:p>
          <a:r>
            <a:rPr lang="en-US"/>
            <a:t>5. </a:t>
          </a:r>
          <a:r>
            <a:rPr lang="zh-CN"/>
            <a:t>让所有人都有充分发言的机会。 </a:t>
          </a:r>
          <a:endParaRPr lang="en-US"/>
        </a:p>
      </dgm:t>
    </dgm:pt>
    <dgm:pt modelId="{0CE7A48B-DE55-4C8D-8D39-67490B947390}" type="parTrans" cxnId="{2E18E122-B0DB-4EA5-9150-50540D5648D2}">
      <dgm:prSet/>
      <dgm:spPr/>
      <dgm:t>
        <a:bodyPr/>
        <a:lstStyle/>
        <a:p>
          <a:endParaRPr lang="en-US"/>
        </a:p>
      </dgm:t>
    </dgm:pt>
    <dgm:pt modelId="{6F6DA9A0-70DE-479D-BEDE-9D8E6A7C7B64}" type="sibTrans" cxnId="{2E18E122-B0DB-4EA5-9150-50540D5648D2}">
      <dgm:prSet/>
      <dgm:spPr/>
      <dgm:t>
        <a:bodyPr/>
        <a:lstStyle/>
        <a:p>
          <a:endParaRPr lang="en-US"/>
        </a:p>
      </dgm:t>
    </dgm:pt>
    <dgm:pt modelId="{BAC16947-39E3-4872-AB48-1CCD0874E586}">
      <dgm:prSet/>
      <dgm:spPr/>
      <dgm:t>
        <a:bodyPr/>
        <a:lstStyle/>
        <a:p>
          <a:r>
            <a:rPr lang="en-US"/>
            <a:t>6. </a:t>
          </a:r>
          <a:r>
            <a:rPr lang="zh-CN"/>
            <a:t>有人记录发言要点，最后列出所有改进意见。 </a:t>
          </a:r>
          <a:endParaRPr lang="en-US"/>
        </a:p>
      </dgm:t>
    </dgm:pt>
    <dgm:pt modelId="{4B7B9700-BF73-455E-A57D-B6AE11C86C54}" type="parTrans" cxnId="{36B5A1F0-5700-4608-80D5-31D7B70E44AC}">
      <dgm:prSet/>
      <dgm:spPr/>
      <dgm:t>
        <a:bodyPr/>
        <a:lstStyle/>
        <a:p>
          <a:endParaRPr lang="en-US"/>
        </a:p>
      </dgm:t>
    </dgm:pt>
    <dgm:pt modelId="{6E8686A0-1025-4687-B223-09E2ACACEA5B}" type="sibTrans" cxnId="{36B5A1F0-5700-4608-80D5-31D7B70E44AC}">
      <dgm:prSet/>
      <dgm:spPr/>
      <dgm:t>
        <a:bodyPr/>
        <a:lstStyle/>
        <a:p>
          <a:endParaRPr lang="en-US"/>
        </a:p>
      </dgm:t>
    </dgm:pt>
    <dgm:pt modelId="{289983E9-DF25-4C09-AFD7-868CEA72CFDD}">
      <dgm:prSet/>
      <dgm:spPr/>
      <dgm:t>
        <a:bodyPr/>
        <a:lstStyle/>
        <a:p>
          <a:r>
            <a:rPr lang="en-US"/>
            <a:t>7. </a:t>
          </a:r>
          <a:r>
            <a:rPr lang="zh-CN"/>
            <a:t>最后大家可以投票，如果我只有三票，投给哪些改进意见？ </a:t>
          </a:r>
          <a:endParaRPr lang="en-US"/>
        </a:p>
      </dgm:t>
    </dgm:pt>
    <dgm:pt modelId="{7F42747B-97AA-4C0B-90C9-312E44B7C0AF}" type="parTrans" cxnId="{486B83F4-56DF-4CAB-AE63-F8570EFF50F8}">
      <dgm:prSet/>
      <dgm:spPr/>
      <dgm:t>
        <a:bodyPr/>
        <a:lstStyle/>
        <a:p>
          <a:endParaRPr lang="en-US"/>
        </a:p>
      </dgm:t>
    </dgm:pt>
    <dgm:pt modelId="{C6B18ADD-C8C8-4F96-9C24-B30645B25645}" type="sibTrans" cxnId="{486B83F4-56DF-4CAB-AE63-F8570EFF50F8}">
      <dgm:prSet/>
      <dgm:spPr/>
      <dgm:t>
        <a:bodyPr/>
        <a:lstStyle/>
        <a:p>
          <a:endParaRPr lang="en-US"/>
        </a:p>
      </dgm:t>
    </dgm:pt>
    <dgm:pt modelId="{36013325-3FC6-433D-B89E-40D60C39B19B}">
      <dgm:prSet/>
      <dgm:spPr/>
      <dgm:t>
        <a:bodyPr/>
        <a:lstStyle/>
        <a:p>
          <a:r>
            <a:rPr lang="en-US"/>
            <a:t>8. </a:t>
          </a:r>
          <a:r>
            <a:rPr lang="zh-CN"/>
            <a:t>领导们保证要采取行动，执行票数最高的一些改进意见。</a:t>
          </a:r>
          <a:endParaRPr lang="en-US"/>
        </a:p>
      </dgm:t>
    </dgm:pt>
    <dgm:pt modelId="{15234FC7-D1B8-4991-9CD8-0D25FDCE2A84}" type="parTrans" cxnId="{4F06FCC1-8B5B-436C-ABD7-E5AA54E47D9B}">
      <dgm:prSet/>
      <dgm:spPr/>
      <dgm:t>
        <a:bodyPr/>
        <a:lstStyle/>
        <a:p>
          <a:endParaRPr lang="en-US"/>
        </a:p>
      </dgm:t>
    </dgm:pt>
    <dgm:pt modelId="{5EA64FA6-37CE-4B43-80EE-357BBD5BFE44}" type="sibTrans" cxnId="{4F06FCC1-8B5B-436C-ABD7-E5AA54E47D9B}">
      <dgm:prSet/>
      <dgm:spPr/>
      <dgm:t>
        <a:bodyPr/>
        <a:lstStyle/>
        <a:p>
          <a:endParaRPr lang="en-US"/>
        </a:p>
      </dgm:t>
    </dgm:pt>
    <dgm:pt modelId="{26B4AD24-B5B7-4772-949B-89FFD8221D5D}" type="pres">
      <dgm:prSet presAssocID="{6A9A969D-799D-4350-A673-CB2DF04ED32A}" presName="vert0" presStyleCnt="0">
        <dgm:presLayoutVars>
          <dgm:dir/>
          <dgm:animOne val="branch"/>
          <dgm:animLvl val="lvl"/>
        </dgm:presLayoutVars>
      </dgm:prSet>
      <dgm:spPr/>
    </dgm:pt>
    <dgm:pt modelId="{CACCE9CC-B4E4-4D92-978E-B8D407788CE3}" type="pres">
      <dgm:prSet presAssocID="{D838EC75-3977-41B2-9548-188B003ADE62}" presName="thickLine" presStyleLbl="alignNode1" presStyleIdx="0" presStyleCnt="8"/>
      <dgm:spPr/>
    </dgm:pt>
    <dgm:pt modelId="{F50C6222-78B3-43B6-AC6A-CDB0273BC3BB}" type="pres">
      <dgm:prSet presAssocID="{D838EC75-3977-41B2-9548-188B003ADE62}" presName="horz1" presStyleCnt="0"/>
      <dgm:spPr/>
    </dgm:pt>
    <dgm:pt modelId="{611C6A86-EE01-407E-B053-A278DF4AAB05}" type="pres">
      <dgm:prSet presAssocID="{D838EC75-3977-41B2-9548-188B003ADE62}" presName="tx1" presStyleLbl="revTx" presStyleIdx="0" presStyleCnt="8"/>
      <dgm:spPr/>
    </dgm:pt>
    <dgm:pt modelId="{42745BFA-C642-4C5C-98C3-A84BA1CF2E90}" type="pres">
      <dgm:prSet presAssocID="{D838EC75-3977-41B2-9548-188B003ADE62}" presName="vert1" presStyleCnt="0"/>
      <dgm:spPr/>
    </dgm:pt>
    <dgm:pt modelId="{6F7E5C8E-E337-46E0-9030-B82EC656696C}" type="pres">
      <dgm:prSet presAssocID="{BC6DB4FA-BBFA-40E6-A96E-A80252A3DCFB}" presName="thickLine" presStyleLbl="alignNode1" presStyleIdx="1" presStyleCnt="8"/>
      <dgm:spPr/>
    </dgm:pt>
    <dgm:pt modelId="{C4D5D091-15A6-4CD0-9DD8-7140495FA8D0}" type="pres">
      <dgm:prSet presAssocID="{BC6DB4FA-BBFA-40E6-A96E-A80252A3DCFB}" presName="horz1" presStyleCnt="0"/>
      <dgm:spPr/>
    </dgm:pt>
    <dgm:pt modelId="{4A04762E-A42D-4FBF-B2D5-ABC422F427BE}" type="pres">
      <dgm:prSet presAssocID="{BC6DB4FA-BBFA-40E6-A96E-A80252A3DCFB}" presName="tx1" presStyleLbl="revTx" presStyleIdx="1" presStyleCnt="8"/>
      <dgm:spPr/>
    </dgm:pt>
    <dgm:pt modelId="{12D00307-9991-45B2-AD1B-24D822056060}" type="pres">
      <dgm:prSet presAssocID="{BC6DB4FA-BBFA-40E6-A96E-A80252A3DCFB}" presName="vert1" presStyleCnt="0"/>
      <dgm:spPr/>
    </dgm:pt>
    <dgm:pt modelId="{1A0858CD-0F1F-4152-AC71-12BE0768E5B3}" type="pres">
      <dgm:prSet presAssocID="{8A886688-BECF-465B-B480-973F2AE73AF7}" presName="thickLine" presStyleLbl="alignNode1" presStyleIdx="2" presStyleCnt="8"/>
      <dgm:spPr/>
    </dgm:pt>
    <dgm:pt modelId="{E5EAB70C-F0A1-4C80-AA1C-E168DD655840}" type="pres">
      <dgm:prSet presAssocID="{8A886688-BECF-465B-B480-973F2AE73AF7}" presName="horz1" presStyleCnt="0"/>
      <dgm:spPr/>
    </dgm:pt>
    <dgm:pt modelId="{7CF22D40-6A27-4144-9DAE-4D44B8326DEC}" type="pres">
      <dgm:prSet presAssocID="{8A886688-BECF-465B-B480-973F2AE73AF7}" presName="tx1" presStyleLbl="revTx" presStyleIdx="2" presStyleCnt="8"/>
      <dgm:spPr/>
    </dgm:pt>
    <dgm:pt modelId="{138F9C39-D728-427D-A8F5-121B9ADA481C}" type="pres">
      <dgm:prSet presAssocID="{8A886688-BECF-465B-B480-973F2AE73AF7}" presName="vert1" presStyleCnt="0"/>
      <dgm:spPr/>
    </dgm:pt>
    <dgm:pt modelId="{809D47BF-6F27-4E03-B0A5-621AD4384EDE}" type="pres">
      <dgm:prSet presAssocID="{33012E6F-D389-4635-A494-7B48BAE23E97}" presName="thickLine" presStyleLbl="alignNode1" presStyleIdx="3" presStyleCnt="8"/>
      <dgm:spPr/>
    </dgm:pt>
    <dgm:pt modelId="{BD9134F8-CE0B-44E9-92F8-D5614CADABEB}" type="pres">
      <dgm:prSet presAssocID="{33012E6F-D389-4635-A494-7B48BAE23E97}" presName="horz1" presStyleCnt="0"/>
      <dgm:spPr/>
    </dgm:pt>
    <dgm:pt modelId="{5F893374-6709-43EE-9321-1917B3672322}" type="pres">
      <dgm:prSet presAssocID="{33012E6F-D389-4635-A494-7B48BAE23E97}" presName="tx1" presStyleLbl="revTx" presStyleIdx="3" presStyleCnt="8"/>
      <dgm:spPr/>
    </dgm:pt>
    <dgm:pt modelId="{06A49873-B0DC-4795-AB8E-BF0726A10B9E}" type="pres">
      <dgm:prSet presAssocID="{33012E6F-D389-4635-A494-7B48BAE23E97}" presName="vert1" presStyleCnt="0"/>
      <dgm:spPr/>
    </dgm:pt>
    <dgm:pt modelId="{3A0F393A-4AA8-4573-8825-A4D4032CE6B6}" type="pres">
      <dgm:prSet presAssocID="{CB37990D-8DFC-453B-BFCD-8C318ED5B4F8}" presName="thickLine" presStyleLbl="alignNode1" presStyleIdx="4" presStyleCnt="8"/>
      <dgm:spPr/>
    </dgm:pt>
    <dgm:pt modelId="{3487E71F-F1E1-491D-928E-F502DF62BB1D}" type="pres">
      <dgm:prSet presAssocID="{CB37990D-8DFC-453B-BFCD-8C318ED5B4F8}" presName="horz1" presStyleCnt="0"/>
      <dgm:spPr/>
    </dgm:pt>
    <dgm:pt modelId="{1D33255F-45B9-4A59-8EB4-04A7D1717B31}" type="pres">
      <dgm:prSet presAssocID="{CB37990D-8DFC-453B-BFCD-8C318ED5B4F8}" presName="tx1" presStyleLbl="revTx" presStyleIdx="4" presStyleCnt="8"/>
      <dgm:spPr/>
    </dgm:pt>
    <dgm:pt modelId="{B3E54E02-2115-4D4B-ACEE-17A6F6D66239}" type="pres">
      <dgm:prSet presAssocID="{CB37990D-8DFC-453B-BFCD-8C318ED5B4F8}" presName="vert1" presStyleCnt="0"/>
      <dgm:spPr/>
    </dgm:pt>
    <dgm:pt modelId="{B54DACC4-52F2-4B27-BD55-773E8F35DE52}" type="pres">
      <dgm:prSet presAssocID="{BAC16947-39E3-4872-AB48-1CCD0874E586}" presName="thickLine" presStyleLbl="alignNode1" presStyleIdx="5" presStyleCnt="8"/>
      <dgm:spPr/>
    </dgm:pt>
    <dgm:pt modelId="{45396EBF-1C47-4EDC-BD6B-0E027C2D6AD7}" type="pres">
      <dgm:prSet presAssocID="{BAC16947-39E3-4872-AB48-1CCD0874E586}" presName="horz1" presStyleCnt="0"/>
      <dgm:spPr/>
    </dgm:pt>
    <dgm:pt modelId="{A2DA5316-2F7F-4F4E-8FCE-A26E0991D1B3}" type="pres">
      <dgm:prSet presAssocID="{BAC16947-39E3-4872-AB48-1CCD0874E586}" presName="tx1" presStyleLbl="revTx" presStyleIdx="5" presStyleCnt="8"/>
      <dgm:spPr/>
    </dgm:pt>
    <dgm:pt modelId="{6448BE9F-47B4-4BB9-9D05-811B5CEB10C8}" type="pres">
      <dgm:prSet presAssocID="{BAC16947-39E3-4872-AB48-1CCD0874E586}" presName="vert1" presStyleCnt="0"/>
      <dgm:spPr/>
    </dgm:pt>
    <dgm:pt modelId="{A90943EC-BAB8-452C-8CCA-EE8AFFAA1DF0}" type="pres">
      <dgm:prSet presAssocID="{289983E9-DF25-4C09-AFD7-868CEA72CFDD}" presName="thickLine" presStyleLbl="alignNode1" presStyleIdx="6" presStyleCnt="8"/>
      <dgm:spPr/>
    </dgm:pt>
    <dgm:pt modelId="{8832A1A5-81C7-48B3-8436-B5D0D8E2239F}" type="pres">
      <dgm:prSet presAssocID="{289983E9-DF25-4C09-AFD7-868CEA72CFDD}" presName="horz1" presStyleCnt="0"/>
      <dgm:spPr/>
    </dgm:pt>
    <dgm:pt modelId="{EC49D4FE-B8A1-48B5-861E-C9FEFB9117A0}" type="pres">
      <dgm:prSet presAssocID="{289983E9-DF25-4C09-AFD7-868CEA72CFDD}" presName="tx1" presStyleLbl="revTx" presStyleIdx="6" presStyleCnt="8"/>
      <dgm:spPr/>
    </dgm:pt>
    <dgm:pt modelId="{0EEB37E8-8B3F-4B64-B290-D709A032FB63}" type="pres">
      <dgm:prSet presAssocID="{289983E9-DF25-4C09-AFD7-868CEA72CFDD}" presName="vert1" presStyleCnt="0"/>
      <dgm:spPr/>
    </dgm:pt>
    <dgm:pt modelId="{4B992AE0-C851-4C1E-93FF-DFA55406ED0E}" type="pres">
      <dgm:prSet presAssocID="{36013325-3FC6-433D-B89E-40D60C39B19B}" presName="thickLine" presStyleLbl="alignNode1" presStyleIdx="7" presStyleCnt="8"/>
      <dgm:spPr/>
    </dgm:pt>
    <dgm:pt modelId="{D0918480-E977-478C-8570-01FDB88BB9B2}" type="pres">
      <dgm:prSet presAssocID="{36013325-3FC6-433D-B89E-40D60C39B19B}" presName="horz1" presStyleCnt="0"/>
      <dgm:spPr/>
    </dgm:pt>
    <dgm:pt modelId="{3C920B09-0F38-4124-80FA-71C4C075FC97}" type="pres">
      <dgm:prSet presAssocID="{36013325-3FC6-433D-B89E-40D60C39B19B}" presName="tx1" presStyleLbl="revTx" presStyleIdx="7" presStyleCnt="8"/>
      <dgm:spPr/>
    </dgm:pt>
    <dgm:pt modelId="{C595FADE-38D0-4353-B17F-5B2F42A1A323}" type="pres">
      <dgm:prSet presAssocID="{36013325-3FC6-433D-B89E-40D60C39B19B}" presName="vert1" presStyleCnt="0"/>
      <dgm:spPr/>
    </dgm:pt>
  </dgm:ptLst>
  <dgm:cxnLst>
    <dgm:cxn modelId="{9B1C791D-A0BC-4C86-9791-B22F0F5275FA}" type="presOf" srcId="{CB37990D-8DFC-453B-BFCD-8C318ED5B4F8}" destId="{1D33255F-45B9-4A59-8EB4-04A7D1717B31}" srcOrd="0" destOrd="0" presId="urn:microsoft.com/office/officeart/2008/layout/LinedList"/>
    <dgm:cxn modelId="{2E18E122-B0DB-4EA5-9150-50540D5648D2}" srcId="{6A9A969D-799D-4350-A673-CB2DF04ED32A}" destId="{CB37990D-8DFC-453B-BFCD-8C318ED5B4F8}" srcOrd="4" destOrd="0" parTransId="{0CE7A48B-DE55-4C8D-8D39-67490B947390}" sibTransId="{6F6DA9A0-70DE-479D-BEDE-9D8E6A7C7B64}"/>
    <dgm:cxn modelId="{9C114923-BE82-4A3C-B7BF-FC3BAB944CD2}" srcId="{6A9A969D-799D-4350-A673-CB2DF04ED32A}" destId="{33012E6F-D389-4635-A494-7B48BAE23E97}" srcOrd="3" destOrd="0" parTransId="{7D8BE620-E359-4D36-A0FC-2444A08F0EA7}" sibTransId="{B428C00B-4225-4452-9130-2D90D12D3276}"/>
    <dgm:cxn modelId="{36236437-3D40-4B00-B307-401A54DC76A7}" type="presOf" srcId="{33012E6F-D389-4635-A494-7B48BAE23E97}" destId="{5F893374-6709-43EE-9321-1917B3672322}" srcOrd="0" destOrd="0" presId="urn:microsoft.com/office/officeart/2008/layout/LinedList"/>
    <dgm:cxn modelId="{B849AC62-02BD-4C81-88BD-FA1FCE4C5116}" srcId="{6A9A969D-799D-4350-A673-CB2DF04ED32A}" destId="{BC6DB4FA-BBFA-40E6-A96E-A80252A3DCFB}" srcOrd="1" destOrd="0" parTransId="{DF910A9D-A527-4A2A-BE23-55B6F3998106}" sibTransId="{5B504091-E90E-4087-BFF0-7300F0166A4A}"/>
    <dgm:cxn modelId="{7C458446-C09D-43A0-B55A-AFB0E98E7DEB}" type="presOf" srcId="{6A9A969D-799D-4350-A673-CB2DF04ED32A}" destId="{26B4AD24-B5B7-4772-949B-89FFD8221D5D}" srcOrd="0" destOrd="0" presId="urn:microsoft.com/office/officeart/2008/layout/LinedList"/>
    <dgm:cxn modelId="{18F0CB4F-8AFE-47C9-A8A7-57B21A438AFC}" srcId="{6A9A969D-799D-4350-A673-CB2DF04ED32A}" destId="{D838EC75-3977-41B2-9548-188B003ADE62}" srcOrd="0" destOrd="0" parTransId="{396298CB-2037-40C6-B406-B860D20C1CC6}" sibTransId="{CC414898-C5AD-49CE-8215-9EDC326B7FC5}"/>
    <dgm:cxn modelId="{F8B42F71-7D75-4187-B98B-779642D7E32D}" type="presOf" srcId="{BC6DB4FA-BBFA-40E6-A96E-A80252A3DCFB}" destId="{4A04762E-A42D-4FBF-B2D5-ABC422F427BE}" srcOrd="0" destOrd="0" presId="urn:microsoft.com/office/officeart/2008/layout/LinedList"/>
    <dgm:cxn modelId="{7C1B328D-2904-468B-8C43-48F27C921776}" type="presOf" srcId="{D838EC75-3977-41B2-9548-188B003ADE62}" destId="{611C6A86-EE01-407E-B053-A278DF4AAB05}" srcOrd="0" destOrd="0" presId="urn:microsoft.com/office/officeart/2008/layout/LinedList"/>
    <dgm:cxn modelId="{05A0CAA0-A784-4D86-9CD2-ED8EB3BFD367}" srcId="{6A9A969D-799D-4350-A673-CB2DF04ED32A}" destId="{8A886688-BECF-465B-B480-973F2AE73AF7}" srcOrd="2" destOrd="0" parTransId="{B9C675AC-DD01-4EB7-B9D7-31E0F788E78B}" sibTransId="{C2D01B66-1FA1-47D1-B312-2DB2EBA03D04}"/>
    <dgm:cxn modelId="{CB919DAB-50E6-4D51-9045-6E4249FE0C78}" type="presOf" srcId="{289983E9-DF25-4C09-AFD7-868CEA72CFDD}" destId="{EC49D4FE-B8A1-48B5-861E-C9FEFB9117A0}" srcOrd="0" destOrd="0" presId="urn:microsoft.com/office/officeart/2008/layout/LinedList"/>
    <dgm:cxn modelId="{E537CEAF-98F6-46DD-ADB7-9B4396F9395B}" type="presOf" srcId="{36013325-3FC6-433D-B89E-40D60C39B19B}" destId="{3C920B09-0F38-4124-80FA-71C4C075FC97}" srcOrd="0" destOrd="0" presId="urn:microsoft.com/office/officeart/2008/layout/LinedList"/>
    <dgm:cxn modelId="{4F06FCC1-8B5B-436C-ABD7-E5AA54E47D9B}" srcId="{6A9A969D-799D-4350-A673-CB2DF04ED32A}" destId="{36013325-3FC6-433D-B89E-40D60C39B19B}" srcOrd="7" destOrd="0" parTransId="{15234FC7-D1B8-4991-9CD8-0D25FDCE2A84}" sibTransId="{5EA64FA6-37CE-4B43-80EE-357BBD5BFE44}"/>
    <dgm:cxn modelId="{BBB00BD9-33D4-408D-B1F3-A6829B7EB37B}" type="presOf" srcId="{8A886688-BECF-465B-B480-973F2AE73AF7}" destId="{7CF22D40-6A27-4144-9DAE-4D44B8326DEC}" srcOrd="0" destOrd="0" presId="urn:microsoft.com/office/officeart/2008/layout/LinedList"/>
    <dgm:cxn modelId="{CA82B4EA-2464-45EC-B16B-7FA955D375CE}" type="presOf" srcId="{BAC16947-39E3-4872-AB48-1CCD0874E586}" destId="{A2DA5316-2F7F-4F4E-8FCE-A26E0991D1B3}" srcOrd="0" destOrd="0" presId="urn:microsoft.com/office/officeart/2008/layout/LinedList"/>
    <dgm:cxn modelId="{36B5A1F0-5700-4608-80D5-31D7B70E44AC}" srcId="{6A9A969D-799D-4350-A673-CB2DF04ED32A}" destId="{BAC16947-39E3-4872-AB48-1CCD0874E586}" srcOrd="5" destOrd="0" parTransId="{4B7B9700-BF73-455E-A57D-B6AE11C86C54}" sibTransId="{6E8686A0-1025-4687-B223-09E2ACACEA5B}"/>
    <dgm:cxn modelId="{486B83F4-56DF-4CAB-AE63-F8570EFF50F8}" srcId="{6A9A969D-799D-4350-A673-CB2DF04ED32A}" destId="{289983E9-DF25-4C09-AFD7-868CEA72CFDD}" srcOrd="6" destOrd="0" parTransId="{7F42747B-97AA-4C0B-90C9-312E44B7C0AF}" sibTransId="{C6B18ADD-C8C8-4F96-9C24-B30645B25645}"/>
    <dgm:cxn modelId="{3A0179AB-BABD-402A-B08C-313CFA2FC5E1}" type="presParOf" srcId="{26B4AD24-B5B7-4772-949B-89FFD8221D5D}" destId="{CACCE9CC-B4E4-4D92-978E-B8D407788CE3}" srcOrd="0" destOrd="0" presId="urn:microsoft.com/office/officeart/2008/layout/LinedList"/>
    <dgm:cxn modelId="{DE48621D-6A16-42D8-B5CB-3666100D9E50}" type="presParOf" srcId="{26B4AD24-B5B7-4772-949B-89FFD8221D5D}" destId="{F50C6222-78B3-43B6-AC6A-CDB0273BC3BB}" srcOrd="1" destOrd="0" presId="urn:microsoft.com/office/officeart/2008/layout/LinedList"/>
    <dgm:cxn modelId="{3B6A9C27-420A-41E6-882A-5A1ED854C2B3}" type="presParOf" srcId="{F50C6222-78B3-43B6-AC6A-CDB0273BC3BB}" destId="{611C6A86-EE01-407E-B053-A278DF4AAB05}" srcOrd="0" destOrd="0" presId="urn:microsoft.com/office/officeart/2008/layout/LinedList"/>
    <dgm:cxn modelId="{FCD29A75-963D-40B7-9BDB-82218D984DEC}" type="presParOf" srcId="{F50C6222-78B3-43B6-AC6A-CDB0273BC3BB}" destId="{42745BFA-C642-4C5C-98C3-A84BA1CF2E90}" srcOrd="1" destOrd="0" presId="urn:microsoft.com/office/officeart/2008/layout/LinedList"/>
    <dgm:cxn modelId="{9A4803F1-0B53-40C4-B1CF-1004CE0443BD}" type="presParOf" srcId="{26B4AD24-B5B7-4772-949B-89FFD8221D5D}" destId="{6F7E5C8E-E337-46E0-9030-B82EC656696C}" srcOrd="2" destOrd="0" presId="urn:microsoft.com/office/officeart/2008/layout/LinedList"/>
    <dgm:cxn modelId="{A66D5B3C-5D6E-478D-AE0B-0344F68697C8}" type="presParOf" srcId="{26B4AD24-B5B7-4772-949B-89FFD8221D5D}" destId="{C4D5D091-15A6-4CD0-9DD8-7140495FA8D0}" srcOrd="3" destOrd="0" presId="urn:microsoft.com/office/officeart/2008/layout/LinedList"/>
    <dgm:cxn modelId="{CDA15651-8C7F-491D-AE46-714A53587774}" type="presParOf" srcId="{C4D5D091-15A6-4CD0-9DD8-7140495FA8D0}" destId="{4A04762E-A42D-4FBF-B2D5-ABC422F427BE}" srcOrd="0" destOrd="0" presId="urn:microsoft.com/office/officeart/2008/layout/LinedList"/>
    <dgm:cxn modelId="{0160423B-0CCF-4CD2-91FC-DE7EAFBB95CB}" type="presParOf" srcId="{C4D5D091-15A6-4CD0-9DD8-7140495FA8D0}" destId="{12D00307-9991-45B2-AD1B-24D822056060}" srcOrd="1" destOrd="0" presId="urn:microsoft.com/office/officeart/2008/layout/LinedList"/>
    <dgm:cxn modelId="{D3B85214-44C8-488D-9083-CBEB881A1D24}" type="presParOf" srcId="{26B4AD24-B5B7-4772-949B-89FFD8221D5D}" destId="{1A0858CD-0F1F-4152-AC71-12BE0768E5B3}" srcOrd="4" destOrd="0" presId="urn:microsoft.com/office/officeart/2008/layout/LinedList"/>
    <dgm:cxn modelId="{2EFC3DDE-BC4C-4C3F-9AB5-51C3D31EFABC}" type="presParOf" srcId="{26B4AD24-B5B7-4772-949B-89FFD8221D5D}" destId="{E5EAB70C-F0A1-4C80-AA1C-E168DD655840}" srcOrd="5" destOrd="0" presId="urn:microsoft.com/office/officeart/2008/layout/LinedList"/>
    <dgm:cxn modelId="{325810C5-BF6A-470D-9A28-DA5D66E03BA9}" type="presParOf" srcId="{E5EAB70C-F0A1-4C80-AA1C-E168DD655840}" destId="{7CF22D40-6A27-4144-9DAE-4D44B8326DEC}" srcOrd="0" destOrd="0" presId="urn:microsoft.com/office/officeart/2008/layout/LinedList"/>
    <dgm:cxn modelId="{81F24BD4-3143-463A-A705-CA8F6E66F9C5}" type="presParOf" srcId="{E5EAB70C-F0A1-4C80-AA1C-E168DD655840}" destId="{138F9C39-D728-427D-A8F5-121B9ADA481C}" srcOrd="1" destOrd="0" presId="urn:microsoft.com/office/officeart/2008/layout/LinedList"/>
    <dgm:cxn modelId="{7DFFD1D1-6F53-4AB4-9019-3C3EC71FE5F6}" type="presParOf" srcId="{26B4AD24-B5B7-4772-949B-89FFD8221D5D}" destId="{809D47BF-6F27-4E03-B0A5-621AD4384EDE}" srcOrd="6" destOrd="0" presId="urn:microsoft.com/office/officeart/2008/layout/LinedList"/>
    <dgm:cxn modelId="{3E70DCEC-D852-4BAD-829B-F2872BA2578E}" type="presParOf" srcId="{26B4AD24-B5B7-4772-949B-89FFD8221D5D}" destId="{BD9134F8-CE0B-44E9-92F8-D5614CADABEB}" srcOrd="7" destOrd="0" presId="urn:microsoft.com/office/officeart/2008/layout/LinedList"/>
    <dgm:cxn modelId="{CE5B9E67-632C-43B7-9378-BF9880823E3B}" type="presParOf" srcId="{BD9134F8-CE0B-44E9-92F8-D5614CADABEB}" destId="{5F893374-6709-43EE-9321-1917B3672322}" srcOrd="0" destOrd="0" presId="urn:microsoft.com/office/officeart/2008/layout/LinedList"/>
    <dgm:cxn modelId="{84F4A4CA-539C-4411-91EC-910BCDC657AF}" type="presParOf" srcId="{BD9134F8-CE0B-44E9-92F8-D5614CADABEB}" destId="{06A49873-B0DC-4795-AB8E-BF0726A10B9E}" srcOrd="1" destOrd="0" presId="urn:microsoft.com/office/officeart/2008/layout/LinedList"/>
    <dgm:cxn modelId="{9FD3CDC6-CA4C-4E92-A90D-40AB61559356}" type="presParOf" srcId="{26B4AD24-B5B7-4772-949B-89FFD8221D5D}" destId="{3A0F393A-4AA8-4573-8825-A4D4032CE6B6}" srcOrd="8" destOrd="0" presId="urn:microsoft.com/office/officeart/2008/layout/LinedList"/>
    <dgm:cxn modelId="{1016EC5E-ECAD-4577-86B3-18FB70BAE7D6}" type="presParOf" srcId="{26B4AD24-B5B7-4772-949B-89FFD8221D5D}" destId="{3487E71F-F1E1-491D-928E-F502DF62BB1D}" srcOrd="9" destOrd="0" presId="urn:microsoft.com/office/officeart/2008/layout/LinedList"/>
    <dgm:cxn modelId="{670361BA-6BCC-4B6E-AF71-040990529FE7}" type="presParOf" srcId="{3487E71F-F1E1-491D-928E-F502DF62BB1D}" destId="{1D33255F-45B9-4A59-8EB4-04A7D1717B31}" srcOrd="0" destOrd="0" presId="urn:microsoft.com/office/officeart/2008/layout/LinedList"/>
    <dgm:cxn modelId="{5E6B2B90-5B5F-430A-8201-1CA49DAA1F11}" type="presParOf" srcId="{3487E71F-F1E1-491D-928E-F502DF62BB1D}" destId="{B3E54E02-2115-4D4B-ACEE-17A6F6D66239}" srcOrd="1" destOrd="0" presId="urn:microsoft.com/office/officeart/2008/layout/LinedList"/>
    <dgm:cxn modelId="{5E59337B-33F4-4AB2-BE07-0D1E57A6688C}" type="presParOf" srcId="{26B4AD24-B5B7-4772-949B-89FFD8221D5D}" destId="{B54DACC4-52F2-4B27-BD55-773E8F35DE52}" srcOrd="10" destOrd="0" presId="urn:microsoft.com/office/officeart/2008/layout/LinedList"/>
    <dgm:cxn modelId="{342D87AB-A8FF-4995-BC9A-4CC8A8E95478}" type="presParOf" srcId="{26B4AD24-B5B7-4772-949B-89FFD8221D5D}" destId="{45396EBF-1C47-4EDC-BD6B-0E027C2D6AD7}" srcOrd="11" destOrd="0" presId="urn:microsoft.com/office/officeart/2008/layout/LinedList"/>
    <dgm:cxn modelId="{9756FDD0-E4BA-4801-8791-F24180FF96E2}" type="presParOf" srcId="{45396EBF-1C47-4EDC-BD6B-0E027C2D6AD7}" destId="{A2DA5316-2F7F-4F4E-8FCE-A26E0991D1B3}" srcOrd="0" destOrd="0" presId="urn:microsoft.com/office/officeart/2008/layout/LinedList"/>
    <dgm:cxn modelId="{EB50FCFD-E95E-48C5-A055-61A17BE819A2}" type="presParOf" srcId="{45396EBF-1C47-4EDC-BD6B-0E027C2D6AD7}" destId="{6448BE9F-47B4-4BB9-9D05-811B5CEB10C8}" srcOrd="1" destOrd="0" presId="urn:microsoft.com/office/officeart/2008/layout/LinedList"/>
    <dgm:cxn modelId="{A1712595-06E6-4EC6-8F24-705E55C2E12F}" type="presParOf" srcId="{26B4AD24-B5B7-4772-949B-89FFD8221D5D}" destId="{A90943EC-BAB8-452C-8CCA-EE8AFFAA1DF0}" srcOrd="12" destOrd="0" presId="urn:microsoft.com/office/officeart/2008/layout/LinedList"/>
    <dgm:cxn modelId="{0EDA71FF-58D6-48CC-96B4-8782E218BCF6}" type="presParOf" srcId="{26B4AD24-B5B7-4772-949B-89FFD8221D5D}" destId="{8832A1A5-81C7-48B3-8436-B5D0D8E2239F}" srcOrd="13" destOrd="0" presId="urn:microsoft.com/office/officeart/2008/layout/LinedList"/>
    <dgm:cxn modelId="{ED131939-2F64-4D18-8B81-6B7165307F08}" type="presParOf" srcId="{8832A1A5-81C7-48B3-8436-B5D0D8E2239F}" destId="{EC49D4FE-B8A1-48B5-861E-C9FEFB9117A0}" srcOrd="0" destOrd="0" presId="urn:microsoft.com/office/officeart/2008/layout/LinedList"/>
    <dgm:cxn modelId="{9E568BF2-E3EE-4DD6-89DD-5C79EC1A4552}" type="presParOf" srcId="{8832A1A5-81C7-48B3-8436-B5D0D8E2239F}" destId="{0EEB37E8-8B3F-4B64-B290-D709A032FB63}" srcOrd="1" destOrd="0" presId="urn:microsoft.com/office/officeart/2008/layout/LinedList"/>
    <dgm:cxn modelId="{392F95ED-EFA9-4046-81DF-FB96059EFBBD}" type="presParOf" srcId="{26B4AD24-B5B7-4772-949B-89FFD8221D5D}" destId="{4B992AE0-C851-4C1E-93FF-DFA55406ED0E}" srcOrd="14" destOrd="0" presId="urn:microsoft.com/office/officeart/2008/layout/LinedList"/>
    <dgm:cxn modelId="{0CC295F0-0250-4C75-9B63-51C3270842A1}" type="presParOf" srcId="{26B4AD24-B5B7-4772-949B-89FFD8221D5D}" destId="{D0918480-E977-478C-8570-01FDB88BB9B2}" srcOrd="15" destOrd="0" presId="urn:microsoft.com/office/officeart/2008/layout/LinedList"/>
    <dgm:cxn modelId="{D79FF48C-8993-4AC2-BD72-B1E86324E11B}" type="presParOf" srcId="{D0918480-E977-478C-8570-01FDB88BB9B2}" destId="{3C920B09-0F38-4124-80FA-71C4C075FC97}" srcOrd="0" destOrd="0" presId="urn:microsoft.com/office/officeart/2008/layout/LinedList"/>
    <dgm:cxn modelId="{4A7230E6-F3A4-4B33-8455-DF2C54C331A5}" type="presParOf" srcId="{D0918480-E977-478C-8570-01FDB88BB9B2}" destId="{C595FADE-38D0-4353-B17F-5B2F42A1A32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79B190-FA90-417A-BE23-D7401D9872E4}" type="doc">
      <dgm:prSet loTypeId="urn:microsoft.com/office/officeart/2005/8/layout/list1" loCatId="list" qsTypeId="urn:microsoft.com/office/officeart/2005/8/quickstyle/simple4" qsCatId="simple" csTypeId="urn:microsoft.com/office/officeart/2005/8/colors/accent0_3" csCatId="mainScheme" phldr="1"/>
      <dgm:spPr/>
      <dgm:t>
        <a:bodyPr/>
        <a:lstStyle/>
        <a:p>
          <a:endParaRPr lang="en-US"/>
        </a:p>
      </dgm:t>
    </dgm:pt>
    <dgm:pt modelId="{9C7D5820-0B02-4E54-8AA5-3557198BB61C}">
      <dgm:prSet/>
      <dgm:spPr/>
      <dgm:t>
        <a:bodyPr/>
        <a:lstStyle/>
        <a:p>
          <a:r>
            <a:rPr lang="zh-CN"/>
            <a:t>专家在自己拿手领域之内是什么心态</a:t>
          </a:r>
          <a:r>
            <a:rPr lang="en-US"/>
            <a:t>:</a:t>
          </a:r>
        </a:p>
      </dgm:t>
    </dgm:pt>
    <dgm:pt modelId="{E9AA0059-CFB4-46BA-AEB0-CF85D7C06B65}" type="parTrans" cxnId="{7CBED999-1016-45BD-988D-998B4A037C2E}">
      <dgm:prSet/>
      <dgm:spPr/>
      <dgm:t>
        <a:bodyPr/>
        <a:lstStyle/>
        <a:p>
          <a:endParaRPr lang="en-US"/>
        </a:p>
      </dgm:t>
    </dgm:pt>
    <dgm:pt modelId="{CDF5F107-24FE-4F87-B28D-3E13EF136863}" type="sibTrans" cxnId="{7CBED999-1016-45BD-988D-998B4A037C2E}">
      <dgm:prSet/>
      <dgm:spPr/>
      <dgm:t>
        <a:bodyPr/>
        <a:lstStyle/>
        <a:p>
          <a:endParaRPr lang="en-US"/>
        </a:p>
      </dgm:t>
    </dgm:pt>
    <dgm:pt modelId="{E2202DBD-408C-4B3B-92A8-92C006AC2607}">
      <dgm:prSet/>
      <dgm:spPr/>
      <dgm:t>
        <a:bodyPr/>
        <a:lstStyle/>
        <a:p>
          <a:r>
            <a:rPr lang="zh-CN"/>
            <a:t>了如指掌，不犯错误</a:t>
          </a:r>
          <a:endParaRPr lang="en-US"/>
        </a:p>
      </dgm:t>
    </dgm:pt>
    <dgm:pt modelId="{89B368FA-C430-4CAC-AAA7-ACC9B6378543}" type="parTrans" cxnId="{31C0E2ED-EE09-4534-A303-4EB859BE6984}">
      <dgm:prSet/>
      <dgm:spPr/>
      <dgm:t>
        <a:bodyPr/>
        <a:lstStyle/>
        <a:p>
          <a:endParaRPr lang="en-US"/>
        </a:p>
      </dgm:t>
    </dgm:pt>
    <dgm:pt modelId="{D032F20A-C668-4948-AA18-13683787F87A}" type="sibTrans" cxnId="{31C0E2ED-EE09-4534-A303-4EB859BE6984}">
      <dgm:prSet/>
      <dgm:spPr/>
      <dgm:t>
        <a:bodyPr/>
        <a:lstStyle/>
        <a:p>
          <a:endParaRPr lang="en-US"/>
        </a:p>
      </dgm:t>
    </dgm:pt>
    <dgm:pt modelId="{DC3380F1-02A2-41D0-B156-BC67C8B3659F}">
      <dgm:prSet/>
      <dgm:spPr/>
      <dgm:t>
        <a:bodyPr/>
        <a:lstStyle/>
        <a:p>
          <a:r>
            <a:rPr lang="zh-CN"/>
            <a:t>权威</a:t>
          </a:r>
          <a:endParaRPr lang="en-US"/>
        </a:p>
      </dgm:t>
    </dgm:pt>
    <dgm:pt modelId="{BA7DD6D3-9787-4ACB-A5FA-34B86CE60ADA}" type="parTrans" cxnId="{AFAF0C6C-4814-4732-A16B-87E8EC028E66}">
      <dgm:prSet/>
      <dgm:spPr/>
      <dgm:t>
        <a:bodyPr/>
        <a:lstStyle/>
        <a:p>
          <a:endParaRPr lang="en-US"/>
        </a:p>
      </dgm:t>
    </dgm:pt>
    <dgm:pt modelId="{EDF101E0-EF3F-476D-9BC0-CD05D6674EEB}" type="sibTrans" cxnId="{AFAF0C6C-4814-4732-A16B-87E8EC028E66}">
      <dgm:prSet/>
      <dgm:spPr/>
      <dgm:t>
        <a:bodyPr/>
        <a:lstStyle/>
        <a:p>
          <a:endParaRPr lang="en-US"/>
        </a:p>
      </dgm:t>
    </dgm:pt>
    <dgm:pt modelId="{8B78CA61-85EB-4477-97CE-3537C40C0C50}">
      <dgm:prSet/>
      <dgm:spPr/>
      <dgm:t>
        <a:bodyPr/>
        <a:lstStyle/>
        <a:p>
          <a:r>
            <a:rPr lang="zh-CN"/>
            <a:t>稳固的知识体系和熟悉的方法</a:t>
          </a:r>
          <a:endParaRPr lang="en-US"/>
        </a:p>
      </dgm:t>
    </dgm:pt>
    <dgm:pt modelId="{D50DEEB7-05C2-4844-9E8E-FCB4AD873AB5}" type="parTrans" cxnId="{FB21801B-308E-400B-8F70-91C3EDA64DF7}">
      <dgm:prSet/>
      <dgm:spPr/>
      <dgm:t>
        <a:bodyPr/>
        <a:lstStyle/>
        <a:p>
          <a:endParaRPr lang="en-US"/>
        </a:p>
      </dgm:t>
    </dgm:pt>
    <dgm:pt modelId="{151FA900-0586-45B0-A514-369E1D1C9DE6}" type="sibTrans" cxnId="{FB21801B-308E-400B-8F70-91C3EDA64DF7}">
      <dgm:prSet/>
      <dgm:spPr/>
      <dgm:t>
        <a:bodyPr/>
        <a:lstStyle/>
        <a:p>
          <a:endParaRPr lang="en-US"/>
        </a:p>
      </dgm:t>
    </dgm:pt>
    <dgm:pt modelId="{43D7A22A-9AB8-4FB4-8051-BC529F77F7D0}">
      <dgm:prSet/>
      <dgm:spPr/>
      <dgm:t>
        <a:bodyPr/>
        <a:lstStyle/>
        <a:p>
          <a:r>
            <a:rPr lang="zh-CN"/>
            <a:t>创新 </a:t>
          </a:r>
          <a:r>
            <a:rPr lang="en-US"/>
            <a:t>= </a:t>
          </a:r>
          <a:r>
            <a:rPr lang="zh-CN"/>
            <a:t>做不一样的事情</a:t>
          </a:r>
          <a:endParaRPr lang="en-US"/>
        </a:p>
      </dgm:t>
    </dgm:pt>
    <dgm:pt modelId="{97BD4A0C-67E5-42ED-A969-045E64C3415C}" type="parTrans" cxnId="{785081AC-00EA-408E-919E-923AC7BC6627}">
      <dgm:prSet/>
      <dgm:spPr/>
      <dgm:t>
        <a:bodyPr/>
        <a:lstStyle/>
        <a:p>
          <a:endParaRPr lang="en-US"/>
        </a:p>
      </dgm:t>
    </dgm:pt>
    <dgm:pt modelId="{E36AD758-4561-4573-AA36-1923176E5757}" type="sibTrans" cxnId="{785081AC-00EA-408E-919E-923AC7BC6627}">
      <dgm:prSet/>
      <dgm:spPr/>
      <dgm:t>
        <a:bodyPr/>
        <a:lstStyle/>
        <a:p>
          <a:endParaRPr lang="en-US"/>
        </a:p>
      </dgm:t>
    </dgm:pt>
    <dgm:pt modelId="{363B4102-82C5-4727-8B56-4E3923BA844C}">
      <dgm:prSet/>
      <dgm:spPr/>
      <dgm:t>
        <a:bodyPr/>
        <a:lstStyle/>
        <a:p>
          <a:r>
            <a:rPr lang="en-US"/>
            <a:t>= </a:t>
          </a:r>
          <a:r>
            <a:rPr lang="zh-CN"/>
            <a:t>犯错误</a:t>
          </a:r>
          <a:endParaRPr lang="en-US"/>
        </a:p>
      </dgm:t>
    </dgm:pt>
    <dgm:pt modelId="{84587CED-DE52-42FD-9A83-A81FFC747691}" type="parTrans" cxnId="{D01322BC-87D5-46D6-85BA-261224DF839C}">
      <dgm:prSet/>
      <dgm:spPr/>
      <dgm:t>
        <a:bodyPr/>
        <a:lstStyle/>
        <a:p>
          <a:endParaRPr lang="en-US"/>
        </a:p>
      </dgm:t>
    </dgm:pt>
    <dgm:pt modelId="{FFD3C431-A5E0-4C21-BF92-4AA811DA969B}" type="sibTrans" cxnId="{D01322BC-87D5-46D6-85BA-261224DF839C}">
      <dgm:prSet/>
      <dgm:spPr/>
      <dgm:t>
        <a:bodyPr/>
        <a:lstStyle/>
        <a:p>
          <a:endParaRPr lang="en-US"/>
        </a:p>
      </dgm:t>
    </dgm:pt>
    <dgm:pt modelId="{B8544AB8-1E74-4C6D-A474-72FAE6A09A39}">
      <dgm:prSet/>
      <dgm:spPr/>
      <dgm:t>
        <a:bodyPr/>
        <a:lstStyle/>
        <a:p>
          <a:r>
            <a:rPr lang="zh-CN"/>
            <a:t>错误</a:t>
          </a:r>
          <a:r>
            <a:rPr lang="en-US"/>
            <a:t>/</a:t>
          </a:r>
          <a:r>
            <a:rPr lang="zh-CN"/>
            <a:t>意外让你脱离你的舒适区，看到新的可能</a:t>
          </a:r>
          <a:endParaRPr lang="en-US"/>
        </a:p>
      </dgm:t>
    </dgm:pt>
    <dgm:pt modelId="{8633091F-1135-431C-A20E-C61EC1B13E89}" type="parTrans" cxnId="{D33FCBEA-7F56-4553-998A-C6DDB1ECAE7E}">
      <dgm:prSet/>
      <dgm:spPr/>
      <dgm:t>
        <a:bodyPr/>
        <a:lstStyle/>
        <a:p>
          <a:endParaRPr lang="en-US"/>
        </a:p>
      </dgm:t>
    </dgm:pt>
    <dgm:pt modelId="{C215C8DF-9D79-4FC4-BA26-C2A3F2D0F4C0}" type="sibTrans" cxnId="{D33FCBEA-7F56-4553-998A-C6DDB1ECAE7E}">
      <dgm:prSet/>
      <dgm:spPr/>
      <dgm:t>
        <a:bodyPr/>
        <a:lstStyle/>
        <a:p>
          <a:endParaRPr lang="en-US"/>
        </a:p>
      </dgm:t>
    </dgm:pt>
    <dgm:pt modelId="{5E8527EF-2621-4FFC-8066-7246B2301BF3}">
      <dgm:prSet/>
      <dgm:spPr/>
      <dgm:t>
        <a:bodyPr/>
        <a:lstStyle/>
        <a:p>
          <a:r>
            <a:rPr lang="zh-CN"/>
            <a:t>有一个容忍犯错误，鼓励犯错误的环境</a:t>
          </a:r>
          <a:endParaRPr lang="en-US"/>
        </a:p>
      </dgm:t>
    </dgm:pt>
    <dgm:pt modelId="{DF400A97-8886-4DD3-9134-17B946716CE6}" type="parTrans" cxnId="{77497E25-B9E9-425C-A692-3D7490B0F7B2}">
      <dgm:prSet/>
      <dgm:spPr/>
      <dgm:t>
        <a:bodyPr/>
        <a:lstStyle/>
        <a:p>
          <a:endParaRPr lang="en-US"/>
        </a:p>
      </dgm:t>
    </dgm:pt>
    <dgm:pt modelId="{4A70CD64-0AA0-4E96-B9EE-FFF915FFA373}" type="sibTrans" cxnId="{77497E25-B9E9-425C-A692-3D7490B0F7B2}">
      <dgm:prSet/>
      <dgm:spPr/>
      <dgm:t>
        <a:bodyPr/>
        <a:lstStyle/>
        <a:p>
          <a:endParaRPr lang="en-US"/>
        </a:p>
      </dgm:t>
    </dgm:pt>
    <dgm:pt modelId="{D9F287E7-2C07-49F7-AD91-DC5E87DF3516}">
      <dgm:prSet/>
      <dgm:spPr/>
      <dgm:t>
        <a:bodyPr/>
        <a:lstStyle/>
        <a:p>
          <a:r>
            <a:rPr lang="zh-CN"/>
            <a:t>错误</a:t>
          </a:r>
          <a:r>
            <a:rPr lang="en-US"/>
            <a:t>/</a:t>
          </a:r>
          <a:r>
            <a:rPr lang="zh-CN"/>
            <a:t>真理  </a:t>
          </a:r>
          <a:r>
            <a:rPr lang="en-US"/>
            <a:t>== </a:t>
          </a:r>
          <a:r>
            <a:rPr lang="zh-CN"/>
            <a:t>黑色背景</a:t>
          </a:r>
          <a:r>
            <a:rPr lang="en-US"/>
            <a:t>/</a:t>
          </a:r>
          <a:r>
            <a:rPr lang="zh-CN"/>
            <a:t>小火花</a:t>
          </a:r>
          <a:endParaRPr lang="en-US"/>
        </a:p>
      </dgm:t>
    </dgm:pt>
    <dgm:pt modelId="{5F1EADA4-0CE2-405A-927D-0CA5B957E0D7}" type="parTrans" cxnId="{B195C87D-F468-4EBB-9995-3856121C00BA}">
      <dgm:prSet/>
      <dgm:spPr/>
      <dgm:t>
        <a:bodyPr/>
        <a:lstStyle/>
        <a:p>
          <a:endParaRPr lang="en-US"/>
        </a:p>
      </dgm:t>
    </dgm:pt>
    <dgm:pt modelId="{9767E90A-1D42-49F0-859C-280EDD7EAF52}" type="sibTrans" cxnId="{B195C87D-F468-4EBB-9995-3856121C00BA}">
      <dgm:prSet/>
      <dgm:spPr/>
      <dgm:t>
        <a:bodyPr/>
        <a:lstStyle/>
        <a:p>
          <a:endParaRPr lang="en-US"/>
        </a:p>
      </dgm:t>
    </dgm:pt>
    <dgm:pt modelId="{7611520A-F5A3-46F2-AD07-EDD451809B7E}">
      <dgm:prSet/>
      <dgm:spPr/>
      <dgm:t>
        <a:bodyPr/>
        <a:lstStyle/>
        <a:p>
          <a:r>
            <a:rPr lang="zh-CN"/>
            <a:t>领域之外 </a:t>
          </a:r>
          <a:r>
            <a:rPr lang="en-US">
              <a:sym typeface="Wingdings" panose="05000000000000000000" pitchFamily="2" charset="2"/>
            </a:rPr>
            <a:t></a:t>
          </a:r>
          <a:r>
            <a:rPr lang="en-US"/>
            <a:t> </a:t>
          </a:r>
          <a:r>
            <a:rPr lang="zh-CN"/>
            <a:t>不同领域的碰撞，组合，新的可能</a:t>
          </a:r>
          <a:endParaRPr lang="en-US"/>
        </a:p>
      </dgm:t>
    </dgm:pt>
    <dgm:pt modelId="{3A8968AE-91F9-428E-A244-4BA8C997A86E}" type="parTrans" cxnId="{94E05AE2-832C-4D00-845C-3AD0B97EC623}">
      <dgm:prSet/>
      <dgm:spPr/>
      <dgm:t>
        <a:bodyPr/>
        <a:lstStyle/>
        <a:p>
          <a:endParaRPr lang="en-US"/>
        </a:p>
      </dgm:t>
    </dgm:pt>
    <dgm:pt modelId="{9E98AB9B-4AA8-41C6-8FFA-281874486939}" type="sibTrans" cxnId="{94E05AE2-832C-4D00-845C-3AD0B97EC623}">
      <dgm:prSet/>
      <dgm:spPr/>
      <dgm:t>
        <a:bodyPr/>
        <a:lstStyle/>
        <a:p>
          <a:endParaRPr lang="en-US"/>
        </a:p>
      </dgm:t>
    </dgm:pt>
    <dgm:pt modelId="{70A3F6CF-E3A7-4DFE-B518-2F1DCCDFF537}">
      <dgm:prSet/>
      <dgm:spPr/>
      <dgm:t>
        <a:bodyPr/>
        <a:lstStyle/>
        <a:p>
          <a:r>
            <a:rPr lang="zh-CN" altLang="en-US" dirty="0"/>
            <a:t>通常在相邻领域发生</a:t>
          </a:r>
          <a:endParaRPr lang="en-US" dirty="0"/>
        </a:p>
      </dgm:t>
    </dgm:pt>
    <dgm:pt modelId="{35E0C02A-F719-4080-8EF1-1462035E666B}" type="parTrans" cxnId="{2B5D1B8E-249F-4FD4-A9DF-738902C030D1}">
      <dgm:prSet/>
      <dgm:spPr/>
    </dgm:pt>
    <dgm:pt modelId="{2872D2B7-C0DA-41B9-8724-767696C5A437}" type="sibTrans" cxnId="{2B5D1B8E-249F-4FD4-A9DF-738902C030D1}">
      <dgm:prSet/>
      <dgm:spPr/>
    </dgm:pt>
    <dgm:pt modelId="{6C7793DF-9D82-4903-91BD-9B261D3EF920}">
      <dgm:prSet/>
      <dgm:spPr/>
      <dgm:t>
        <a:bodyPr/>
        <a:lstStyle/>
        <a:p>
          <a:r>
            <a:rPr lang="zh-CN" altLang="en-US" dirty="0"/>
            <a:t>工程管理 </a:t>
          </a:r>
          <a:r>
            <a:rPr lang="en-US" altLang="zh-CN" dirty="0">
              <a:sym typeface="Wingdings" panose="05000000000000000000" pitchFamily="2" charset="2"/>
            </a:rPr>
            <a:t> </a:t>
          </a:r>
          <a:r>
            <a:rPr lang="zh-CN" altLang="en-US" dirty="0">
              <a:sym typeface="Wingdings" panose="05000000000000000000" pitchFamily="2" charset="2"/>
            </a:rPr>
            <a:t>从源头减少错误</a:t>
          </a:r>
          <a:endParaRPr lang="en-US" dirty="0"/>
        </a:p>
      </dgm:t>
    </dgm:pt>
    <dgm:pt modelId="{AD8DCEE6-BE9E-437B-9432-AC1A7729083D}" type="parTrans" cxnId="{987E6997-275E-464E-A859-0786803188A2}">
      <dgm:prSet/>
      <dgm:spPr/>
    </dgm:pt>
    <dgm:pt modelId="{D555E160-4DC6-40BA-BCD9-A07EE3BCE495}" type="sibTrans" cxnId="{987E6997-275E-464E-A859-0786803188A2}">
      <dgm:prSet/>
      <dgm:spPr/>
    </dgm:pt>
    <dgm:pt modelId="{C74BB267-DDF3-47C9-B9C0-F55404F26EAB}">
      <dgm:prSet/>
      <dgm:spPr/>
      <dgm:t>
        <a:bodyPr/>
        <a:lstStyle/>
        <a:p>
          <a:r>
            <a:rPr lang="zh-CN" altLang="en-US" dirty="0"/>
            <a:t>互联网企业：</a:t>
          </a:r>
          <a:r>
            <a:rPr lang="en-US" altLang="zh-CN" dirty="0"/>
            <a:t>fail faster</a:t>
          </a:r>
          <a:endParaRPr lang="en-US" dirty="0"/>
        </a:p>
      </dgm:t>
    </dgm:pt>
    <dgm:pt modelId="{94701AB7-2D43-46E8-B47F-8F0F77C6ADD0}" type="parTrans" cxnId="{E947351B-0F9C-4AA3-9DF6-F5FF36B2B0C9}">
      <dgm:prSet/>
      <dgm:spPr/>
    </dgm:pt>
    <dgm:pt modelId="{F535F552-0E1D-43EC-B674-B4C94B84FFBD}" type="sibTrans" cxnId="{E947351B-0F9C-4AA3-9DF6-F5FF36B2B0C9}">
      <dgm:prSet/>
      <dgm:spPr/>
    </dgm:pt>
    <dgm:pt modelId="{97FDF9B9-AE24-40E0-B983-A6BACC659799}" type="pres">
      <dgm:prSet presAssocID="{9379B190-FA90-417A-BE23-D7401D9872E4}" presName="linear" presStyleCnt="0">
        <dgm:presLayoutVars>
          <dgm:dir/>
          <dgm:animLvl val="lvl"/>
          <dgm:resizeHandles val="exact"/>
        </dgm:presLayoutVars>
      </dgm:prSet>
      <dgm:spPr/>
    </dgm:pt>
    <dgm:pt modelId="{FC614B5C-4188-4043-B3E7-A00C5CC335BA}" type="pres">
      <dgm:prSet presAssocID="{9C7D5820-0B02-4E54-8AA5-3557198BB61C}" presName="parentLin" presStyleCnt="0"/>
      <dgm:spPr/>
    </dgm:pt>
    <dgm:pt modelId="{CA0A7BE6-4927-4F38-A3E1-7177D20BA47C}" type="pres">
      <dgm:prSet presAssocID="{9C7D5820-0B02-4E54-8AA5-3557198BB61C}" presName="parentLeftMargin" presStyleLbl="node1" presStyleIdx="0" presStyleCnt="4"/>
      <dgm:spPr/>
    </dgm:pt>
    <dgm:pt modelId="{D64CE54D-6B07-4016-B3B3-7F65037C97AF}" type="pres">
      <dgm:prSet presAssocID="{9C7D5820-0B02-4E54-8AA5-3557198BB61C}" presName="parentText" presStyleLbl="node1" presStyleIdx="0" presStyleCnt="4">
        <dgm:presLayoutVars>
          <dgm:chMax val="0"/>
          <dgm:bulletEnabled val="1"/>
        </dgm:presLayoutVars>
      </dgm:prSet>
      <dgm:spPr/>
    </dgm:pt>
    <dgm:pt modelId="{8C074861-E163-4CF3-B83F-330BCC8BC64A}" type="pres">
      <dgm:prSet presAssocID="{9C7D5820-0B02-4E54-8AA5-3557198BB61C}" presName="negativeSpace" presStyleCnt="0"/>
      <dgm:spPr/>
    </dgm:pt>
    <dgm:pt modelId="{76D948DF-2CA2-4150-8116-A3A4FEDA7984}" type="pres">
      <dgm:prSet presAssocID="{9C7D5820-0B02-4E54-8AA5-3557198BB61C}" presName="childText" presStyleLbl="conFgAcc1" presStyleIdx="0" presStyleCnt="4">
        <dgm:presLayoutVars>
          <dgm:bulletEnabled val="1"/>
        </dgm:presLayoutVars>
      </dgm:prSet>
      <dgm:spPr/>
    </dgm:pt>
    <dgm:pt modelId="{1AF2644D-2F5F-4461-AE3A-C46472A7EC12}" type="pres">
      <dgm:prSet presAssocID="{CDF5F107-24FE-4F87-B28D-3E13EF136863}" presName="spaceBetweenRectangles" presStyleCnt="0"/>
      <dgm:spPr/>
    </dgm:pt>
    <dgm:pt modelId="{9BC8B3A6-8362-4C4A-BC1D-69BBF5998D68}" type="pres">
      <dgm:prSet presAssocID="{43D7A22A-9AB8-4FB4-8051-BC529F77F7D0}" presName="parentLin" presStyleCnt="0"/>
      <dgm:spPr/>
    </dgm:pt>
    <dgm:pt modelId="{F73856E5-DE38-4E3E-BB2E-53D2EE27C142}" type="pres">
      <dgm:prSet presAssocID="{43D7A22A-9AB8-4FB4-8051-BC529F77F7D0}" presName="parentLeftMargin" presStyleLbl="node1" presStyleIdx="0" presStyleCnt="4"/>
      <dgm:spPr/>
    </dgm:pt>
    <dgm:pt modelId="{B711B217-196B-47CF-87C7-6DA32BDC4F32}" type="pres">
      <dgm:prSet presAssocID="{43D7A22A-9AB8-4FB4-8051-BC529F77F7D0}" presName="parentText" presStyleLbl="node1" presStyleIdx="1" presStyleCnt="4">
        <dgm:presLayoutVars>
          <dgm:chMax val="0"/>
          <dgm:bulletEnabled val="1"/>
        </dgm:presLayoutVars>
      </dgm:prSet>
      <dgm:spPr/>
    </dgm:pt>
    <dgm:pt modelId="{E704A1B5-C715-4263-ABD0-A6CAF2B5B874}" type="pres">
      <dgm:prSet presAssocID="{43D7A22A-9AB8-4FB4-8051-BC529F77F7D0}" presName="negativeSpace" presStyleCnt="0"/>
      <dgm:spPr/>
    </dgm:pt>
    <dgm:pt modelId="{3EA91AE8-980A-4C22-AD49-72D8B1942623}" type="pres">
      <dgm:prSet presAssocID="{43D7A22A-9AB8-4FB4-8051-BC529F77F7D0}" presName="childText" presStyleLbl="conFgAcc1" presStyleIdx="1" presStyleCnt="4">
        <dgm:presLayoutVars>
          <dgm:bulletEnabled val="1"/>
        </dgm:presLayoutVars>
      </dgm:prSet>
      <dgm:spPr/>
    </dgm:pt>
    <dgm:pt modelId="{ABFFE931-2746-431F-9710-423B09B3A29F}" type="pres">
      <dgm:prSet presAssocID="{E36AD758-4561-4573-AA36-1923176E5757}" presName="spaceBetweenRectangles" presStyleCnt="0"/>
      <dgm:spPr/>
    </dgm:pt>
    <dgm:pt modelId="{407B81FE-09A2-42C1-AFF9-A7F49928A515}" type="pres">
      <dgm:prSet presAssocID="{7611520A-F5A3-46F2-AD07-EDD451809B7E}" presName="parentLin" presStyleCnt="0"/>
      <dgm:spPr/>
    </dgm:pt>
    <dgm:pt modelId="{93CAAA5A-A731-42D7-8D12-3B0EE42E9EC8}" type="pres">
      <dgm:prSet presAssocID="{7611520A-F5A3-46F2-AD07-EDD451809B7E}" presName="parentLeftMargin" presStyleLbl="node1" presStyleIdx="1" presStyleCnt="4"/>
      <dgm:spPr/>
    </dgm:pt>
    <dgm:pt modelId="{77B9F33A-79A7-4397-AB66-674A7712D35B}" type="pres">
      <dgm:prSet presAssocID="{7611520A-F5A3-46F2-AD07-EDD451809B7E}" presName="parentText" presStyleLbl="node1" presStyleIdx="2" presStyleCnt="4">
        <dgm:presLayoutVars>
          <dgm:chMax val="0"/>
          <dgm:bulletEnabled val="1"/>
        </dgm:presLayoutVars>
      </dgm:prSet>
      <dgm:spPr/>
    </dgm:pt>
    <dgm:pt modelId="{B10901AF-8470-4B22-8D88-BE9F647005EC}" type="pres">
      <dgm:prSet presAssocID="{7611520A-F5A3-46F2-AD07-EDD451809B7E}" presName="negativeSpace" presStyleCnt="0"/>
      <dgm:spPr/>
    </dgm:pt>
    <dgm:pt modelId="{3FF85E6F-EFF6-477C-B58C-3717B82C785C}" type="pres">
      <dgm:prSet presAssocID="{7611520A-F5A3-46F2-AD07-EDD451809B7E}" presName="childText" presStyleLbl="conFgAcc1" presStyleIdx="2" presStyleCnt="4">
        <dgm:presLayoutVars>
          <dgm:bulletEnabled val="1"/>
        </dgm:presLayoutVars>
      </dgm:prSet>
      <dgm:spPr/>
    </dgm:pt>
    <dgm:pt modelId="{EBD9F5A2-83D2-4CEF-92B1-544890D0BB15}" type="pres">
      <dgm:prSet presAssocID="{9E98AB9B-4AA8-41C6-8FFA-281874486939}" presName="spaceBetweenRectangles" presStyleCnt="0"/>
      <dgm:spPr/>
    </dgm:pt>
    <dgm:pt modelId="{489D8490-2C0D-4748-8543-A5146200D60A}" type="pres">
      <dgm:prSet presAssocID="{6C7793DF-9D82-4903-91BD-9B261D3EF920}" presName="parentLin" presStyleCnt="0"/>
      <dgm:spPr/>
    </dgm:pt>
    <dgm:pt modelId="{E8376999-2452-4A2D-B95F-D6569CA2A1D7}" type="pres">
      <dgm:prSet presAssocID="{6C7793DF-9D82-4903-91BD-9B261D3EF920}" presName="parentLeftMargin" presStyleLbl="node1" presStyleIdx="2" presStyleCnt="4"/>
      <dgm:spPr/>
    </dgm:pt>
    <dgm:pt modelId="{0FB5301F-5ADC-4119-A153-15501F13B7CD}" type="pres">
      <dgm:prSet presAssocID="{6C7793DF-9D82-4903-91BD-9B261D3EF920}" presName="parentText" presStyleLbl="node1" presStyleIdx="3" presStyleCnt="4">
        <dgm:presLayoutVars>
          <dgm:chMax val="0"/>
          <dgm:bulletEnabled val="1"/>
        </dgm:presLayoutVars>
      </dgm:prSet>
      <dgm:spPr/>
    </dgm:pt>
    <dgm:pt modelId="{FFDE1A5A-C323-474C-B8BA-56263AFDB7ED}" type="pres">
      <dgm:prSet presAssocID="{6C7793DF-9D82-4903-91BD-9B261D3EF920}" presName="negativeSpace" presStyleCnt="0"/>
      <dgm:spPr/>
    </dgm:pt>
    <dgm:pt modelId="{54998A96-F89E-4A36-95E6-30764B2763DB}" type="pres">
      <dgm:prSet presAssocID="{6C7793DF-9D82-4903-91BD-9B261D3EF920}" presName="childText" presStyleLbl="conFgAcc1" presStyleIdx="3" presStyleCnt="4">
        <dgm:presLayoutVars>
          <dgm:bulletEnabled val="1"/>
        </dgm:presLayoutVars>
      </dgm:prSet>
      <dgm:spPr/>
    </dgm:pt>
  </dgm:ptLst>
  <dgm:cxnLst>
    <dgm:cxn modelId="{BA63A918-BFB5-44F1-AE21-D3B32B52BCCD}" type="presOf" srcId="{9C7D5820-0B02-4E54-8AA5-3557198BB61C}" destId="{CA0A7BE6-4927-4F38-A3E1-7177D20BA47C}" srcOrd="0" destOrd="0" presId="urn:microsoft.com/office/officeart/2005/8/layout/list1"/>
    <dgm:cxn modelId="{E947351B-0F9C-4AA3-9DF6-F5FF36B2B0C9}" srcId="{6C7793DF-9D82-4903-91BD-9B261D3EF920}" destId="{C74BB267-DDF3-47C9-B9C0-F55404F26EAB}" srcOrd="0" destOrd="0" parTransId="{94701AB7-2D43-46E8-B47F-8F0F77C6ADD0}" sibTransId="{F535F552-0E1D-43EC-B674-B4C94B84FFBD}"/>
    <dgm:cxn modelId="{FB21801B-308E-400B-8F70-91C3EDA64DF7}" srcId="{9C7D5820-0B02-4E54-8AA5-3557198BB61C}" destId="{8B78CA61-85EB-4477-97CE-3537C40C0C50}" srcOrd="2" destOrd="0" parTransId="{D50DEEB7-05C2-4844-9E8E-FCB4AD873AB5}" sibTransId="{151FA900-0586-45B0-A514-369E1D1C9DE6}"/>
    <dgm:cxn modelId="{A2FF2E21-7D07-42FC-9DC3-0D82919712C1}" type="presOf" srcId="{7611520A-F5A3-46F2-AD07-EDD451809B7E}" destId="{93CAAA5A-A731-42D7-8D12-3B0EE42E9EC8}" srcOrd="0" destOrd="0" presId="urn:microsoft.com/office/officeart/2005/8/layout/list1"/>
    <dgm:cxn modelId="{784C9422-ECBA-4773-9FFD-0337FDC5F933}" type="presOf" srcId="{9379B190-FA90-417A-BE23-D7401D9872E4}" destId="{97FDF9B9-AE24-40E0-B983-A6BACC659799}" srcOrd="0" destOrd="0" presId="urn:microsoft.com/office/officeart/2005/8/layout/list1"/>
    <dgm:cxn modelId="{77497E25-B9E9-425C-A692-3D7490B0F7B2}" srcId="{43D7A22A-9AB8-4FB4-8051-BC529F77F7D0}" destId="{5E8527EF-2621-4FFC-8066-7246B2301BF3}" srcOrd="2" destOrd="0" parTransId="{DF400A97-8886-4DD3-9134-17B946716CE6}" sibTransId="{4A70CD64-0AA0-4E96-B9EE-FFF915FFA373}"/>
    <dgm:cxn modelId="{D94B8226-5DEF-4BDB-B74A-E04E48EA18B5}" type="presOf" srcId="{7611520A-F5A3-46F2-AD07-EDD451809B7E}" destId="{77B9F33A-79A7-4397-AB66-674A7712D35B}" srcOrd="1" destOrd="0" presId="urn:microsoft.com/office/officeart/2005/8/layout/list1"/>
    <dgm:cxn modelId="{8B0C8D30-FD58-449C-863F-1E0E4343499A}" type="presOf" srcId="{70A3F6CF-E3A7-4DFE-B518-2F1DCCDFF537}" destId="{3FF85E6F-EFF6-477C-B58C-3717B82C785C}" srcOrd="0" destOrd="0" presId="urn:microsoft.com/office/officeart/2005/8/layout/list1"/>
    <dgm:cxn modelId="{A1C5215C-FD06-4B02-96DF-D0F9B26630A2}" type="presOf" srcId="{43D7A22A-9AB8-4FB4-8051-BC529F77F7D0}" destId="{B711B217-196B-47CF-87C7-6DA32BDC4F32}" srcOrd="1" destOrd="0" presId="urn:microsoft.com/office/officeart/2005/8/layout/list1"/>
    <dgm:cxn modelId="{BA98BD4A-952D-440F-86BF-CD0C4DBC1A4A}" type="presOf" srcId="{6C7793DF-9D82-4903-91BD-9B261D3EF920}" destId="{E8376999-2452-4A2D-B95F-D6569CA2A1D7}" srcOrd="0" destOrd="0" presId="urn:microsoft.com/office/officeart/2005/8/layout/list1"/>
    <dgm:cxn modelId="{AFAF0C6C-4814-4732-A16B-87E8EC028E66}" srcId="{9C7D5820-0B02-4E54-8AA5-3557198BB61C}" destId="{DC3380F1-02A2-41D0-B156-BC67C8B3659F}" srcOrd="1" destOrd="0" parTransId="{BA7DD6D3-9787-4ACB-A5FA-34B86CE60ADA}" sibTransId="{EDF101E0-EF3F-476D-9BC0-CD05D6674EEB}"/>
    <dgm:cxn modelId="{B195C87D-F468-4EBB-9995-3856121C00BA}" srcId="{43D7A22A-9AB8-4FB4-8051-BC529F77F7D0}" destId="{D9F287E7-2C07-49F7-AD91-DC5E87DF3516}" srcOrd="3" destOrd="0" parTransId="{5F1EADA4-0CE2-405A-927D-0CA5B957E0D7}" sibTransId="{9767E90A-1D42-49F0-859C-280EDD7EAF52}"/>
    <dgm:cxn modelId="{51865C85-54A2-41F5-956B-9930DC85DDC9}" type="presOf" srcId="{5E8527EF-2621-4FFC-8066-7246B2301BF3}" destId="{3EA91AE8-980A-4C22-AD49-72D8B1942623}" srcOrd="0" destOrd="2" presId="urn:microsoft.com/office/officeart/2005/8/layout/list1"/>
    <dgm:cxn modelId="{2B5D1B8E-249F-4FD4-A9DF-738902C030D1}" srcId="{7611520A-F5A3-46F2-AD07-EDD451809B7E}" destId="{70A3F6CF-E3A7-4DFE-B518-2F1DCCDFF537}" srcOrd="0" destOrd="0" parTransId="{35E0C02A-F719-4080-8EF1-1462035E666B}" sibTransId="{2872D2B7-C0DA-41B9-8724-767696C5A437}"/>
    <dgm:cxn modelId="{E3A2F594-FA5B-4CFF-9E54-C13CA419CD5B}" type="presOf" srcId="{D9F287E7-2C07-49F7-AD91-DC5E87DF3516}" destId="{3EA91AE8-980A-4C22-AD49-72D8B1942623}" srcOrd="0" destOrd="3" presId="urn:microsoft.com/office/officeart/2005/8/layout/list1"/>
    <dgm:cxn modelId="{CDF51C96-D03B-4915-9AB5-D43FC80F4C1F}" type="presOf" srcId="{6C7793DF-9D82-4903-91BD-9B261D3EF920}" destId="{0FB5301F-5ADC-4119-A153-15501F13B7CD}" srcOrd="1" destOrd="0" presId="urn:microsoft.com/office/officeart/2005/8/layout/list1"/>
    <dgm:cxn modelId="{987E6997-275E-464E-A859-0786803188A2}" srcId="{9379B190-FA90-417A-BE23-D7401D9872E4}" destId="{6C7793DF-9D82-4903-91BD-9B261D3EF920}" srcOrd="3" destOrd="0" parTransId="{AD8DCEE6-BE9E-437B-9432-AC1A7729083D}" sibTransId="{D555E160-4DC6-40BA-BCD9-A07EE3BCE495}"/>
    <dgm:cxn modelId="{B2923098-7F0E-45CC-BCDC-B10C3BC6C5F5}" type="presOf" srcId="{E2202DBD-408C-4B3B-92A8-92C006AC2607}" destId="{76D948DF-2CA2-4150-8116-A3A4FEDA7984}" srcOrd="0" destOrd="0" presId="urn:microsoft.com/office/officeart/2005/8/layout/list1"/>
    <dgm:cxn modelId="{7CBED999-1016-45BD-988D-998B4A037C2E}" srcId="{9379B190-FA90-417A-BE23-D7401D9872E4}" destId="{9C7D5820-0B02-4E54-8AA5-3557198BB61C}" srcOrd="0" destOrd="0" parTransId="{E9AA0059-CFB4-46BA-AEB0-CF85D7C06B65}" sibTransId="{CDF5F107-24FE-4F87-B28D-3E13EF136863}"/>
    <dgm:cxn modelId="{D0467CA7-4E47-4533-86A4-3E007F223FD0}" type="presOf" srcId="{9C7D5820-0B02-4E54-8AA5-3557198BB61C}" destId="{D64CE54D-6B07-4016-B3B3-7F65037C97AF}" srcOrd="1" destOrd="0" presId="urn:microsoft.com/office/officeart/2005/8/layout/list1"/>
    <dgm:cxn modelId="{785081AC-00EA-408E-919E-923AC7BC6627}" srcId="{9379B190-FA90-417A-BE23-D7401D9872E4}" destId="{43D7A22A-9AB8-4FB4-8051-BC529F77F7D0}" srcOrd="1" destOrd="0" parTransId="{97BD4A0C-67E5-42ED-A969-045E64C3415C}" sibTransId="{E36AD758-4561-4573-AA36-1923176E5757}"/>
    <dgm:cxn modelId="{D01322BC-87D5-46D6-85BA-261224DF839C}" srcId="{43D7A22A-9AB8-4FB4-8051-BC529F77F7D0}" destId="{363B4102-82C5-4727-8B56-4E3923BA844C}" srcOrd="0" destOrd="0" parTransId="{84587CED-DE52-42FD-9A83-A81FFC747691}" sibTransId="{FFD3C431-A5E0-4C21-BF92-4AA811DA969B}"/>
    <dgm:cxn modelId="{F06776C0-4ACF-4718-A53F-15CDE942FFBF}" type="presOf" srcId="{363B4102-82C5-4727-8B56-4E3923BA844C}" destId="{3EA91AE8-980A-4C22-AD49-72D8B1942623}" srcOrd="0" destOrd="0" presId="urn:microsoft.com/office/officeart/2005/8/layout/list1"/>
    <dgm:cxn modelId="{AF3D2CCB-1FA4-4B51-AD25-27672F949153}" type="presOf" srcId="{8B78CA61-85EB-4477-97CE-3537C40C0C50}" destId="{76D948DF-2CA2-4150-8116-A3A4FEDA7984}" srcOrd="0" destOrd="2" presId="urn:microsoft.com/office/officeart/2005/8/layout/list1"/>
    <dgm:cxn modelId="{04FFADDD-298A-48B8-9661-310773D656C1}" type="presOf" srcId="{43D7A22A-9AB8-4FB4-8051-BC529F77F7D0}" destId="{F73856E5-DE38-4E3E-BB2E-53D2EE27C142}" srcOrd="0" destOrd="0" presId="urn:microsoft.com/office/officeart/2005/8/layout/list1"/>
    <dgm:cxn modelId="{94E05AE2-832C-4D00-845C-3AD0B97EC623}" srcId="{9379B190-FA90-417A-BE23-D7401D9872E4}" destId="{7611520A-F5A3-46F2-AD07-EDD451809B7E}" srcOrd="2" destOrd="0" parTransId="{3A8968AE-91F9-428E-A244-4BA8C997A86E}" sibTransId="{9E98AB9B-4AA8-41C6-8FFA-281874486939}"/>
    <dgm:cxn modelId="{502A1BE9-356A-409F-AD57-A8D2BC2ACC1B}" type="presOf" srcId="{DC3380F1-02A2-41D0-B156-BC67C8B3659F}" destId="{76D948DF-2CA2-4150-8116-A3A4FEDA7984}" srcOrd="0" destOrd="1" presId="urn:microsoft.com/office/officeart/2005/8/layout/list1"/>
    <dgm:cxn modelId="{D33FCBEA-7F56-4553-998A-C6DDB1ECAE7E}" srcId="{43D7A22A-9AB8-4FB4-8051-BC529F77F7D0}" destId="{B8544AB8-1E74-4C6D-A474-72FAE6A09A39}" srcOrd="1" destOrd="0" parTransId="{8633091F-1135-431C-A20E-C61EC1B13E89}" sibTransId="{C215C8DF-9D79-4FC4-BA26-C2A3F2D0F4C0}"/>
    <dgm:cxn modelId="{FFED12ED-358F-4362-BF9A-ACA1E5A30DBD}" type="presOf" srcId="{B8544AB8-1E74-4C6D-A474-72FAE6A09A39}" destId="{3EA91AE8-980A-4C22-AD49-72D8B1942623}" srcOrd="0" destOrd="1" presId="urn:microsoft.com/office/officeart/2005/8/layout/list1"/>
    <dgm:cxn modelId="{31C0E2ED-EE09-4534-A303-4EB859BE6984}" srcId="{9C7D5820-0B02-4E54-8AA5-3557198BB61C}" destId="{E2202DBD-408C-4B3B-92A8-92C006AC2607}" srcOrd="0" destOrd="0" parTransId="{89B368FA-C430-4CAC-AAA7-ACC9B6378543}" sibTransId="{D032F20A-C668-4948-AA18-13683787F87A}"/>
    <dgm:cxn modelId="{54F028FE-713E-4E7E-9B5E-814276B8AF3E}" type="presOf" srcId="{C74BB267-DDF3-47C9-B9C0-F55404F26EAB}" destId="{54998A96-F89E-4A36-95E6-30764B2763DB}" srcOrd="0" destOrd="0" presId="urn:microsoft.com/office/officeart/2005/8/layout/list1"/>
    <dgm:cxn modelId="{BF5AF3B8-4558-4AB6-AF82-CFFA9B9A929C}" type="presParOf" srcId="{97FDF9B9-AE24-40E0-B983-A6BACC659799}" destId="{FC614B5C-4188-4043-B3E7-A00C5CC335BA}" srcOrd="0" destOrd="0" presId="urn:microsoft.com/office/officeart/2005/8/layout/list1"/>
    <dgm:cxn modelId="{232D8BE7-E419-43CB-A2C6-79158517CC72}" type="presParOf" srcId="{FC614B5C-4188-4043-B3E7-A00C5CC335BA}" destId="{CA0A7BE6-4927-4F38-A3E1-7177D20BA47C}" srcOrd="0" destOrd="0" presId="urn:microsoft.com/office/officeart/2005/8/layout/list1"/>
    <dgm:cxn modelId="{388F9994-CAEF-43A3-A9FD-AEED75759F13}" type="presParOf" srcId="{FC614B5C-4188-4043-B3E7-A00C5CC335BA}" destId="{D64CE54D-6B07-4016-B3B3-7F65037C97AF}" srcOrd="1" destOrd="0" presId="urn:microsoft.com/office/officeart/2005/8/layout/list1"/>
    <dgm:cxn modelId="{1B8AF832-0B25-441B-BF48-6F4C3CC41938}" type="presParOf" srcId="{97FDF9B9-AE24-40E0-B983-A6BACC659799}" destId="{8C074861-E163-4CF3-B83F-330BCC8BC64A}" srcOrd="1" destOrd="0" presId="urn:microsoft.com/office/officeart/2005/8/layout/list1"/>
    <dgm:cxn modelId="{0850E800-AA04-4EB7-ABE4-55442D43EE7B}" type="presParOf" srcId="{97FDF9B9-AE24-40E0-B983-A6BACC659799}" destId="{76D948DF-2CA2-4150-8116-A3A4FEDA7984}" srcOrd="2" destOrd="0" presId="urn:microsoft.com/office/officeart/2005/8/layout/list1"/>
    <dgm:cxn modelId="{E30C6166-5FBB-4204-AF59-CC1957F51DFC}" type="presParOf" srcId="{97FDF9B9-AE24-40E0-B983-A6BACC659799}" destId="{1AF2644D-2F5F-4461-AE3A-C46472A7EC12}" srcOrd="3" destOrd="0" presId="urn:microsoft.com/office/officeart/2005/8/layout/list1"/>
    <dgm:cxn modelId="{D1531EE2-E349-4520-B6B3-01811FE54A28}" type="presParOf" srcId="{97FDF9B9-AE24-40E0-B983-A6BACC659799}" destId="{9BC8B3A6-8362-4C4A-BC1D-69BBF5998D68}" srcOrd="4" destOrd="0" presId="urn:microsoft.com/office/officeart/2005/8/layout/list1"/>
    <dgm:cxn modelId="{5F3807E8-2316-41A3-856E-BD4972F5FC4C}" type="presParOf" srcId="{9BC8B3A6-8362-4C4A-BC1D-69BBF5998D68}" destId="{F73856E5-DE38-4E3E-BB2E-53D2EE27C142}" srcOrd="0" destOrd="0" presId="urn:microsoft.com/office/officeart/2005/8/layout/list1"/>
    <dgm:cxn modelId="{043B1383-EC5F-4AED-B0B2-2C2E37CF5B99}" type="presParOf" srcId="{9BC8B3A6-8362-4C4A-BC1D-69BBF5998D68}" destId="{B711B217-196B-47CF-87C7-6DA32BDC4F32}" srcOrd="1" destOrd="0" presId="urn:microsoft.com/office/officeart/2005/8/layout/list1"/>
    <dgm:cxn modelId="{B7E4A317-DF88-4F6F-845C-161A987A0FCF}" type="presParOf" srcId="{97FDF9B9-AE24-40E0-B983-A6BACC659799}" destId="{E704A1B5-C715-4263-ABD0-A6CAF2B5B874}" srcOrd="5" destOrd="0" presId="urn:microsoft.com/office/officeart/2005/8/layout/list1"/>
    <dgm:cxn modelId="{8A145C85-395D-4A04-82F1-40BE387C03AE}" type="presParOf" srcId="{97FDF9B9-AE24-40E0-B983-A6BACC659799}" destId="{3EA91AE8-980A-4C22-AD49-72D8B1942623}" srcOrd="6" destOrd="0" presId="urn:microsoft.com/office/officeart/2005/8/layout/list1"/>
    <dgm:cxn modelId="{D1CFB5D6-32A1-4F48-BF08-B314B5DB9BEF}" type="presParOf" srcId="{97FDF9B9-AE24-40E0-B983-A6BACC659799}" destId="{ABFFE931-2746-431F-9710-423B09B3A29F}" srcOrd="7" destOrd="0" presId="urn:microsoft.com/office/officeart/2005/8/layout/list1"/>
    <dgm:cxn modelId="{242CC073-1224-4809-8AD5-A4795FD612BB}" type="presParOf" srcId="{97FDF9B9-AE24-40E0-B983-A6BACC659799}" destId="{407B81FE-09A2-42C1-AFF9-A7F49928A515}" srcOrd="8" destOrd="0" presId="urn:microsoft.com/office/officeart/2005/8/layout/list1"/>
    <dgm:cxn modelId="{E115B1E5-EDB4-4588-B8A0-A6EC83C02DFF}" type="presParOf" srcId="{407B81FE-09A2-42C1-AFF9-A7F49928A515}" destId="{93CAAA5A-A731-42D7-8D12-3B0EE42E9EC8}" srcOrd="0" destOrd="0" presId="urn:microsoft.com/office/officeart/2005/8/layout/list1"/>
    <dgm:cxn modelId="{D34005F5-B9A5-4689-8C12-2BD48BB2113F}" type="presParOf" srcId="{407B81FE-09A2-42C1-AFF9-A7F49928A515}" destId="{77B9F33A-79A7-4397-AB66-674A7712D35B}" srcOrd="1" destOrd="0" presId="urn:microsoft.com/office/officeart/2005/8/layout/list1"/>
    <dgm:cxn modelId="{90C11591-D4B2-4FC6-94F4-54396A72187D}" type="presParOf" srcId="{97FDF9B9-AE24-40E0-B983-A6BACC659799}" destId="{B10901AF-8470-4B22-8D88-BE9F647005EC}" srcOrd="9" destOrd="0" presId="urn:microsoft.com/office/officeart/2005/8/layout/list1"/>
    <dgm:cxn modelId="{18FD1818-0C71-4E57-9379-2E88B73EA0D7}" type="presParOf" srcId="{97FDF9B9-AE24-40E0-B983-A6BACC659799}" destId="{3FF85E6F-EFF6-477C-B58C-3717B82C785C}" srcOrd="10" destOrd="0" presId="urn:microsoft.com/office/officeart/2005/8/layout/list1"/>
    <dgm:cxn modelId="{5AB52461-2B5A-4B44-A833-AE2248CB53D4}" type="presParOf" srcId="{97FDF9B9-AE24-40E0-B983-A6BACC659799}" destId="{EBD9F5A2-83D2-4CEF-92B1-544890D0BB15}" srcOrd="11" destOrd="0" presId="urn:microsoft.com/office/officeart/2005/8/layout/list1"/>
    <dgm:cxn modelId="{9EABC357-3E69-4970-A9A7-3CF20C57A27F}" type="presParOf" srcId="{97FDF9B9-AE24-40E0-B983-A6BACC659799}" destId="{489D8490-2C0D-4748-8543-A5146200D60A}" srcOrd="12" destOrd="0" presId="urn:microsoft.com/office/officeart/2005/8/layout/list1"/>
    <dgm:cxn modelId="{6E7A0DA5-2703-4167-8104-5B0946EEC64C}" type="presParOf" srcId="{489D8490-2C0D-4748-8543-A5146200D60A}" destId="{E8376999-2452-4A2D-B95F-D6569CA2A1D7}" srcOrd="0" destOrd="0" presId="urn:microsoft.com/office/officeart/2005/8/layout/list1"/>
    <dgm:cxn modelId="{28D32550-DB18-4169-96E4-86F51DCF58AA}" type="presParOf" srcId="{489D8490-2C0D-4748-8543-A5146200D60A}" destId="{0FB5301F-5ADC-4119-A153-15501F13B7CD}" srcOrd="1" destOrd="0" presId="urn:microsoft.com/office/officeart/2005/8/layout/list1"/>
    <dgm:cxn modelId="{45581FC7-18FD-40D3-97F2-D8673A88675E}" type="presParOf" srcId="{97FDF9B9-AE24-40E0-B983-A6BACC659799}" destId="{FFDE1A5A-C323-474C-B8BA-56263AFDB7ED}" srcOrd="13" destOrd="0" presId="urn:microsoft.com/office/officeart/2005/8/layout/list1"/>
    <dgm:cxn modelId="{86F9E950-5B0A-4EF5-9596-BA831D60F693}" type="presParOf" srcId="{97FDF9B9-AE24-40E0-B983-A6BACC659799}" destId="{54998A96-F89E-4A36-95E6-30764B2763DB}"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D2652E9-CA2B-4B93-9A4F-55FBF14206F4}"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37CCCC84-6924-4020-AA88-9D8C67CC45ED}">
      <dgm:prSet phldrT="[Text]"/>
      <dgm:spPr/>
      <dgm:t>
        <a:bodyPr/>
        <a:lstStyle/>
        <a:p>
          <a:r>
            <a:rPr lang="zh-CN" altLang="en-US" dirty="0"/>
            <a:t>焦点</a:t>
          </a:r>
          <a:endParaRPr lang="en-US" dirty="0"/>
        </a:p>
      </dgm:t>
    </dgm:pt>
    <dgm:pt modelId="{E19514E1-CE10-459F-BC5B-51D11AEC7AAA}" type="parTrans" cxnId="{7783422E-3CCF-423E-85E8-D2234618637D}">
      <dgm:prSet/>
      <dgm:spPr/>
      <dgm:t>
        <a:bodyPr/>
        <a:lstStyle/>
        <a:p>
          <a:endParaRPr lang="en-US"/>
        </a:p>
      </dgm:t>
    </dgm:pt>
    <dgm:pt modelId="{8F945838-D3FB-4B41-85B6-86067C905F3A}" type="sibTrans" cxnId="{7783422E-3CCF-423E-85E8-D2234618637D}">
      <dgm:prSet/>
      <dgm:spPr/>
      <dgm:t>
        <a:bodyPr/>
        <a:lstStyle/>
        <a:p>
          <a:endParaRPr lang="en-US"/>
        </a:p>
      </dgm:t>
    </dgm:pt>
    <dgm:pt modelId="{EAC44B79-DB83-4E88-8DD7-7FED13B565DE}">
      <dgm:prSet phldrT="[Text]"/>
      <dgm:spPr/>
      <dgm:t>
        <a:bodyPr/>
        <a:lstStyle/>
        <a:p>
          <a:r>
            <a:rPr lang="zh-CN" altLang="en-US" dirty="0"/>
            <a:t>可靠</a:t>
          </a:r>
          <a:endParaRPr lang="en-US" dirty="0"/>
        </a:p>
      </dgm:t>
    </dgm:pt>
    <dgm:pt modelId="{406021AA-BA3D-493E-899E-43C114D2992D}" type="parTrans" cxnId="{F0E4F3A2-2FA7-4E2B-BA2F-EF4E3DA9D628}">
      <dgm:prSet/>
      <dgm:spPr/>
      <dgm:t>
        <a:bodyPr/>
        <a:lstStyle/>
        <a:p>
          <a:endParaRPr lang="en-US"/>
        </a:p>
      </dgm:t>
    </dgm:pt>
    <dgm:pt modelId="{7038DC38-45C7-4EBB-82D7-29639BB2C887}" type="sibTrans" cxnId="{F0E4F3A2-2FA7-4E2B-BA2F-EF4E3DA9D628}">
      <dgm:prSet/>
      <dgm:spPr/>
      <dgm:t>
        <a:bodyPr/>
        <a:lstStyle/>
        <a:p>
          <a:endParaRPr lang="en-US"/>
        </a:p>
      </dgm:t>
    </dgm:pt>
    <dgm:pt modelId="{853B56BE-11E5-4258-A552-BEDB3EC91984}">
      <dgm:prSet phldrT="[Text]"/>
      <dgm:spPr/>
      <dgm:t>
        <a:bodyPr/>
        <a:lstStyle/>
        <a:p>
          <a:r>
            <a:rPr lang="zh-CN" altLang="en-US" dirty="0"/>
            <a:t>方便</a:t>
          </a:r>
          <a:endParaRPr lang="en-US" dirty="0"/>
        </a:p>
      </dgm:t>
    </dgm:pt>
    <dgm:pt modelId="{679A108E-A108-450F-91F9-2A3B696D5D22}" type="parTrans" cxnId="{5CE04604-6962-42DB-96B0-2D5901D10362}">
      <dgm:prSet/>
      <dgm:spPr/>
      <dgm:t>
        <a:bodyPr/>
        <a:lstStyle/>
        <a:p>
          <a:endParaRPr lang="en-US"/>
        </a:p>
      </dgm:t>
    </dgm:pt>
    <dgm:pt modelId="{BB9C624F-4E53-4531-AC82-21030EB5B21A}" type="sibTrans" cxnId="{5CE04604-6962-42DB-96B0-2D5901D10362}">
      <dgm:prSet/>
      <dgm:spPr/>
      <dgm:t>
        <a:bodyPr/>
        <a:lstStyle/>
        <a:p>
          <a:endParaRPr lang="en-US"/>
        </a:p>
      </dgm:t>
    </dgm:pt>
    <dgm:pt modelId="{16792F51-7C7B-4CE7-832B-136E87B3C4FC}">
      <dgm:prSet phldrT="[Text]"/>
      <dgm:spPr/>
      <dgm:t>
        <a:bodyPr/>
        <a:lstStyle/>
        <a:p>
          <a:r>
            <a:rPr lang="zh-CN" altLang="en-US" dirty="0"/>
            <a:t>用户</a:t>
          </a:r>
          <a:endParaRPr lang="en-US" dirty="0"/>
        </a:p>
      </dgm:t>
    </dgm:pt>
    <dgm:pt modelId="{17E1780E-A673-4627-B61A-AFBB5011CCA3}" type="parTrans" cxnId="{59202147-0A37-420C-9CC0-968736C5A0D3}">
      <dgm:prSet/>
      <dgm:spPr/>
      <dgm:t>
        <a:bodyPr/>
        <a:lstStyle/>
        <a:p>
          <a:endParaRPr lang="en-US"/>
        </a:p>
      </dgm:t>
    </dgm:pt>
    <dgm:pt modelId="{0BF090C6-C7E4-46C8-9851-122D65EFA965}" type="sibTrans" cxnId="{59202147-0A37-420C-9CC0-968736C5A0D3}">
      <dgm:prSet/>
      <dgm:spPr/>
      <dgm:t>
        <a:bodyPr/>
        <a:lstStyle/>
        <a:p>
          <a:endParaRPr lang="en-US"/>
        </a:p>
      </dgm:t>
    </dgm:pt>
    <dgm:pt modelId="{1845DE7C-4F69-4FEF-9030-4F1E9FDF1EE3}">
      <dgm:prSet phldrT="[Text]"/>
      <dgm:spPr/>
      <dgm:t>
        <a:bodyPr/>
        <a:lstStyle/>
        <a:p>
          <a:r>
            <a:rPr lang="zh-CN" altLang="en-US" dirty="0"/>
            <a:t>早期大量</a:t>
          </a:r>
          <a:endParaRPr lang="en-US" dirty="0"/>
        </a:p>
      </dgm:t>
    </dgm:pt>
    <dgm:pt modelId="{BC5A816D-C4A5-4B66-BBDE-45C04076015C}" type="parTrans" cxnId="{F15E4F87-1643-4E8A-B6F9-307B592723EE}">
      <dgm:prSet/>
      <dgm:spPr/>
      <dgm:t>
        <a:bodyPr/>
        <a:lstStyle/>
        <a:p>
          <a:endParaRPr lang="en-US"/>
        </a:p>
      </dgm:t>
    </dgm:pt>
    <dgm:pt modelId="{90D394A7-7B97-49F0-B194-7573D4186B8C}" type="sibTrans" cxnId="{F15E4F87-1643-4E8A-B6F9-307B592723EE}">
      <dgm:prSet/>
      <dgm:spPr/>
      <dgm:t>
        <a:bodyPr/>
        <a:lstStyle/>
        <a:p>
          <a:endParaRPr lang="en-US"/>
        </a:p>
      </dgm:t>
    </dgm:pt>
    <dgm:pt modelId="{02EE0A9D-1F9E-44D2-A8DC-62076B1D5A84}">
      <dgm:prSet phldrT="[Text]"/>
      <dgm:spPr/>
      <dgm:t>
        <a:bodyPr/>
        <a:lstStyle/>
        <a:p>
          <a:r>
            <a:rPr lang="zh-CN" altLang="en-US" dirty="0"/>
            <a:t>晚期大量</a:t>
          </a:r>
          <a:endParaRPr lang="en-US" dirty="0"/>
        </a:p>
      </dgm:t>
    </dgm:pt>
    <dgm:pt modelId="{EA19CBA3-DFFA-4B14-A85A-D5553B78B472}" type="parTrans" cxnId="{A05451D5-A31F-4054-B39A-9183C9DCE9EE}">
      <dgm:prSet/>
      <dgm:spPr/>
      <dgm:t>
        <a:bodyPr/>
        <a:lstStyle/>
        <a:p>
          <a:endParaRPr lang="en-US"/>
        </a:p>
      </dgm:t>
    </dgm:pt>
    <dgm:pt modelId="{5470EE0B-AFE3-48FF-955C-4899EFB91FBE}" type="sibTrans" cxnId="{A05451D5-A31F-4054-B39A-9183C9DCE9EE}">
      <dgm:prSet/>
      <dgm:spPr/>
      <dgm:t>
        <a:bodyPr/>
        <a:lstStyle/>
        <a:p>
          <a:endParaRPr lang="en-US"/>
        </a:p>
      </dgm:t>
    </dgm:pt>
    <dgm:pt modelId="{95717424-59C6-4D49-90FB-2D2C378340AC}">
      <dgm:prSet phldrT="[Text]"/>
      <dgm:spPr/>
      <dgm:t>
        <a:bodyPr/>
        <a:lstStyle/>
        <a:p>
          <a:r>
            <a:rPr lang="zh-CN" altLang="en-US" dirty="0"/>
            <a:t>价钱</a:t>
          </a:r>
          <a:endParaRPr lang="en-US" dirty="0"/>
        </a:p>
      </dgm:t>
    </dgm:pt>
    <dgm:pt modelId="{DB6F42F0-8C4E-4161-9BE7-2AD53C9299BE}" type="parTrans" cxnId="{444FC4BC-D01B-4F71-8078-FC48D3932674}">
      <dgm:prSet/>
      <dgm:spPr/>
      <dgm:t>
        <a:bodyPr/>
        <a:lstStyle/>
        <a:p>
          <a:endParaRPr lang="en-US"/>
        </a:p>
      </dgm:t>
    </dgm:pt>
    <dgm:pt modelId="{C948DCD9-3639-4A8B-A774-1C9B87CB09E5}" type="sibTrans" cxnId="{444FC4BC-D01B-4F71-8078-FC48D3932674}">
      <dgm:prSet/>
      <dgm:spPr/>
      <dgm:t>
        <a:bodyPr/>
        <a:lstStyle/>
        <a:p>
          <a:endParaRPr lang="en-US"/>
        </a:p>
      </dgm:t>
    </dgm:pt>
    <dgm:pt modelId="{F2E1E509-967D-4C12-8110-555AF684EDDA}">
      <dgm:prSet phldrT="[Text]"/>
      <dgm:spPr/>
      <dgm:t>
        <a:bodyPr/>
        <a:lstStyle/>
        <a:p>
          <a:r>
            <a:rPr lang="zh-CN" altLang="en-US" dirty="0"/>
            <a:t>所有人</a:t>
          </a:r>
          <a:endParaRPr lang="en-US" dirty="0"/>
        </a:p>
      </dgm:t>
    </dgm:pt>
    <dgm:pt modelId="{CFD6C84F-713F-463E-A561-89F3E4E19C53}" type="parTrans" cxnId="{B0186C0F-AD1F-43EF-8527-AF4345062B5B}">
      <dgm:prSet/>
      <dgm:spPr/>
      <dgm:t>
        <a:bodyPr/>
        <a:lstStyle/>
        <a:p>
          <a:endParaRPr lang="en-US"/>
        </a:p>
      </dgm:t>
    </dgm:pt>
    <dgm:pt modelId="{89321B1D-BAE0-401C-A76D-9A2E2C1BFEE1}" type="sibTrans" cxnId="{B0186C0F-AD1F-43EF-8527-AF4345062B5B}">
      <dgm:prSet/>
      <dgm:spPr/>
      <dgm:t>
        <a:bodyPr/>
        <a:lstStyle/>
        <a:p>
          <a:endParaRPr lang="en-US"/>
        </a:p>
      </dgm:t>
    </dgm:pt>
    <dgm:pt modelId="{72ECB014-1A26-48E4-8A86-BCC2A51CE93E}">
      <dgm:prSet phldrT="[Text]"/>
      <dgm:spPr/>
      <dgm:t>
        <a:bodyPr/>
        <a:lstStyle/>
        <a:p>
          <a:r>
            <a:rPr lang="zh-CN" altLang="en-US" dirty="0"/>
            <a:t>功能</a:t>
          </a:r>
          <a:endParaRPr lang="en-US" dirty="0"/>
        </a:p>
      </dgm:t>
    </dgm:pt>
    <dgm:pt modelId="{CE872393-66E1-432F-950A-63B21E5EA120}" type="parTrans" cxnId="{3AA197F5-DC8D-41CD-B79D-B07B676B6247}">
      <dgm:prSet/>
      <dgm:spPr/>
      <dgm:t>
        <a:bodyPr/>
        <a:lstStyle/>
        <a:p>
          <a:endParaRPr lang="en-US"/>
        </a:p>
      </dgm:t>
    </dgm:pt>
    <dgm:pt modelId="{32345C66-0268-4591-A3A2-0EA3BB22E2B6}" type="sibTrans" cxnId="{3AA197F5-DC8D-41CD-B79D-B07B676B6247}">
      <dgm:prSet/>
      <dgm:spPr/>
      <dgm:t>
        <a:bodyPr/>
        <a:lstStyle/>
        <a:p>
          <a:endParaRPr lang="en-US"/>
        </a:p>
      </dgm:t>
    </dgm:pt>
    <dgm:pt modelId="{52EE8A72-1A7A-4066-A4AF-5759B0919E5D}">
      <dgm:prSet phldrT="[Text]"/>
      <dgm:spPr/>
      <dgm:t>
        <a:bodyPr/>
        <a:lstStyle/>
        <a:p>
          <a:r>
            <a:rPr lang="zh-CN" altLang="en-US" dirty="0"/>
            <a:t>早期尝鲜</a:t>
          </a:r>
          <a:endParaRPr lang="en-US" dirty="0"/>
        </a:p>
      </dgm:t>
    </dgm:pt>
    <dgm:pt modelId="{7DF7B891-C078-4CE7-81AC-7A90CA8F94AA}" type="parTrans" cxnId="{0DB4FCCC-FA12-46D1-AFBD-FD0616FD4E2F}">
      <dgm:prSet/>
      <dgm:spPr/>
      <dgm:t>
        <a:bodyPr/>
        <a:lstStyle/>
        <a:p>
          <a:endParaRPr lang="en-US"/>
        </a:p>
      </dgm:t>
    </dgm:pt>
    <dgm:pt modelId="{B578A9C6-C2CA-44B0-97CE-2C2D0F314C38}" type="sibTrans" cxnId="{0DB4FCCC-FA12-46D1-AFBD-FD0616FD4E2F}">
      <dgm:prSet/>
      <dgm:spPr/>
      <dgm:t>
        <a:bodyPr/>
        <a:lstStyle/>
        <a:p>
          <a:endParaRPr lang="en-US"/>
        </a:p>
      </dgm:t>
    </dgm:pt>
    <dgm:pt modelId="{3F4FAAF8-257C-4413-AEF2-7A9FE838DBF5}">
      <dgm:prSet phldrT="[Text]"/>
      <dgm:spPr/>
      <dgm:t>
        <a:bodyPr/>
        <a:lstStyle/>
        <a:p>
          <a:r>
            <a:rPr lang="zh-CN" altLang="en-US" dirty="0"/>
            <a:t>阶段</a:t>
          </a:r>
          <a:endParaRPr lang="en-US" dirty="0"/>
        </a:p>
      </dgm:t>
    </dgm:pt>
    <dgm:pt modelId="{140DE6ED-6498-4248-8127-809839BD6093}" type="parTrans" cxnId="{21FD55A4-A56A-4290-AD63-335ED7CE7BC7}">
      <dgm:prSet/>
      <dgm:spPr/>
      <dgm:t>
        <a:bodyPr/>
        <a:lstStyle/>
        <a:p>
          <a:endParaRPr lang="en-US"/>
        </a:p>
      </dgm:t>
    </dgm:pt>
    <dgm:pt modelId="{1359AADC-A131-4AE4-9B26-BA00161943E8}" type="sibTrans" cxnId="{21FD55A4-A56A-4290-AD63-335ED7CE7BC7}">
      <dgm:prSet/>
      <dgm:spPr/>
      <dgm:t>
        <a:bodyPr/>
        <a:lstStyle/>
        <a:p>
          <a:endParaRPr lang="en-US"/>
        </a:p>
      </dgm:t>
    </dgm:pt>
    <dgm:pt modelId="{6067B541-36A9-4068-95C7-9EC1415ECEFA}">
      <dgm:prSet phldrT="[Text]"/>
      <dgm:spPr/>
      <dgm:t>
        <a:bodyPr/>
        <a:lstStyle/>
        <a:p>
          <a:r>
            <a:rPr lang="zh-CN" altLang="en-US" dirty="0"/>
            <a:t>新品出现</a:t>
          </a:r>
          <a:endParaRPr lang="en-US" dirty="0"/>
        </a:p>
      </dgm:t>
    </dgm:pt>
    <dgm:pt modelId="{A0D1E5BA-9FA0-4541-A962-C851599D5007}" type="parTrans" cxnId="{0221EBA8-D84C-4EAF-80A3-AC3F082DFBFA}">
      <dgm:prSet/>
      <dgm:spPr/>
      <dgm:t>
        <a:bodyPr/>
        <a:lstStyle/>
        <a:p>
          <a:endParaRPr lang="en-US"/>
        </a:p>
      </dgm:t>
    </dgm:pt>
    <dgm:pt modelId="{61A38002-FED5-44AF-A3D9-CA210025BD8F}" type="sibTrans" cxnId="{0221EBA8-D84C-4EAF-80A3-AC3F082DFBFA}">
      <dgm:prSet/>
      <dgm:spPr/>
      <dgm:t>
        <a:bodyPr/>
        <a:lstStyle/>
        <a:p>
          <a:endParaRPr lang="en-US"/>
        </a:p>
      </dgm:t>
    </dgm:pt>
    <dgm:pt modelId="{6C1F0825-189F-4BCD-A80F-6B3F808C7C72}">
      <dgm:prSet phldrT="[Text]"/>
      <dgm:spPr/>
      <dgm:t>
        <a:bodyPr/>
        <a:lstStyle/>
        <a:p>
          <a:r>
            <a:rPr lang="zh-CN" altLang="en-US" dirty="0"/>
            <a:t>稳定发展</a:t>
          </a:r>
          <a:endParaRPr lang="en-US" dirty="0"/>
        </a:p>
      </dgm:t>
    </dgm:pt>
    <dgm:pt modelId="{D8A87353-4E70-499D-AFFE-52603148D424}" type="parTrans" cxnId="{BE374E3D-BC25-4B2A-84D1-945560FD087D}">
      <dgm:prSet/>
      <dgm:spPr/>
      <dgm:t>
        <a:bodyPr/>
        <a:lstStyle/>
        <a:p>
          <a:endParaRPr lang="en-US"/>
        </a:p>
      </dgm:t>
    </dgm:pt>
    <dgm:pt modelId="{7A870C6B-7477-4AF5-BA9C-268C796FB6AC}" type="sibTrans" cxnId="{BE374E3D-BC25-4B2A-84D1-945560FD087D}">
      <dgm:prSet/>
      <dgm:spPr/>
      <dgm:t>
        <a:bodyPr/>
        <a:lstStyle/>
        <a:p>
          <a:endParaRPr lang="en-US"/>
        </a:p>
      </dgm:t>
    </dgm:pt>
    <dgm:pt modelId="{FBF097C5-B00E-4382-9745-186BC90C5BAE}">
      <dgm:prSet phldrT="[Text]"/>
      <dgm:spPr/>
      <dgm:t>
        <a:bodyPr/>
        <a:lstStyle/>
        <a:p>
          <a:r>
            <a:rPr lang="zh-CN" altLang="en-US" dirty="0"/>
            <a:t>主流</a:t>
          </a:r>
          <a:endParaRPr lang="en-US" dirty="0"/>
        </a:p>
      </dgm:t>
    </dgm:pt>
    <dgm:pt modelId="{ED087F6C-52E9-4FEC-8C65-E8720033F084}" type="parTrans" cxnId="{A9F28FE4-4C59-4AA8-91A2-77A0E1387CE3}">
      <dgm:prSet/>
      <dgm:spPr/>
      <dgm:t>
        <a:bodyPr/>
        <a:lstStyle/>
        <a:p>
          <a:endParaRPr lang="en-US"/>
        </a:p>
      </dgm:t>
    </dgm:pt>
    <dgm:pt modelId="{E73ADDE2-527C-48B4-95C0-9DEF3F45DA16}" type="sibTrans" cxnId="{A9F28FE4-4C59-4AA8-91A2-77A0E1387CE3}">
      <dgm:prSet/>
      <dgm:spPr/>
      <dgm:t>
        <a:bodyPr/>
        <a:lstStyle/>
        <a:p>
          <a:endParaRPr lang="en-US"/>
        </a:p>
      </dgm:t>
    </dgm:pt>
    <dgm:pt modelId="{B4E3C7E5-BF82-4D74-91DA-591959CA9082}">
      <dgm:prSet phldrT="[Text]"/>
      <dgm:spPr/>
      <dgm:t>
        <a:bodyPr/>
        <a:lstStyle/>
        <a:p>
          <a:r>
            <a:rPr lang="zh-CN" altLang="en-US" dirty="0"/>
            <a:t>饱和</a:t>
          </a:r>
          <a:r>
            <a:rPr lang="en-US" dirty="0"/>
            <a:t> </a:t>
          </a:r>
        </a:p>
      </dgm:t>
    </dgm:pt>
    <dgm:pt modelId="{7EEC0794-F4B9-40E5-B98A-8EC1A7F8EC99}" type="parTrans" cxnId="{F1868020-810F-4F3B-88FB-8B1BE3E9A8ED}">
      <dgm:prSet/>
      <dgm:spPr/>
      <dgm:t>
        <a:bodyPr/>
        <a:lstStyle/>
        <a:p>
          <a:endParaRPr lang="en-US"/>
        </a:p>
      </dgm:t>
    </dgm:pt>
    <dgm:pt modelId="{5774C955-A8B8-42C4-8120-0A19B0A8A45E}" type="sibTrans" cxnId="{F1868020-810F-4F3B-88FB-8B1BE3E9A8ED}">
      <dgm:prSet/>
      <dgm:spPr/>
      <dgm:t>
        <a:bodyPr/>
        <a:lstStyle/>
        <a:p>
          <a:endParaRPr lang="en-US"/>
        </a:p>
      </dgm:t>
    </dgm:pt>
    <dgm:pt modelId="{9F1F19C9-68FD-4B0B-A731-198458D5021F}" type="pres">
      <dgm:prSet presAssocID="{1D2652E9-CA2B-4B93-9A4F-55FBF14206F4}" presName="Name0" presStyleCnt="0">
        <dgm:presLayoutVars>
          <dgm:chPref val="3"/>
          <dgm:dir/>
          <dgm:animLvl val="lvl"/>
          <dgm:resizeHandles/>
        </dgm:presLayoutVars>
      </dgm:prSet>
      <dgm:spPr/>
    </dgm:pt>
    <dgm:pt modelId="{CB48A5DB-7580-4406-97CD-F8EB74317A59}" type="pres">
      <dgm:prSet presAssocID="{3F4FAAF8-257C-4413-AEF2-7A9FE838DBF5}" presName="horFlow" presStyleCnt="0"/>
      <dgm:spPr/>
    </dgm:pt>
    <dgm:pt modelId="{C231A2D8-33FB-4394-A26F-0AA241002BBF}" type="pres">
      <dgm:prSet presAssocID="{3F4FAAF8-257C-4413-AEF2-7A9FE838DBF5}" presName="bigChev" presStyleLbl="node1" presStyleIdx="0" presStyleCnt="3" custLinFactNeighborX="-385" custLinFactNeighborY="-99683"/>
      <dgm:spPr/>
    </dgm:pt>
    <dgm:pt modelId="{3548B90B-A917-4529-B868-06C3ABDBDB89}" type="pres">
      <dgm:prSet presAssocID="{A0D1E5BA-9FA0-4541-A962-C851599D5007}" presName="parTrans" presStyleCnt="0"/>
      <dgm:spPr/>
    </dgm:pt>
    <dgm:pt modelId="{9B8B7EE1-7BCB-45BD-AABB-7ABDEEE924AB}" type="pres">
      <dgm:prSet presAssocID="{6067B541-36A9-4068-95C7-9EC1415ECEFA}" presName="node" presStyleLbl="alignAccFollowNode1" presStyleIdx="0" presStyleCnt="12" custLinFactY="-20100" custLinFactNeighborX="-431" custLinFactNeighborY="-100000">
        <dgm:presLayoutVars>
          <dgm:bulletEnabled val="1"/>
        </dgm:presLayoutVars>
      </dgm:prSet>
      <dgm:spPr/>
    </dgm:pt>
    <dgm:pt modelId="{511725C2-42A8-4DC9-B436-D7E9C09CF041}" type="pres">
      <dgm:prSet presAssocID="{61A38002-FED5-44AF-A3D9-CA210025BD8F}" presName="sibTrans" presStyleCnt="0"/>
      <dgm:spPr/>
    </dgm:pt>
    <dgm:pt modelId="{0E44FC54-BC72-406D-BE91-ABB7AB972CA9}" type="pres">
      <dgm:prSet presAssocID="{6C1F0825-189F-4BCD-A80F-6B3F808C7C72}" presName="node" presStyleLbl="alignAccFollowNode1" presStyleIdx="1" presStyleCnt="12" custLinFactY="-20100" custLinFactNeighborX="-431" custLinFactNeighborY="-100000">
        <dgm:presLayoutVars>
          <dgm:bulletEnabled val="1"/>
        </dgm:presLayoutVars>
      </dgm:prSet>
      <dgm:spPr/>
    </dgm:pt>
    <dgm:pt modelId="{654A02AE-268B-48FE-B3A3-F610A3152931}" type="pres">
      <dgm:prSet presAssocID="{7A870C6B-7477-4AF5-BA9C-268C796FB6AC}" presName="sibTrans" presStyleCnt="0"/>
      <dgm:spPr/>
    </dgm:pt>
    <dgm:pt modelId="{F6219F35-974F-45B9-9D49-D7458E478F1B}" type="pres">
      <dgm:prSet presAssocID="{FBF097C5-B00E-4382-9745-186BC90C5BAE}" presName="node" presStyleLbl="alignAccFollowNode1" presStyleIdx="2" presStyleCnt="12" custLinFactY="-20100" custLinFactNeighborX="2363" custLinFactNeighborY="-100000">
        <dgm:presLayoutVars>
          <dgm:bulletEnabled val="1"/>
        </dgm:presLayoutVars>
      </dgm:prSet>
      <dgm:spPr/>
    </dgm:pt>
    <dgm:pt modelId="{FC7640C7-5BB2-4427-AD85-3B851F834F58}" type="pres">
      <dgm:prSet presAssocID="{E73ADDE2-527C-48B4-95C0-9DEF3F45DA16}" presName="sibTrans" presStyleCnt="0"/>
      <dgm:spPr/>
    </dgm:pt>
    <dgm:pt modelId="{A86113D3-350E-4B1F-90A5-F13292B3B2F1}" type="pres">
      <dgm:prSet presAssocID="{B4E3C7E5-BF82-4D74-91DA-591959CA9082}" presName="node" presStyleLbl="alignAccFollowNode1" presStyleIdx="3" presStyleCnt="12" custLinFactY="-20100" custLinFactNeighborX="431" custLinFactNeighborY="-100000">
        <dgm:presLayoutVars>
          <dgm:bulletEnabled val="1"/>
        </dgm:presLayoutVars>
      </dgm:prSet>
      <dgm:spPr/>
    </dgm:pt>
    <dgm:pt modelId="{50252DBE-4A02-4B97-A82A-4AB28B162439}" type="pres">
      <dgm:prSet presAssocID="{3F4FAAF8-257C-4413-AEF2-7A9FE838DBF5}" presName="vSp" presStyleCnt="0"/>
      <dgm:spPr/>
    </dgm:pt>
    <dgm:pt modelId="{2AB1A900-801C-45CC-80C3-46BE38D5425A}" type="pres">
      <dgm:prSet presAssocID="{37CCCC84-6924-4020-AA88-9D8C67CC45ED}" presName="horFlow" presStyleCnt="0"/>
      <dgm:spPr/>
    </dgm:pt>
    <dgm:pt modelId="{41AB3360-8406-444A-8553-51D25210DA72}" type="pres">
      <dgm:prSet presAssocID="{37CCCC84-6924-4020-AA88-9D8C67CC45ED}" presName="bigChev" presStyleLbl="node1" presStyleIdx="1" presStyleCnt="3" custLinFactY="-6950" custLinFactNeighborY="-100000"/>
      <dgm:spPr/>
    </dgm:pt>
    <dgm:pt modelId="{99731BE0-DD46-4886-8A9E-9631D7D492C1}" type="pres">
      <dgm:prSet presAssocID="{CE872393-66E1-432F-950A-63B21E5EA120}" presName="parTrans" presStyleCnt="0"/>
      <dgm:spPr/>
    </dgm:pt>
    <dgm:pt modelId="{E48AE21F-E9A6-47C1-AC6D-D83E176D4309}" type="pres">
      <dgm:prSet presAssocID="{72ECB014-1A26-48E4-8A86-BCC2A51CE93E}" presName="node" presStyleLbl="alignAccFollowNode1" presStyleIdx="4" presStyleCnt="12" custLinFactY="-28380" custLinFactNeighborY="-100000">
        <dgm:presLayoutVars>
          <dgm:bulletEnabled val="1"/>
        </dgm:presLayoutVars>
      </dgm:prSet>
      <dgm:spPr/>
    </dgm:pt>
    <dgm:pt modelId="{22499A76-CAF8-4339-9097-E21C955E3872}" type="pres">
      <dgm:prSet presAssocID="{32345C66-0268-4591-A3A2-0EA3BB22E2B6}" presName="sibTrans" presStyleCnt="0"/>
      <dgm:spPr/>
    </dgm:pt>
    <dgm:pt modelId="{533B4E42-8F85-4A97-8FC5-0D1AEC6FBDD6}" type="pres">
      <dgm:prSet presAssocID="{EAC44B79-DB83-4E88-8DD7-7FED13B565DE}" presName="node" presStyleLbl="alignAccFollowNode1" presStyleIdx="5" presStyleCnt="12" custLinFactY="-28380" custLinFactNeighborY="-100000">
        <dgm:presLayoutVars>
          <dgm:bulletEnabled val="1"/>
        </dgm:presLayoutVars>
      </dgm:prSet>
      <dgm:spPr/>
    </dgm:pt>
    <dgm:pt modelId="{C1698188-66EC-473F-BB24-9F308D4A00CF}" type="pres">
      <dgm:prSet presAssocID="{7038DC38-45C7-4EBB-82D7-29639BB2C887}" presName="sibTrans" presStyleCnt="0"/>
      <dgm:spPr/>
    </dgm:pt>
    <dgm:pt modelId="{EF7BABC9-4E33-4DF2-9BB4-D49ED362DC8F}" type="pres">
      <dgm:prSet presAssocID="{853B56BE-11E5-4258-A552-BEDB3EC91984}" presName="node" presStyleLbl="alignAccFollowNode1" presStyleIdx="6" presStyleCnt="12" custLinFactY="-28380" custLinFactNeighborY="-100000">
        <dgm:presLayoutVars>
          <dgm:bulletEnabled val="1"/>
        </dgm:presLayoutVars>
      </dgm:prSet>
      <dgm:spPr/>
    </dgm:pt>
    <dgm:pt modelId="{A993D986-750B-4394-83C5-D7A513C9FF74}" type="pres">
      <dgm:prSet presAssocID="{BB9C624F-4E53-4531-AC82-21030EB5B21A}" presName="sibTrans" presStyleCnt="0"/>
      <dgm:spPr/>
    </dgm:pt>
    <dgm:pt modelId="{A5C02B67-871A-4D57-BC65-FC315E7C841A}" type="pres">
      <dgm:prSet presAssocID="{95717424-59C6-4D49-90FB-2D2C378340AC}" presName="node" presStyleLbl="alignAccFollowNode1" presStyleIdx="7" presStyleCnt="12" custLinFactY="-28380" custLinFactNeighborX="10509" custLinFactNeighborY="-100000">
        <dgm:presLayoutVars>
          <dgm:bulletEnabled val="1"/>
        </dgm:presLayoutVars>
      </dgm:prSet>
      <dgm:spPr/>
    </dgm:pt>
    <dgm:pt modelId="{0D32B4D4-C36E-462D-B6C5-846D1FDAB4D1}" type="pres">
      <dgm:prSet presAssocID="{37CCCC84-6924-4020-AA88-9D8C67CC45ED}" presName="vSp" presStyleCnt="0"/>
      <dgm:spPr/>
    </dgm:pt>
    <dgm:pt modelId="{7D59014A-B16F-42F4-86CF-2C52CCB3FB68}" type="pres">
      <dgm:prSet presAssocID="{16792F51-7C7B-4CE7-832B-136E87B3C4FC}" presName="horFlow" presStyleCnt="0"/>
      <dgm:spPr/>
    </dgm:pt>
    <dgm:pt modelId="{06842107-3B0A-4D64-918B-4512273CBC5F}" type="pres">
      <dgm:prSet presAssocID="{16792F51-7C7B-4CE7-832B-136E87B3C4FC}" presName="bigChev" presStyleLbl="node1" presStyleIdx="2" presStyleCnt="3" custLinFactY="-10583" custLinFactNeighborY="-100000"/>
      <dgm:spPr/>
    </dgm:pt>
    <dgm:pt modelId="{6D0503B5-BADA-463B-8E4A-5D4F2D175566}" type="pres">
      <dgm:prSet presAssocID="{7DF7B891-C078-4CE7-81AC-7A90CA8F94AA}" presName="parTrans" presStyleCnt="0"/>
      <dgm:spPr/>
    </dgm:pt>
    <dgm:pt modelId="{9D424CCC-162E-458E-B592-62CC822C02BB}" type="pres">
      <dgm:prSet presAssocID="{52EE8A72-1A7A-4066-A4AF-5759B0919E5D}" presName="node" presStyleLbl="alignAccFollowNode1" presStyleIdx="8" presStyleCnt="12" custLinFactY="-33240" custLinFactNeighborY="-100000">
        <dgm:presLayoutVars>
          <dgm:bulletEnabled val="1"/>
        </dgm:presLayoutVars>
      </dgm:prSet>
      <dgm:spPr/>
    </dgm:pt>
    <dgm:pt modelId="{F5F9F2A5-0A82-43C9-A198-087E697DE2C6}" type="pres">
      <dgm:prSet presAssocID="{B578A9C6-C2CA-44B0-97CE-2C2D0F314C38}" presName="sibTrans" presStyleCnt="0"/>
      <dgm:spPr/>
    </dgm:pt>
    <dgm:pt modelId="{163A3DE1-1D17-4308-8850-AA6A5C9F9BBF}" type="pres">
      <dgm:prSet presAssocID="{1845DE7C-4F69-4FEF-9030-4F1E9FDF1EE3}" presName="node" presStyleLbl="alignAccFollowNode1" presStyleIdx="9" presStyleCnt="12" custLinFactY="-33240" custLinFactNeighborY="-100000">
        <dgm:presLayoutVars>
          <dgm:bulletEnabled val="1"/>
        </dgm:presLayoutVars>
      </dgm:prSet>
      <dgm:spPr/>
    </dgm:pt>
    <dgm:pt modelId="{32658FF7-CDEA-4543-9798-3EC10A635F5A}" type="pres">
      <dgm:prSet presAssocID="{90D394A7-7B97-49F0-B194-7573D4186B8C}" presName="sibTrans" presStyleCnt="0"/>
      <dgm:spPr/>
    </dgm:pt>
    <dgm:pt modelId="{411FE82A-BD7A-4047-AF13-1D49D1E9F5F5}" type="pres">
      <dgm:prSet presAssocID="{02EE0A9D-1F9E-44D2-A8DC-62076B1D5A84}" presName="node" presStyleLbl="alignAccFollowNode1" presStyleIdx="10" presStyleCnt="12" custLinFactY="-33240" custLinFactNeighborY="-100000">
        <dgm:presLayoutVars>
          <dgm:bulletEnabled val="1"/>
        </dgm:presLayoutVars>
      </dgm:prSet>
      <dgm:spPr/>
    </dgm:pt>
    <dgm:pt modelId="{0BE2D0EB-D7A4-4798-9FDE-CDF5FC7EE095}" type="pres">
      <dgm:prSet presAssocID="{5470EE0B-AFE3-48FF-955C-4899EFB91FBE}" presName="sibTrans" presStyleCnt="0"/>
      <dgm:spPr/>
    </dgm:pt>
    <dgm:pt modelId="{4888FF0E-6EA2-4D1E-94D1-93D14950A4C5}" type="pres">
      <dgm:prSet presAssocID="{F2E1E509-967D-4C12-8110-555AF684EDDA}" presName="node" presStyleLbl="alignAccFollowNode1" presStyleIdx="11" presStyleCnt="12" custLinFactY="-33240" custLinFactNeighborY="-100000">
        <dgm:presLayoutVars>
          <dgm:bulletEnabled val="1"/>
        </dgm:presLayoutVars>
      </dgm:prSet>
      <dgm:spPr/>
    </dgm:pt>
  </dgm:ptLst>
  <dgm:cxnLst>
    <dgm:cxn modelId="{5CE04604-6962-42DB-96B0-2D5901D10362}" srcId="{37CCCC84-6924-4020-AA88-9D8C67CC45ED}" destId="{853B56BE-11E5-4258-A552-BEDB3EC91984}" srcOrd="2" destOrd="0" parTransId="{679A108E-A108-450F-91F9-2A3B696D5D22}" sibTransId="{BB9C624F-4E53-4531-AC82-21030EB5B21A}"/>
    <dgm:cxn modelId="{B0186C0F-AD1F-43EF-8527-AF4345062B5B}" srcId="{16792F51-7C7B-4CE7-832B-136E87B3C4FC}" destId="{F2E1E509-967D-4C12-8110-555AF684EDDA}" srcOrd="3" destOrd="0" parTransId="{CFD6C84F-713F-463E-A561-89F3E4E19C53}" sibTransId="{89321B1D-BAE0-401C-A76D-9A2E2C1BFEE1}"/>
    <dgm:cxn modelId="{DB406811-E951-4762-B60D-177DE2546B64}" type="presOf" srcId="{95717424-59C6-4D49-90FB-2D2C378340AC}" destId="{A5C02B67-871A-4D57-BC65-FC315E7C841A}" srcOrd="0" destOrd="0" presId="urn:microsoft.com/office/officeart/2005/8/layout/lProcess3"/>
    <dgm:cxn modelId="{0FAEC314-0802-4782-A6D6-CC58251023D5}" type="presOf" srcId="{1845DE7C-4F69-4FEF-9030-4F1E9FDF1EE3}" destId="{163A3DE1-1D17-4308-8850-AA6A5C9F9BBF}" srcOrd="0" destOrd="0" presId="urn:microsoft.com/office/officeart/2005/8/layout/lProcess3"/>
    <dgm:cxn modelId="{F1868020-810F-4F3B-88FB-8B1BE3E9A8ED}" srcId="{3F4FAAF8-257C-4413-AEF2-7A9FE838DBF5}" destId="{B4E3C7E5-BF82-4D74-91DA-591959CA9082}" srcOrd="3" destOrd="0" parTransId="{7EEC0794-F4B9-40E5-B98A-8EC1A7F8EC99}" sibTransId="{5774C955-A8B8-42C4-8120-0A19B0A8A45E}"/>
    <dgm:cxn modelId="{7783422E-3CCF-423E-85E8-D2234618637D}" srcId="{1D2652E9-CA2B-4B93-9A4F-55FBF14206F4}" destId="{37CCCC84-6924-4020-AA88-9D8C67CC45ED}" srcOrd="1" destOrd="0" parTransId="{E19514E1-CE10-459F-BC5B-51D11AEC7AAA}" sibTransId="{8F945838-D3FB-4B41-85B6-86067C905F3A}"/>
    <dgm:cxn modelId="{5D67702E-BF96-450B-ADA0-8D49AF8ADB8C}" type="presOf" srcId="{FBF097C5-B00E-4382-9745-186BC90C5BAE}" destId="{F6219F35-974F-45B9-9D49-D7458E478F1B}" srcOrd="0" destOrd="0" presId="urn:microsoft.com/office/officeart/2005/8/layout/lProcess3"/>
    <dgm:cxn modelId="{5EC9D035-12C7-4EB8-BA74-B027B5A4586C}" type="presOf" srcId="{16792F51-7C7B-4CE7-832B-136E87B3C4FC}" destId="{06842107-3B0A-4D64-918B-4512273CBC5F}" srcOrd="0" destOrd="0" presId="urn:microsoft.com/office/officeart/2005/8/layout/lProcess3"/>
    <dgm:cxn modelId="{28B41836-A30F-4F63-B0BC-368FDE9B1F26}" type="presOf" srcId="{02EE0A9D-1F9E-44D2-A8DC-62076B1D5A84}" destId="{411FE82A-BD7A-4047-AF13-1D49D1E9F5F5}" srcOrd="0" destOrd="0" presId="urn:microsoft.com/office/officeart/2005/8/layout/lProcess3"/>
    <dgm:cxn modelId="{BE374E3D-BC25-4B2A-84D1-945560FD087D}" srcId="{3F4FAAF8-257C-4413-AEF2-7A9FE838DBF5}" destId="{6C1F0825-189F-4BCD-A80F-6B3F808C7C72}" srcOrd="1" destOrd="0" parTransId="{D8A87353-4E70-499D-AFFE-52603148D424}" sibTransId="{7A870C6B-7477-4AF5-BA9C-268C796FB6AC}"/>
    <dgm:cxn modelId="{59202147-0A37-420C-9CC0-968736C5A0D3}" srcId="{1D2652E9-CA2B-4B93-9A4F-55FBF14206F4}" destId="{16792F51-7C7B-4CE7-832B-136E87B3C4FC}" srcOrd="2" destOrd="0" parTransId="{17E1780E-A673-4627-B61A-AFBB5011CCA3}" sibTransId="{0BF090C6-C7E4-46C8-9851-122D65EFA965}"/>
    <dgm:cxn modelId="{DAEE926D-7F87-4E17-9B35-589E6175F042}" type="presOf" srcId="{853B56BE-11E5-4258-A552-BEDB3EC91984}" destId="{EF7BABC9-4E33-4DF2-9BB4-D49ED362DC8F}" srcOrd="0" destOrd="0" presId="urn:microsoft.com/office/officeart/2005/8/layout/lProcess3"/>
    <dgm:cxn modelId="{7BF7AB51-859B-4835-9970-B8989809234E}" type="presOf" srcId="{52EE8A72-1A7A-4066-A4AF-5759B0919E5D}" destId="{9D424CCC-162E-458E-B592-62CC822C02BB}" srcOrd="0" destOrd="0" presId="urn:microsoft.com/office/officeart/2005/8/layout/lProcess3"/>
    <dgm:cxn modelId="{C1F44456-52DC-4B8F-8EF3-5539A59CE2A3}" type="presOf" srcId="{3F4FAAF8-257C-4413-AEF2-7A9FE838DBF5}" destId="{C231A2D8-33FB-4394-A26F-0AA241002BBF}" srcOrd="0" destOrd="0" presId="urn:microsoft.com/office/officeart/2005/8/layout/lProcess3"/>
    <dgm:cxn modelId="{F15E4F87-1643-4E8A-B6F9-307B592723EE}" srcId="{16792F51-7C7B-4CE7-832B-136E87B3C4FC}" destId="{1845DE7C-4F69-4FEF-9030-4F1E9FDF1EE3}" srcOrd="1" destOrd="0" parTransId="{BC5A816D-C4A5-4B66-BBDE-45C04076015C}" sibTransId="{90D394A7-7B97-49F0-B194-7573D4186B8C}"/>
    <dgm:cxn modelId="{FF1D0792-9275-41E6-A89D-9CD0F4604B6D}" type="presOf" srcId="{1D2652E9-CA2B-4B93-9A4F-55FBF14206F4}" destId="{9F1F19C9-68FD-4B0B-A731-198458D5021F}" srcOrd="0" destOrd="0" presId="urn:microsoft.com/office/officeart/2005/8/layout/lProcess3"/>
    <dgm:cxn modelId="{84023BA0-1A6F-45ED-820E-E2C836AA9DCE}" type="presOf" srcId="{6067B541-36A9-4068-95C7-9EC1415ECEFA}" destId="{9B8B7EE1-7BCB-45BD-AABB-7ABDEEE924AB}" srcOrd="0" destOrd="0" presId="urn:microsoft.com/office/officeart/2005/8/layout/lProcess3"/>
    <dgm:cxn modelId="{F0E4F3A2-2FA7-4E2B-BA2F-EF4E3DA9D628}" srcId="{37CCCC84-6924-4020-AA88-9D8C67CC45ED}" destId="{EAC44B79-DB83-4E88-8DD7-7FED13B565DE}" srcOrd="1" destOrd="0" parTransId="{406021AA-BA3D-493E-899E-43C114D2992D}" sibTransId="{7038DC38-45C7-4EBB-82D7-29639BB2C887}"/>
    <dgm:cxn modelId="{21FD55A4-A56A-4290-AD63-335ED7CE7BC7}" srcId="{1D2652E9-CA2B-4B93-9A4F-55FBF14206F4}" destId="{3F4FAAF8-257C-4413-AEF2-7A9FE838DBF5}" srcOrd="0" destOrd="0" parTransId="{140DE6ED-6498-4248-8127-809839BD6093}" sibTransId="{1359AADC-A131-4AE4-9B26-BA00161943E8}"/>
    <dgm:cxn modelId="{F41687A5-F44C-466E-9DE6-38E37135BD61}" type="presOf" srcId="{37CCCC84-6924-4020-AA88-9D8C67CC45ED}" destId="{41AB3360-8406-444A-8553-51D25210DA72}" srcOrd="0" destOrd="0" presId="urn:microsoft.com/office/officeart/2005/8/layout/lProcess3"/>
    <dgm:cxn modelId="{0221EBA8-D84C-4EAF-80A3-AC3F082DFBFA}" srcId="{3F4FAAF8-257C-4413-AEF2-7A9FE838DBF5}" destId="{6067B541-36A9-4068-95C7-9EC1415ECEFA}" srcOrd="0" destOrd="0" parTransId="{A0D1E5BA-9FA0-4541-A962-C851599D5007}" sibTransId="{61A38002-FED5-44AF-A3D9-CA210025BD8F}"/>
    <dgm:cxn modelId="{444FC4BC-D01B-4F71-8078-FC48D3932674}" srcId="{37CCCC84-6924-4020-AA88-9D8C67CC45ED}" destId="{95717424-59C6-4D49-90FB-2D2C378340AC}" srcOrd="3" destOrd="0" parTransId="{DB6F42F0-8C4E-4161-9BE7-2AD53C9299BE}" sibTransId="{C948DCD9-3639-4A8B-A774-1C9B87CB09E5}"/>
    <dgm:cxn modelId="{64516CCB-1EBA-4F9F-87AD-D15A8AC8216B}" type="presOf" srcId="{F2E1E509-967D-4C12-8110-555AF684EDDA}" destId="{4888FF0E-6EA2-4D1E-94D1-93D14950A4C5}" srcOrd="0" destOrd="0" presId="urn:microsoft.com/office/officeart/2005/8/layout/lProcess3"/>
    <dgm:cxn modelId="{0DB4FCCC-FA12-46D1-AFBD-FD0616FD4E2F}" srcId="{16792F51-7C7B-4CE7-832B-136E87B3C4FC}" destId="{52EE8A72-1A7A-4066-A4AF-5759B0919E5D}" srcOrd="0" destOrd="0" parTransId="{7DF7B891-C078-4CE7-81AC-7A90CA8F94AA}" sibTransId="{B578A9C6-C2CA-44B0-97CE-2C2D0F314C38}"/>
    <dgm:cxn modelId="{A05451D5-A31F-4054-B39A-9183C9DCE9EE}" srcId="{16792F51-7C7B-4CE7-832B-136E87B3C4FC}" destId="{02EE0A9D-1F9E-44D2-A8DC-62076B1D5A84}" srcOrd="2" destOrd="0" parTransId="{EA19CBA3-DFFA-4B14-A85A-D5553B78B472}" sibTransId="{5470EE0B-AFE3-48FF-955C-4899EFB91FBE}"/>
    <dgm:cxn modelId="{3758EFD9-CF43-4A56-B2C8-6CAC990B85B3}" type="presOf" srcId="{EAC44B79-DB83-4E88-8DD7-7FED13B565DE}" destId="{533B4E42-8F85-4A97-8FC5-0D1AEC6FBDD6}" srcOrd="0" destOrd="0" presId="urn:microsoft.com/office/officeart/2005/8/layout/lProcess3"/>
    <dgm:cxn modelId="{E1F39FDF-DC44-4124-AC8C-CA78DA454042}" type="presOf" srcId="{72ECB014-1A26-48E4-8A86-BCC2A51CE93E}" destId="{E48AE21F-E9A6-47C1-AC6D-D83E176D4309}" srcOrd="0" destOrd="0" presId="urn:microsoft.com/office/officeart/2005/8/layout/lProcess3"/>
    <dgm:cxn modelId="{A9F28FE4-4C59-4AA8-91A2-77A0E1387CE3}" srcId="{3F4FAAF8-257C-4413-AEF2-7A9FE838DBF5}" destId="{FBF097C5-B00E-4382-9745-186BC90C5BAE}" srcOrd="2" destOrd="0" parTransId="{ED087F6C-52E9-4FEC-8C65-E8720033F084}" sibTransId="{E73ADDE2-527C-48B4-95C0-9DEF3F45DA16}"/>
    <dgm:cxn modelId="{4F5C94F1-CDF7-4531-8B23-B84B95A906BD}" type="presOf" srcId="{B4E3C7E5-BF82-4D74-91DA-591959CA9082}" destId="{A86113D3-350E-4B1F-90A5-F13292B3B2F1}" srcOrd="0" destOrd="0" presId="urn:microsoft.com/office/officeart/2005/8/layout/lProcess3"/>
    <dgm:cxn modelId="{3AA197F5-DC8D-41CD-B79D-B07B676B6247}" srcId="{37CCCC84-6924-4020-AA88-9D8C67CC45ED}" destId="{72ECB014-1A26-48E4-8A86-BCC2A51CE93E}" srcOrd="0" destOrd="0" parTransId="{CE872393-66E1-432F-950A-63B21E5EA120}" sibTransId="{32345C66-0268-4591-A3A2-0EA3BB22E2B6}"/>
    <dgm:cxn modelId="{83D598FC-486A-4125-BC9C-1332B35C8D9E}" type="presOf" srcId="{6C1F0825-189F-4BCD-A80F-6B3F808C7C72}" destId="{0E44FC54-BC72-406D-BE91-ABB7AB972CA9}" srcOrd="0" destOrd="0" presId="urn:microsoft.com/office/officeart/2005/8/layout/lProcess3"/>
    <dgm:cxn modelId="{2270DE1A-AF0A-4AA6-9AA9-E2655CAD1FCE}" type="presParOf" srcId="{9F1F19C9-68FD-4B0B-A731-198458D5021F}" destId="{CB48A5DB-7580-4406-97CD-F8EB74317A59}" srcOrd="0" destOrd="0" presId="urn:microsoft.com/office/officeart/2005/8/layout/lProcess3"/>
    <dgm:cxn modelId="{E98EE4BB-4FDD-4479-AA06-96186FF8684F}" type="presParOf" srcId="{CB48A5DB-7580-4406-97CD-F8EB74317A59}" destId="{C231A2D8-33FB-4394-A26F-0AA241002BBF}" srcOrd="0" destOrd="0" presId="urn:microsoft.com/office/officeart/2005/8/layout/lProcess3"/>
    <dgm:cxn modelId="{3FBB5E09-651F-4C58-8935-5EBA49166211}" type="presParOf" srcId="{CB48A5DB-7580-4406-97CD-F8EB74317A59}" destId="{3548B90B-A917-4529-B868-06C3ABDBDB89}" srcOrd="1" destOrd="0" presId="urn:microsoft.com/office/officeart/2005/8/layout/lProcess3"/>
    <dgm:cxn modelId="{9C903214-FF60-4E4E-8086-AB958736D22F}" type="presParOf" srcId="{CB48A5DB-7580-4406-97CD-F8EB74317A59}" destId="{9B8B7EE1-7BCB-45BD-AABB-7ABDEEE924AB}" srcOrd="2" destOrd="0" presId="urn:microsoft.com/office/officeart/2005/8/layout/lProcess3"/>
    <dgm:cxn modelId="{FBE95E96-0C4A-4421-BCDA-A6B1427F2B81}" type="presParOf" srcId="{CB48A5DB-7580-4406-97CD-F8EB74317A59}" destId="{511725C2-42A8-4DC9-B436-D7E9C09CF041}" srcOrd="3" destOrd="0" presId="urn:microsoft.com/office/officeart/2005/8/layout/lProcess3"/>
    <dgm:cxn modelId="{A0996A31-2145-44A9-9AE2-799DD74A3BBA}" type="presParOf" srcId="{CB48A5DB-7580-4406-97CD-F8EB74317A59}" destId="{0E44FC54-BC72-406D-BE91-ABB7AB972CA9}" srcOrd="4" destOrd="0" presId="urn:microsoft.com/office/officeart/2005/8/layout/lProcess3"/>
    <dgm:cxn modelId="{5CE39E85-2335-43E4-8FB8-20F8AD1CA9C2}" type="presParOf" srcId="{CB48A5DB-7580-4406-97CD-F8EB74317A59}" destId="{654A02AE-268B-48FE-B3A3-F610A3152931}" srcOrd="5" destOrd="0" presId="urn:microsoft.com/office/officeart/2005/8/layout/lProcess3"/>
    <dgm:cxn modelId="{5079DCB2-F08F-4E9A-B6E3-AE55EBBC504B}" type="presParOf" srcId="{CB48A5DB-7580-4406-97CD-F8EB74317A59}" destId="{F6219F35-974F-45B9-9D49-D7458E478F1B}" srcOrd="6" destOrd="0" presId="urn:microsoft.com/office/officeart/2005/8/layout/lProcess3"/>
    <dgm:cxn modelId="{88BA6ABE-B453-41AE-8C65-C3870FF47944}" type="presParOf" srcId="{CB48A5DB-7580-4406-97CD-F8EB74317A59}" destId="{FC7640C7-5BB2-4427-AD85-3B851F834F58}" srcOrd="7" destOrd="0" presId="urn:microsoft.com/office/officeart/2005/8/layout/lProcess3"/>
    <dgm:cxn modelId="{4C436E3D-CCBB-417D-9BE1-F7ED48677500}" type="presParOf" srcId="{CB48A5DB-7580-4406-97CD-F8EB74317A59}" destId="{A86113D3-350E-4B1F-90A5-F13292B3B2F1}" srcOrd="8" destOrd="0" presId="urn:microsoft.com/office/officeart/2005/8/layout/lProcess3"/>
    <dgm:cxn modelId="{1E6C3E72-A234-4612-9981-976846775164}" type="presParOf" srcId="{9F1F19C9-68FD-4B0B-A731-198458D5021F}" destId="{50252DBE-4A02-4B97-A82A-4AB28B162439}" srcOrd="1" destOrd="0" presId="urn:microsoft.com/office/officeart/2005/8/layout/lProcess3"/>
    <dgm:cxn modelId="{FDA273BB-29A8-4BA3-8955-06DD5222F819}" type="presParOf" srcId="{9F1F19C9-68FD-4B0B-A731-198458D5021F}" destId="{2AB1A900-801C-45CC-80C3-46BE38D5425A}" srcOrd="2" destOrd="0" presId="urn:microsoft.com/office/officeart/2005/8/layout/lProcess3"/>
    <dgm:cxn modelId="{95AD5DE4-4622-4CB6-8B3C-C2AE7AADCB14}" type="presParOf" srcId="{2AB1A900-801C-45CC-80C3-46BE38D5425A}" destId="{41AB3360-8406-444A-8553-51D25210DA72}" srcOrd="0" destOrd="0" presId="urn:microsoft.com/office/officeart/2005/8/layout/lProcess3"/>
    <dgm:cxn modelId="{6BD49C56-C143-40A6-82EC-89E4FC4AED06}" type="presParOf" srcId="{2AB1A900-801C-45CC-80C3-46BE38D5425A}" destId="{99731BE0-DD46-4886-8A9E-9631D7D492C1}" srcOrd="1" destOrd="0" presId="urn:microsoft.com/office/officeart/2005/8/layout/lProcess3"/>
    <dgm:cxn modelId="{661CA5E2-FBEC-43DF-BB5C-B31A2DE781E2}" type="presParOf" srcId="{2AB1A900-801C-45CC-80C3-46BE38D5425A}" destId="{E48AE21F-E9A6-47C1-AC6D-D83E176D4309}" srcOrd="2" destOrd="0" presId="urn:microsoft.com/office/officeart/2005/8/layout/lProcess3"/>
    <dgm:cxn modelId="{E1B97A20-2BC9-4537-960E-9A44384CC610}" type="presParOf" srcId="{2AB1A900-801C-45CC-80C3-46BE38D5425A}" destId="{22499A76-CAF8-4339-9097-E21C955E3872}" srcOrd="3" destOrd="0" presId="urn:microsoft.com/office/officeart/2005/8/layout/lProcess3"/>
    <dgm:cxn modelId="{B9E32F50-9B11-4318-AFB3-44A7F80D5185}" type="presParOf" srcId="{2AB1A900-801C-45CC-80C3-46BE38D5425A}" destId="{533B4E42-8F85-4A97-8FC5-0D1AEC6FBDD6}" srcOrd="4" destOrd="0" presId="urn:microsoft.com/office/officeart/2005/8/layout/lProcess3"/>
    <dgm:cxn modelId="{1B1591CB-66D5-4E06-AD06-450F2C305636}" type="presParOf" srcId="{2AB1A900-801C-45CC-80C3-46BE38D5425A}" destId="{C1698188-66EC-473F-BB24-9F308D4A00CF}" srcOrd="5" destOrd="0" presId="urn:microsoft.com/office/officeart/2005/8/layout/lProcess3"/>
    <dgm:cxn modelId="{F281850A-E3EE-4BEF-96CA-F7A97A9FAE01}" type="presParOf" srcId="{2AB1A900-801C-45CC-80C3-46BE38D5425A}" destId="{EF7BABC9-4E33-4DF2-9BB4-D49ED362DC8F}" srcOrd="6" destOrd="0" presId="urn:microsoft.com/office/officeart/2005/8/layout/lProcess3"/>
    <dgm:cxn modelId="{ED120632-B331-4B10-82D6-9FC34441A2A9}" type="presParOf" srcId="{2AB1A900-801C-45CC-80C3-46BE38D5425A}" destId="{A993D986-750B-4394-83C5-D7A513C9FF74}" srcOrd="7" destOrd="0" presId="urn:microsoft.com/office/officeart/2005/8/layout/lProcess3"/>
    <dgm:cxn modelId="{9D26AC10-4A29-49C7-85A7-9D66C65F2DA2}" type="presParOf" srcId="{2AB1A900-801C-45CC-80C3-46BE38D5425A}" destId="{A5C02B67-871A-4D57-BC65-FC315E7C841A}" srcOrd="8" destOrd="0" presId="urn:microsoft.com/office/officeart/2005/8/layout/lProcess3"/>
    <dgm:cxn modelId="{7FE98DD9-3FF4-4CC5-8353-4AC9037F663B}" type="presParOf" srcId="{9F1F19C9-68FD-4B0B-A731-198458D5021F}" destId="{0D32B4D4-C36E-462D-B6C5-846D1FDAB4D1}" srcOrd="3" destOrd="0" presId="urn:microsoft.com/office/officeart/2005/8/layout/lProcess3"/>
    <dgm:cxn modelId="{0899D387-C705-4FDE-AB79-18E570CBE5BC}" type="presParOf" srcId="{9F1F19C9-68FD-4B0B-A731-198458D5021F}" destId="{7D59014A-B16F-42F4-86CF-2C52CCB3FB68}" srcOrd="4" destOrd="0" presId="urn:microsoft.com/office/officeart/2005/8/layout/lProcess3"/>
    <dgm:cxn modelId="{078F1765-9A83-4F02-A10A-DC25ADF50CF3}" type="presParOf" srcId="{7D59014A-B16F-42F4-86CF-2C52CCB3FB68}" destId="{06842107-3B0A-4D64-918B-4512273CBC5F}" srcOrd="0" destOrd="0" presId="urn:microsoft.com/office/officeart/2005/8/layout/lProcess3"/>
    <dgm:cxn modelId="{D7464B01-CB46-4E12-86C4-D70F93D50B9A}" type="presParOf" srcId="{7D59014A-B16F-42F4-86CF-2C52CCB3FB68}" destId="{6D0503B5-BADA-463B-8E4A-5D4F2D175566}" srcOrd="1" destOrd="0" presId="urn:microsoft.com/office/officeart/2005/8/layout/lProcess3"/>
    <dgm:cxn modelId="{851A8C77-AB13-477E-A5AA-48A572F32A3D}" type="presParOf" srcId="{7D59014A-B16F-42F4-86CF-2C52CCB3FB68}" destId="{9D424CCC-162E-458E-B592-62CC822C02BB}" srcOrd="2" destOrd="0" presId="urn:microsoft.com/office/officeart/2005/8/layout/lProcess3"/>
    <dgm:cxn modelId="{79B15073-56D0-441C-A9B2-838E418561F5}" type="presParOf" srcId="{7D59014A-B16F-42F4-86CF-2C52CCB3FB68}" destId="{F5F9F2A5-0A82-43C9-A198-087E697DE2C6}" srcOrd="3" destOrd="0" presId="urn:microsoft.com/office/officeart/2005/8/layout/lProcess3"/>
    <dgm:cxn modelId="{25DA20EF-DAFC-466C-85EA-C311CB93DC78}" type="presParOf" srcId="{7D59014A-B16F-42F4-86CF-2C52CCB3FB68}" destId="{163A3DE1-1D17-4308-8850-AA6A5C9F9BBF}" srcOrd="4" destOrd="0" presId="urn:microsoft.com/office/officeart/2005/8/layout/lProcess3"/>
    <dgm:cxn modelId="{B57A3907-40BE-4FA6-96E5-AAA1339094DD}" type="presParOf" srcId="{7D59014A-B16F-42F4-86CF-2C52CCB3FB68}" destId="{32658FF7-CDEA-4543-9798-3EC10A635F5A}" srcOrd="5" destOrd="0" presId="urn:microsoft.com/office/officeart/2005/8/layout/lProcess3"/>
    <dgm:cxn modelId="{7B837764-6210-4C84-8554-296CEEFE72F7}" type="presParOf" srcId="{7D59014A-B16F-42F4-86CF-2C52CCB3FB68}" destId="{411FE82A-BD7A-4047-AF13-1D49D1E9F5F5}" srcOrd="6" destOrd="0" presId="urn:microsoft.com/office/officeart/2005/8/layout/lProcess3"/>
    <dgm:cxn modelId="{CE244F59-ED6F-4C74-8F3C-B833CC840188}" type="presParOf" srcId="{7D59014A-B16F-42F4-86CF-2C52CCB3FB68}" destId="{0BE2D0EB-D7A4-4798-9FDE-CDF5FC7EE095}" srcOrd="7" destOrd="0" presId="urn:microsoft.com/office/officeart/2005/8/layout/lProcess3"/>
    <dgm:cxn modelId="{6AC05010-ACCC-4A6A-9827-E8C010D90146}" type="presParOf" srcId="{7D59014A-B16F-42F4-86CF-2C52CCB3FB68}" destId="{4888FF0E-6EA2-4D1E-94D1-93D14950A4C5}" srcOrd="8"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CCE9CC-B4E4-4D92-978E-B8D407788CE3}">
      <dsp:nvSpPr>
        <dsp:cNvPr id="0" name=""/>
        <dsp:cNvSpPr/>
      </dsp:nvSpPr>
      <dsp:spPr>
        <a:xfrm>
          <a:off x="0" y="0"/>
          <a:ext cx="6912245"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1C6A86-EE01-407E-B053-A278DF4AAB05}">
      <dsp:nvSpPr>
        <dsp:cNvPr id="0" name=""/>
        <dsp:cNvSpPr/>
      </dsp:nvSpPr>
      <dsp:spPr>
        <a:xfrm>
          <a:off x="0" y="0"/>
          <a:ext cx="6912245" cy="692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1. </a:t>
          </a:r>
          <a:r>
            <a:rPr lang="zh-CN" sz="1400" kern="1200" dirty="0"/>
            <a:t>保持会议轻松愉快的氛围，可以考虑换一个开会的环境，如有饮料、零食相伴 就更好了。 </a:t>
          </a:r>
          <a:endParaRPr lang="en-US" sz="1400" kern="1200" dirty="0"/>
        </a:p>
      </dsp:txBody>
      <dsp:txXfrm>
        <a:off x="0" y="0"/>
        <a:ext cx="6912245" cy="692110"/>
      </dsp:txXfrm>
    </dsp:sp>
    <dsp:sp modelId="{6F7E5C8E-E337-46E0-9030-B82EC656696C}">
      <dsp:nvSpPr>
        <dsp:cNvPr id="0" name=""/>
        <dsp:cNvSpPr/>
      </dsp:nvSpPr>
      <dsp:spPr>
        <a:xfrm>
          <a:off x="0" y="692110"/>
          <a:ext cx="6912245"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04762E-A42D-4FBF-B2D5-ABC422F427BE}">
      <dsp:nvSpPr>
        <dsp:cNvPr id="0" name=""/>
        <dsp:cNvSpPr/>
      </dsp:nvSpPr>
      <dsp:spPr>
        <a:xfrm>
          <a:off x="0" y="692110"/>
          <a:ext cx="6912245" cy="692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2. </a:t>
          </a:r>
          <a:r>
            <a:rPr lang="zh-CN" sz="1400" kern="1200"/>
            <a:t>当 </a:t>
          </a:r>
          <a:r>
            <a:rPr lang="en-US" sz="1400" kern="1200"/>
            <a:t>[ </a:t>
          </a:r>
          <a:r>
            <a:rPr lang="zh-CN" sz="1400" kern="1200"/>
            <a:t>大官</a:t>
          </a:r>
          <a:r>
            <a:rPr lang="en-US" sz="1400" kern="1200"/>
            <a:t>] </a:t>
          </a:r>
          <a:r>
            <a:rPr lang="zh-CN" sz="1400" kern="1200"/>
            <a:t>的最好不要出现，让大家畅所欲言。（即使出现，也要夹着尾巴，不要为自 己以前的行为辩护，当个好听众。） </a:t>
          </a:r>
          <a:endParaRPr lang="en-US" sz="1400" kern="1200"/>
        </a:p>
      </dsp:txBody>
      <dsp:txXfrm>
        <a:off x="0" y="692110"/>
        <a:ext cx="6912245" cy="692110"/>
      </dsp:txXfrm>
    </dsp:sp>
    <dsp:sp modelId="{1A0858CD-0F1F-4152-AC71-12BE0768E5B3}">
      <dsp:nvSpPr>
        <dsp:cNvPr id="0" name=""/>
        <dsp:cNvSpPr/>
      </dsp:nvSpPr>
      <dsp:spPr>
        <a:xfrm>
          <a:off x="0" y="1384220"/>
          <a:ext cx="6912245"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F22D40-6A27-4144-9DAE-4D44B8326DEC}">
      <dsp:nvSpPr>
        <dsp:cNvPr id="0" name=""/>
        <dsp:cNvSpPr/>
      </dsp:nvSpPr>
      <dsp:spPr>
        <a:xfrm>
          <a:off x="0" y="1384220"/>
          <a:ext cx="6912245" cy="692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3. </a:t>
          </a:r>
          <a:r>
            <a:rPr lang="zh-CN" sz="1400" kern="1200"/>
            <a:t>坚持对事不对人的原创，强调</a:t>
          </a:r>
          <a:r>
            <a:rPr lang="en-US" sz="1400" kern="1200"/>
            <a:t>— </a:t>
          </a:r>
          <a:r>
            <a:rPr lang="zh-CN" sz="1400" kern="1200"/>
            <a:t>如果再有一次机会，会如何改进？而不是挖历史 旧账。 </a:t>
          </a:r>
          <a:endParaRPr lang="en-US" sz="1400" kern="1200"/>
        </a:p>
      </dsp:txBody>
      <dsp:txXfrm>
        <a:off x="0" y="1384220"/>
        <a:ext cx="6912245" cy="692110"/>
      </dsp:txXfrm>
    </dsp:sp>
    <dsp:sp modelId="{809D47BF-6F27-4E03-B0A5-621AD4384EDE}">
      <dsp:nvSpPr>
        <dsp:cNvPr id="0" name=""/>
        <dsp:cNvSpPr/>
      </dsp:nvSpPr>
      <dsp:spPr>
        <a:xfrm>
          <a:off x="0" y="2076331"/>
          <a:ext cx="6912245"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893374-6709-43EE-9321-1917B3672322}">
      <dsp:nvSpPr>
        <dsp:cNvPr id="0" name=""/>
        <dsp:cNvSpPr/>
      </dsp:nvSpPr>
      <dsp:spPr>
        <a:xfrm>
          <a:off x="0" y="2076331"/>
          <a:ext cx="6912245" cy="692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4. </a:t>
          </a:r>
          <a:r>
            <a:rPr lang="zh-CN" sz="1400" kern="1200"/>
            <a:t>照顾到模板提及的各个领域，可以深入团队最感兴趣的部分。 </a:t>
          </a:r>
          <a:endParaRPr lang="en-US" sz="1400" kern="1200"/>
        </a:p>
      </dsp:txBody>
      <dsp:txXfrm>
        <a:off x="0" y="2076331"/>
        <a:ext cx="6912245" cy="692110"/>
      </dsp:txXfrm>
    </dsp:sp>
    <dsp:sp modelId="{3A0F393A-4AA8-4573-8825-A4D4032CE6B6}">
      <dsp:nvSpPr>
        <dsp:cNvPr id="0" name=""/>
        <dsp:cNvSpPr/>
      </dsp:nvSpPr>
      <dsp:spPr>
        <a:xfrm>
          <a:off x="0" y="2768441"/>
          <a:ext cx="6912245"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33255F-45B9-4A59-8EB4-04A7D1717B31}">
      <dsp:nvSpPr>
        <dsp:cNvPr id="0" name=""/>
        <dsp:cNvSpPr/>
      </dsp:nvSpPr>
      <dsp:spPr>
        <a:xfrm>
          <a:off x="0" y="2768441"/>
          <a:ext cx="6912245" cy="692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5. </a:t>
          </a:r>
          <a:r>
            <a:rPr lang="zh-CN" sz="1400" kern="1200"/>
            <a:t>让所有人都有充分发言的机会。 </a:t>
          </a:r>
          <a:endParaRPr lang="en-US" sz="1400" kern="1200"/>
        </a:p>
      </dsp:txBody>
      <dsp:txXfrm>
        <a:off x="0" y="2768441"/>
        <a:ext cx="6912245" cy="692110"/>
      </dsp:txXfrm>
    </dsp:sp>
    <dsp:sp modelId="{B54DACC4-52F2-4B27-BD55-773E8F35DE52}">
      <dsp:nvSpPr>
        <dsp:cNvPr id="0" name=""/>
        <dsp:cNvSpPr/>
      </dsp:nvSpPr>
      <dsp:spPr>
        <a:xfrm>
          <a:off x="0" y="3460551"/>
          <a:ext cx="6912245"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DA5316-2F7F-4F4E-8FCE-A26E0991D1B3}">
      <dsp:nvSpPr>
        <dsp:cNvPr id="0" name=""/>
        <dsp:cNvSpPr/>
      </dsp:nvSpPr>
      <dsp:spPr>
        <a:xfrm>
          <a:off x="0" y="3460551"/>
          <a:ext cx="6912245" cy="692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6. </a:t>
          </a:r>
          <a:r>
            <a:rPr lang="zh-CN" sz="1400" kern="1200"/>
            <a:t>有人记录发言要点，最后列出所有改进意见。 </a:t>
          </a:r>
          <a:endParaRPr lang="en-US" sz="1400" kern="1200"/>
        </a:p>
      </dsp:txBody>
      <dsp:txXfrm>
        <a:off x="0" y="3460551"/>
        <a:ext cx="6912245" cy="692110"/>
      </dsp:txXfrm>
    </dsp:sp>
    <dsp:sp modelId="{A90943EC-BAB8-452C-8CCA-EE8AFFAA1DF0}">
      <dsp:nvSpPr>
        <dsp:cNvPr id="0" name=""/>
        <dsp:cNvSpPr/>
      </dsp:nvSpPr>
      <dsp:spPr>
        <a:xfrm>
          <a:off x="0" y="4152662"/>
          <a:ext cx="6912245"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49D4FE-B8A1-48B5-861E-C9FEFB9117A0}">
      <dsp:nvSpPr>
        <dsp:cNvPr id="0" name=""/>
        <dsp:cNvSpPr/>
      </dsp:nvSpPr>
      <dsp:spPr>
        <a:xfrm>
          <a:off x="0" y="4152662"/>
          <a:ext cx="6912245" cy="692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7. </a:t>
          </a:r>
          <a:r>
            <a:rPr lang="zh-CN" sz="1400" kern="1200"/>
            <a:t>最后大家可以投票，如果我只有三票，投给哪些改进意见？ </a:t>
          </a:r>
          <a:endParaRPr lang="en-US" sz="1400" kern="1200"/>
        </a:p>
      </dsp:txBody>
      <dsp:txXfrm>
        <a:off x="0" y="4152662"/>
        <a:ext cx="6912245" cy="692110"/>
      </dsp:txXfrm>
    </dsp:sp>
    <dsp:sp modelId="{4B992AE0-C851-4C1E-93FF-DFA55406ED0E}">
      <dsp:nvSpPr>
        <dsp:cNvPr id="0" name=""/>
        <dsp:cNvSpPr/>
      </dsp:nvSpPr>
      <dsp:spPr>
        <a:xfrm>
          <a:off x="0" y="4844772"/>
          <a:ext cx="6912245"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920B09-0F38-4124-80FA-71C4C075FC97}">
      <dsp:nvSpPr>
        <dsp:cNvPr id="0" name=""/>
        <dsp:cNvSpPr/>
      </dsp:nvSpPr>
      <dsp:spPr>
        <a:xfrm>
          <a:off x="0" y="4844772"/>
          <a:ext cx="6912245" cy="692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8. </a:t>
          </a:r>
          <a:r>
            <a:rPr lang="zh-CN" sz="1400" kern="1200"/>
            <a:t>领导们保证要采取行动，执行票数最高的一些改进意见。</a:t>
          </a:r>
          <a:endParaRPr lang="en-US" sz="1400" kern="1200"/>
        </a:p>
      </dsp:txBody>
      <dsp:txXfrm>
        <a:off x="0" y="4844772"/>
        <a:ext cx="6912245" cy="6921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D948DF-2CA2-4150-8116-A3A4FEDA7984}">
      <dsp:nvSpPr>
        <dsp:cNvPr id="0" name=""/>
        <dsp:cNvSpPr/>
      </dsp:nvSpPr>
      <dsp:spPr>
        <a:xfrm>
          <a:off x="0" y="265451"/>
          <a:ext cx="6912245" cy="132300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6467" tIns="291592" rIns="536467" bIns="99568" numCol="1" spcCol="1270" anchor="t" anchorCtr="0">
          <a:noAutofit/>
        </a:bodyPr>
        <a:lstStyle/>
        <a:p>
          <a:pPr marL="114300" lvl="1" indent="-114300" algn="l" defTabSz="622300">
            <a:lnSpc>
              <a:spcPct val="90000"/>
            </a:lnSpc>
            <a:spcBef>
              <a:spcPct val="0"/>
            </a:spcBef>
            <a:spcAft>
              <a:spcPct val="15000"/>
            </a:spcAft>
            <a:buChar char="•"/>
          </a:pPr>
          <a:r>
            <a:rPr lang="zh-CN" sz="1400" kern="1200"/>
            <a:t>了如指掌，不犯错误</a:t>
          </a:r>
          <a:endParaRPr lang="en-US" sz="1400" kern="1200"/>
        </a:p>
        <a:p>
          <a:pPr marL="114300" lvl="1" indent="-114300" algn="l" defTabSz="622300">
            <a:lnSpc>
              <a:spcPct val="90000"/>
            </a:lnSpc>
            <a:spcBef>
              <a:spcPct val="0"/>
            </a:spcBef>
            <a:spcAft>
              <a:spcPct val="15000"/>
            </a:spcAft>
            <a:buChar char="•"/>
          </a:pPr>
          <a:r>
            <a:rPr lang="zh-CN" sz="1400" kern="1200"/>
            <a:t>权威</a:t>
          </a:r>
          <a:endParaRPr lang="en-US" sz="1400" kern="1200"/>
        </a:p>
        <a:p>
          <a:pPr marL="114300" lvl="1" indent="-114300" algn="l" defTabSz="622300">
            <a:lnSpc>
              <a:spcPct val="90000"/>
            </a:lnSpc>
            <a:spcBef>
              <a:spcPct val="0"/>
            </a:spcBef>
            <a:spcAft>
              <a:spcPct val="15000"/>
            </a:spcAft>
            <a:buChar char="•"/>
          </a:pPr>
          <a:r>
            <a:rPr lang="zh-CN" sz="1400" kern="1200"/>
            <a:t>稳固的知识体系和熟悉的方法</a:t>
          </a:r>
          <a:endParaRPr lang="en-US" sz="1400" kern="1200"/>
        </a:p>
      </dsp:txBody>
      <dsp:txXfrm>
        <a:off x="0" y="265451"/>
        <a:ext cx="6912245" cy="1323000"/>
      </dsp:txXfrm>
    </dsp:sp>
    <dsp:sp modelId="{D64CE54D-6B07-4016-B3B3-7F65037C97AF}">
      <dsp:nvSpPr>
        <dsp:cNvPr id="0" name=""/>
        <dsp:cNvSpPr/>
      </dsp:nvSpPr>
      <dsp:spPr>
        <a:xfrm>
          <a:off x="345612" y="58811"/>
          <a:ext cx="4838571" cy="41328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886" tIns="0" rIns="182886" bIns="0" numCol="1" spcCol="1270" anchor="ctr" anchorCtr="0">
          <a:noAutofit/>
        </a:bodyPr>
        <a:lstStyle/>
        <a:p>
          <a:pPr marL="0" lvl="0" indent="0" algn="l" defTabSz="622300">
            <a:lnSpc>
              <a:spcPct val="90000"/>
            </a:lnSpc>
            <a:spcBef>
              <a:spcPct val="0"/>
            </a:spcBef>
            <a:spcAft>
              <a:spcPct val="35000"/>
            </a:spcAft>
            <a:buNone/>
          </a:pPr>
          <a:r>
            <a:rPr lang="zh-CN" sz="1400" kern="1200"/>
            <a:t>专家在自己拿手领域之内是什么心态</a:t>
          </a:r>
          <a:r>
            <a:rPr lang="en-US" sz="1400" kern="1200"/>
            <a:t>:</a:t>
          </a:r>
        </a:p>
      </dsp:txBody>
      <dsp:txXfrm>
        <a:off x="365787" y="78986"/>
        <a:ext cx="4798221" cy="372930"/>
      </dsp:txXfrm>
    </dsp:sp>
    <dsp:sp modelId="{3EA91AE8-980A-4C22-AD49-72D8B1942623}">
      <dsp:nvSpPr>
        <dsp:cNvPr id="0" name=""/>
        <dsp:cNvSpPr/>
      </dsp:nvSpPr>
      <dsp:spPr>
        <a:xfrm>
          <a:off x="0" y="1870691"/>
          <a:ext cx="6912245" cy="167580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6467" tIns="291592" rIns="536467"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 </a:t>
          </a:r>
          <a:r>
            <a:rPr lang="zh-CN" sz="1400" kern="1200"/>
            <a:t>犯错误</a:t>
          </a:r>
          <a:endParaRPr lang="en-US" sz="1400" kern="1200"/>
        </a:p>
        <a:p>
          <a:pPr marL="114300" lvl="1" indent="-114300" algn="l" defTabSz="622300">
            <a:lnSpc>
              <a:spcPct val="90000"/>
            </a:lnSpc>
            <a:spcBef>
              <a:spcPct val="0"/>
            </a:spcBef>
            <a:spcAft>
              <a:spcPct val="15000"/>
            </a:spcAft>
            <a:buChar char="•"/>
          </a:pPr>
          <a:r>
            <a:rPr lang="zh-CN" sz="1400" kern="1200"/>
            <a:t>错误</a:t>
          </a:r>
          <a:r>
            <a:rPr lang="en-US" sz="1400" kern="1200"/>
            <a:t>/</a:t>
          </a:r>
          <a:r>
            <a:rPr lang="zh-CN" sz="1400" kern="1200"/>
            <a:t>意外让你脱离你的舒适区，看到新的可能</a:t>
          </a:r>
          <a:endParaRPr lang="en-US" sz="1400" kern="1200"/>
        </a:p>
        <a:p>
          <a:pPr marL="114300" lvl="1" indent="-114300" algn="l" defTabSz="622300">
            <a:lnSpc>
              <a:spcPct val="90000"/>
            </a:lnSpc>
            <a:spcBef>
              <a:spcPct val="0"/>
            </a:spcBef>
            <a:spcAft>
              <a:spcPct val="15000"/>
            </a:spcAft>
            <a:buChar char="•"/>
          </a:pPr>
          <a:r>
            <a:rPr lang="zh-CN" sz="1400" kern="1200"/>
            <a:t>有一个容忍犯错误，鼓励犯错误的环境</a:t>
          </a:r>
          <a:endParaRPr lang="en-US" sz="1400" kern="1200"/>
        </a:p>
        <a:p>
          <a:pPr marL="114300" lvl="1" indent="-114300" algn="l" defTabSz="622300">
            <a:lnSpc>
              <a:spcPct val="90000"/>
            </a:lnSpc>
            <a:spcBef>
              <a:spcPct val="0"/>
            </a:spcBef>
            <a:spcAft>
              <a:spcPct val="15000"/>
            </a:spcAft>
            <a:buChar char="•"/>
          </a:pPr>
          <a:r>
            <a:rPr lang="zh-CN" sz="1400" kern="1200"/>
            <a:t>错误</a:t>
          </a:r>
          <a:r>
            <a:rPr lang="en-US" sz="1400" kern="1200"/>
            <a:t>/</a:t>
          </a:r>
          <a:r>
            <a:rPr lang="zh-CN" sz="1400" kern="1200"/>
            <a:t>真理  </a:t>
          </a:r>
          <a:r>
            <a:rPr lang="en-US" sz="1400" kern="1200"/>
            <a:t>== </a:t>
          </a:r>
          <a:r>
            <a:rPr lang="zh-CN" sz="1400" kern="1200"/>
            <a:t>黑色背景</a:t>
          </a:r>
          <a:r>
            <a:rPr lang="en-US" sz="1400" kern="1200"/>
            <a:t>/</a:t>
          </a:r>
          <a:r>
            <a:rPr lang="zh-CN" sz="1400" kern="1200"/>
            <a:t>小火花</a:t>
          </a:r>
          <a:endParaRPr lang="en-US" sz="1400" kern="1200"/>
        </a:p>
      </dsp:txBody>
      <dsp:txXfrm>
        <a:off x="0" y="1870691"/>
        <a:ext cx="6912245" cy="1675800"/>
      </dsp:txXfrm>
    </dsp:sp>
    <dsp:sp modelId="{B711B217-196B-47CF-87C7-6DA32BDC4F32}">
      <dsp:nvSpPr>
        <dsp:cNvPr id="0" name=""/>
        <dsp:cNvSpPr/>
      </dsp:nvSpPr>
      <dsp:spPr>
        <a:xfrm>
          <a:off x="345612" y="1664051"/>
          <a:ext cx="4838571" cy="41328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886" tIns="0" rIns="182886" bIns="0" numCol="1" spcCol="1270" anchor="ctr" anchorCtr="0">
          <a:noAutofit/>
        </a:bodyPr>
        <a:lstStyle/>
        <a:p>
          <a:pPr marL="0" lvl="0" indent="0" algn="l" defTabSz="622300">
            <a:lnSpc>
              <a:spcPct val="90000"/>
            </a:lnSpc>
            <a:spcBef>
              <a:spcPct val="0"/>
            </a:spcBef>
            <a:spcAft>
              <a:spcPct val="35000"/>
            </a:spcAft>
            <a:buNone/>
          </a:pPr>
          <a:r>
            <a:rPr lang="zh-CN" sz="1400" kern="1200"/>
            <a:t>创新 </a:t>
          </a:r>
          <a:r>
            <a:rPr lang="en-US" sz="1400" kern="1200"/>
            <a:t>= </a:t>
          </a:r>
          <a:r>
            <a:rPr lang="zh-CN" sz="1400" kern="1200"/>
            <a:t>做不一样的事情</a:t>
          </a:r>
          <a:endParaRPr lang="en-US" sz="1400" kern="1200"/>
        </a:p>
      </dsp:txBody>
      <dsp:txXfrm>
        <a:off x="365787" y="1684226"/>
        <a:ext cx="4798221" cy="372930"/>
      </dsp:txXfrm>
    </dsp:sp>
    <dsp:sp modelId="{3FF85E6F-EFF6-477C-B58C-3717B82C785C}">
      <dsp:nvSpPr>
        <dsp:cNvPr id="0" name=""/>
        <dsp:cNvSpPr/>
      </dsp:nvSpPr>
      <dsp:spPr>
        <a:xfrm>
          <a:off x="0" y="3828731"/>
          <a:ext cx="6912245" cy="68355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6467" tIns="291592" rIns="536467"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通常在相邻领域发生</a:t>
          </a:r>
          <a:endParaRPr lang="en-US" sz="1400" kern="1200" dirty="0"/>
        </a:p>
      </dsp:txBody>
      <dsp:txXfrm>
        <a:off x="0" y="3828731"/>
        <a:ext cx="6912245" cy="683550"/>
      </dsp:txXfrm>
    </dsp:sp>
    <dsp:sp modelId="{77B9F33A-79A7-4397-AB66-674A7712D35B}">
      <dsp:nvSpPr>
        <dsp:cNvPr id="0" name=""/>
        <dsp:cNvSpPr/>
      </dsp:nvSpPr>
      <dsp:spPr>
        <a:xfrm>
          <a:off x="345612" y="3622091"/>
          <a:ext cx="4838571" cy="41328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886" tIns="0" rIns="182886" bIns="0" numCol="1" spcCol="1270" anchor="ctr" anchorCtr="0">
          <a:noAutofit/>
        </a:bodyPr>
        <a:lstStyle/>
        <a:p>
          <a:pPr marL="0" lvl="0" indent="0" algn="l" defTabSz="622300">
            <a:lnSpc>
              <a:spcPct val="90000"/>
            </a:lnSpc>
            <a:spcBef>
              <a:spcPct val="0"/>
            </a:spcBef>
            <a:spcAft>
              <a:spcPct val="35000"/>
            </a:spcAft>
            <a:buNone/>
          </a:pPr>
          <a:r>
            <a:rPr lang="zh-CN" sz="1400" kern="1200"/>
            <a:t>领域之外 </a:t>
          </a:r>
          <a:r>
            <a:rPr lang="en-US" sz="1400" kern="1200">
              <a:sym typeface="Wingdings" panose="05000000000000000000" pitchFamily="2" charset="2"/>
            </a:rPr>
            <a:t></a:t>
          </a:r>
          <a:r>
            <a:rPr lang="en-US" sz="1400" kern="1200"/>
            <a:t> </a:t>
          </a:r>
          <a:r>
            <a:rPr lang="zh-CN" sz="1400" kern="1200"/>
            <a:t>不同领域的碰撞，组合，新的可能</a:t>
          </a:r>
          <a:endParaRPr lang="en-US" sz="1400" kern="1200"/>
        </a:p>
      </dsp:txBody>
      <dsp:txXfrm>
        <a:off x="365787" y="3642266"/>
        <a:ext cx="4798221" cy="372930"/>
      </dsp:txXfrm>
    </dsp:sp>
    <dsp:sp modelId="{54998A96-F89E-4A36-95E6-30764B2763DB}">
      <dsp:nvSpPr>
        <dsp:cNvPr id="0" name=""/>
        <dsp:cNvSpPr/>
      </dsp:nvSpPr>
      <dsp:spPr>
        <a:xfrm>
          <a:off x="0" y="4794521"/>
          <a:ext cx="6912245" cy="68355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6467" tIns="291592" rIns="536467"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互联网企业：</a:t>
          </a:r>
          <a:r>
            <a:rPr lang="en-US" altLang="zh-CN" sz="1400" kern="1200" dirty="0"/>
            <a:t>fail faster</a:t>
          </a:r>
          <a:endParaRPr lang="en-US" sz="1400" kern="1200" dirty="0"/>
        </a:p>
      </dsp:txBody>
      <dsp:txXfrm>
        <a:off x="0" y="4794521"/>
        <a:ext cx="6912245" cy="683550"/>
      </dsp:txXfrm>
    </dsp:sp>
    <dsp:sp modelId="{0FB5301F-5ADC-4119-A153-15501F13B7CD}">
      <dsp:nvSpPr>
        <dsp:cNvPr id="0" name=""/>
        <dsp:cNvSpPr/>
      </dsp:nvSpPr>
      <dsp:spPr>
        <a:xfrm>
          <a:off x="345612" y="4587881"/>
          <a:ext cx="4838571" cy="41328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886" tIns="0" rIns="182886" bIns="0" numCol="1" spcCol="1270" anchor="ctr" anchorCtr="0">
          <a:noAutofit/>
        </a:bodyPr>
        <a:lstStyle/>
        <a:p>
          <a:pPr marL="0" lvl="0" indent="0" algn="l" defTabSz="622300">
            <a:lnSpc>
              <a:spcPct val="90000"/>
            </a:lnSpc>
            <a:spcBef>
              <a:spcPct val="0"/>
            </a:spcBef>
            <a:spcAft>
              <a:spcPct val="35000"/>
            </a:spcAft>
            <a:buNone/>
          </a:pPr>
          <a:r>
            <a:rPr lang="zh-CN" altLang="en-US" sz="1400" kern="1200" dirty="0"/>
            <a:t>工程管理 </a:t>
          </a:r>
          <a:r>
            <a:rPr lang="en-US" altLang="zh-CN" sz="1400" kern="1200" dirty="0">
              <a:sym typeface="Wingdings" panose="05000000000000000000" pitchFamily="2" charset="2"/>
            </a:rPr>
            <a:t> </a:t>
          </a:r>
          <a:r>
            <a:rPr lang="zh-CN" altLang="en-US" sz="1400" kern="1200" dirty="0">
              <a:sym typeface="Wingdings" panose="05000000000000000000" pitchFamily="2" charset="2"/>
            </a:rPr>
            <a:t>从源头减少错误</a:t>
          </a:r>
          <a:endParaRPr lang="en-US" sz="1400" kern="1200" dirty="0"/>
        </a:p>
      </dsp:txBody>
      <dsp:txXfrm>
        <a:off x="365787" y="4608056"/>
        <a:ext cx="4798221" cy="3729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31A2D8-33FB-4394-A26F-0AA241002BBF}">
      <dsp:nvSpPr>
        <dsp:cNvPr id="0" name=""/>
        <dsp:cNvSpPr/>
      </dsp:nvSpPr>
      <dsp:spPr>
        <a:xfrm>
          <a:off x="0" y="53977"/>
          <a:ext cx="2141785" cy="8567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0" bIns="24765" numCol="1" spcCol="1270" anchor="ctr" anchorCtr="0">
          <a:noAutofit/>
        </a:bodyPr>
        <a:lstStyle/>
        <a:p>
          <a:pPr marL="0" lvl="0" indent="0" algn="ctr" defTabSz="1733550">
            <a:lnSpc>
              <a:spcPct val="90000"/>
            </a:lnSpc>
            <a:spcBef>
              <a:spcPct val="0"/>
            </a:spcBef>
            <a:spcAft>
              <a:spcPct val="35000"/>
            </a:spcAft>
            <a:buNone/>
          </a:pPr>
          <a:r>
            <a:rPr lang="zh-CN" altLang="en-US" sz="3900" kern="1200" dirty="0"/>
            <a:t>阶段</a:t>
          </a:r>
          <a:endParaRPr lang="en-US" sz="3900" kern="1200" dirty="0"/>
        </a:p>
      </dsp:txBody>
      <dsp:txXfrm>
        <a:off x="428357" y="53977"/>
        <a:ext cx="1285071" cy="856714"/>
      </dsp:txXfrm>
    </dsp:sp>
    <dsp:sp modelId="{9B8B7EE1-7BCB-45BD-AABB-7ABDEEE924AB}">
      <dsp:nvSpPr>
        <dsp:cNvPr id="0" name=""/>
        <dsp:cNvSpPr/>
      </dsp:nvSpPr>
      <dsp:spPr>
        <a:xfrm>
          <a:off x="1863353" y="126798"/>
          <a:ext cx="1777682" cy="7110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新品出现</a:t>
          </a:r>
          <a:endParaRPr lang="en-US" sz="2000" kern="1200" dirty="0"/>
        </a:p>
      </dsp:txBody>
      <dsp:txXfrm>
        <a:off x="2218889" y="126798"/>
        <a:ext cx="1066610" cy="711072"/>
      </dsp:txXfrm>
    </dsp:sp>
    <dsp:sp modelId="{0E44FC54-BC72-406D-BE91-ABB7AB972CA9}">
      <dsp:nvSpPr>
        <dsp:cNvPr id="0" name=""/>
        <dsp:cNvSpPr/>
      </dsp:nvSpPr>
      <dsp:spPr>
        <a:xfrm>
          <a:off x="3392159" y="126798"/>
          <a:ext cx="1777682" cy="7110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稳定发展</a:t>
          </a:r>
          <a:endParaRPr lang="en-US" sz="2000" kern="1200" dirty="0"/>
        </a:p>
      </dsp:txBody>
      <dsp:txXfrm>
        <a:off x="3747695" y="126798"/>
        <a:ext cx="1066610" cy="711072"/>
      </dsp:txXfrm>
    </dsp:sp>
    <dsp:sp modelId="{F6219F35-974F-45B9-9D49-D7458E478F1B}">
      <dsp:nvSpPr>
        <dsp:cNvPr id="0" name=""/>
        <dsp:cNvSpPr/>
      </dsp:nvSpPr>
      <dsp:spPr>
        <a:xfrm>
          <a:off x="4927919" y="126798"/>
          <a:ext cx="1777682" cy="7110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主流</a:t>
          </a:r>
          <a:endParaRPr lang="en-US" sz="2000" kern="1200" dirty="0"/>
        </a:p>
      </dsp:txBody>
      <dsp:txXfrm>
        <a:off x="5283455" y="126798"/>
        <a:ext cx="1066610" cy="711072"/>
      </dsp:txXfrm>
    </dsp:sp>
    <dsp:sp modelId="{A86113D3-350E-4B1F-90A5-F13292B3B2F1}">
      <dsp:nvSpPr>
        <dsp:cNvPr id="0" name=""/>
        <dsp:cNvSpPr/>
      </dsp:nvSpPr>
      <dsp:spPr>
        <a:xfrm>
          <a:off x="6451917" y="126798"/>
          <a:ext cx="1777682" cy="7110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饱和</a:t>
          </a:r>
          <a:r>
            <a:rPr lang="en-US" sz="2000" kern="1200" dirty="0"/>
            <a:t> </a:t>
          </a:r>
        </a:p>
      </dsp:txBody>
      <dsp:txXfrm>
        <a:off x="6807453" y="126798"/>
        <a:ext cx="1066610" cy="711072"/>
      </dsp:txXfrm>
    </dsp:sp>
    <dsp:sp modelId="{41AB3360-8406-444A-8553-51D25210DA72}">
      <dsp:nvSpPr>
        <dsp:cNvPr id="0" name=""/>
        <dsp:cNvSpPr/>
      </dsp:nvSpPr>
      <dsp:spPr>
        <a:xfrm>
          <a:off x="1072" y="968374"/>
          <a:ext cx="2141785" cy="8567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0" bIns="24765" numCol="1" spcCol="1270" anchor="ctr" anchorCtr="0">
          <a:noAutofit/>
        </a:bodyPr>
        <a:lstStyle/>
        <a:p>
          <a:pPr marL="0" lvl="0" indent="0" algn="ctr" defTabSz="1733550">
            <a:lnSpc>
              <a:spcPct val="90000"/>
            </a:lnSpc>
            <a:spcBef>
              <a:spcPct val="0"/>
            </a:spcBef>
            <a:spcAft>
              <a:spcPct val="35000"/>
            </a:spcAft>
            <a:buNone/>
          </a:pPr>
          <a:r>
            <a:rPr lang="zh-CN" altLang="en-US" sz="3900" kern="1200" dirty="0"/>
            <a:t>焦点</a:t>
          </a:r>
          <a:endParaRPr lang="en-US" sz="3900" kern="1200" dirty="0"/>
        </a:p>
      </dsp:txBody>
      <dsp:txXfrm>
        <a:off x="429429" y="968374"/>
        <a:ext cx="1285071" cy="856714"/>
      </dsp:txXfrm>
    </dsp:sp>
    <dsp:sp modelId="{E48AE21F-E9A6-47C1-AC6D-D83E176D4309}">
      <dsp:nvSpPr>
        <dsp:cNvPr id="0" name=""/>
        <dsp:cNvSpPr/>
      </dsp:nvSpPr>
      <dsp:spPr>
        <a:xfrm>
          <a:off x="1864425" y="1044575"/>
          <a:ext cx="1777682" cy="7110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功能</a:t>
          </a:r>
          <a:endParaRPr lang="en-US" sz="2000" kern="1200" dirty="0"/>
        </a:p>
      </dsp:txBody>
      <dsp:txXfrm>
        <a:off x="2219961" y="1044575"/>
        <a:ext cx="1066610" cy="711072"/>
      </dsp:txXfrm>
    </dsp:sp>
    <dsp:sp modelId="{533B4E42-8F85-4A97-8FC5-0D1AEC6FBDD6}">
      <dsp:nvSpPr>
        <dsp:cNvPr id="0" name=""/>
        <dsp:cNvSpPr/>
      </dsp:nvSpPr>
      <dsp:spPr>
        <a:xfrm>
          <a:off x="3393232" y="1044575"/>
          <a:ext cx="1777682" cy="7110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可靠</a:t>
          </a:r>
          <a:endParaRPr lang="en-US" sz="2000" kern="1200" dirty="0"/>
        </a:p>
      </dsp:txBody>
      <dsp:txXfrm>
        <a:off x="3748768" y="1044575"/>
        <a:ext cx="1066610" cy="711072"/>
      </dsp:txXfrm>
    </dsp:sp>
    <dsp:sp modelId="{EF7BABC9-4E33-4DF2-9BB4-D49ED362DC8F}">
      <dsp:nvSpPr>
        <dsp:cNvPr id="0" name=""/>
        <dsp:cNvSpPr/>
      </dsp:nvSpPr>
      <dsp:spPr>
        <a:xfrm>
          <a:off x="4922038" y="1044575"/>
          <a:ext cx="1777682" cy="7110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方便</a:t>
          </a:r>
          <a:endParaRPr lang="en-US" sz="2000" kern="1200" dirty="0"/>
        </a:p>
      </dsp:txBody>
      <dsp:txXfrm>
        <a:off x="5277574" y="1044575"/>
        <a:ext cx="1066610" cy="711072"/>
      </dsp:txXfrm>
    </dsp:sp>
    <dsp:sp modelId="{A5C02B67-871A-4D57-BC65-FC315E7C841A}">
      <dsp:nvSpPr>
        <dsp:cNvPr id="0" name=""/>
        <dsp:cNvSpPr/>
      </dsp:nvSpPr>
      <dsp:spPr>
        <a:xfrm>
          <a:off x="6451917" y="1044575"/>
          <a:ext cx="1777682" cy="7110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价钱</a:t>
          </a:r>
          <a:endParaRPr lang="en-US" sz="2000" kern="1200" dirty="0"/>
        </a:p>
      </dsp:txBody>
      <dsp:txXfrm>
        <a:off x="6807453" y="1044575"/>
        <a:ext cx="1066610" cy="711072"/>
      </dsp:txXfrm>
    </dsp:sp>
    <dsp:sp modelId="{06842107-3B0A-4D64-918B-4512273CBC5F}">
      <dsp:nvSpPr>
        <dsp:cNvPr id="0" name=""/>
        <dsp:cNvSpPr/>
      </dsp:nvSpPr>
      <dsp:spPr>
        <a:xfrm>
          <a:off x="1072" y="1913904"/>
          <a:ext cx="2141785" cy="8567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0" bIns="24765" numCol="1" spcCol="1270" anchor="ctr" anchorCtr="0">
          <a:noAutofit/>
        </a:bodyPr>
        <a:lstStyle/>
        <a:p>
          <a:pPr marL="0" lvl="0" indent="0" algn="ctr" defTabSz="1733550">
            <a:lnSpc>
              <a:spcPct val="90000"/>
            </a:lnSpc>
            <a:spcBef>
              <a:spcPct val="0"/>
            </a:spcBef>
            <a:spcAft>
              <a:spcPct val="35000"/>
            </a:spcAft>
            <a:buNone/>
          </a:pPr>
          <a:r>
            <a:rPr lang="zh-CN" altLang="en-US" sz="3900" kern="1200" dirty="0"/>
            <a:t>用户</a:t>
          </a:r>
          <a:endParaRPr lang="en-US" sz="3900" kern="1200" dirty="0"/>
        </a:p>
      </dsp:txBody>
      <dsp:txXfrm>
        <a:off x="429429" y="1913904"/>
        <a:ext cx="1285071" cy="856714"/>
      </dsp:txXfrm>
    </dsp:sp>
    <dsp:sp modelId="{9D424CCC-162E-458E-B592-62CC822C02BB}">
      <dsp:nvSpPr>
        <dsp:cNvPr id="0" name=""/>
        <dsp:cNvSpPr/>
      </dsp:nvSpPr>
      <dsp:spPr>
        <a:xfrm>
          <a:off x="1864425" y="1986671"/>
          <a:ext cx="1777682" cy="7110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早期尝鲜</a:t>
          </a:r>
          <a:endParaRPr lang="en-US" sz="2000" kern="1200" dirty="0"/>
        </a:p>
      </dsp:txBody>
      <dsp:txXfrm>
        <a:off x="2219961" y="1986671"/>
        <a:ext cx="1066610" cy="711072"/>
      </dsp:txXfrm>
    </dsp:sp>
    <dsp:sp modelId="{163A3DE1-1D17-4308-8850-AA6A5C9F9BBF}">
      <dsp:nvSpPr>
        <dsp:cNvPr id="0" name=""/>
        <dsp:cNvSpPr/>
      </dsp:nvSpPr>
      <dsp:spPr>
        <a:xfrm>
          <a:off x="3393232" y="1986671"/>
          <a:ext cx="1777682" cy="7110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早期大量</a:t>
          </a:r>
          <a:endParaRPr lang="en-US" sz="2000" kern="1200" dirty="0"/>
        </a:p>
      </dsp:txBody>
      <dsp:txXfrm>
        <a:off x="3748768" y="1986671"/>
        <a:ext cx="1066610" cy="711072"/>
      </dsp:txXfrm>
    </dsp:sp>
    <dsp:sp modelId="{411FE82A-BD7A-4047-AF13-1D49D1E9F5F5}">
      <dsp:nvSpPr>
        <dsp:cNvPr id="0" name=""/>
        <dsp:cNvSpPr/>
      </dsp:nvSpPr>
      <dsp:spPr>
        <a:xfrm>
          <a:off x="4922038" y="1986671"/>
          <a:ext cx="1777682" cy="7110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晚期大量</a:t>
          </a:r>
          <a:endParaRPr lang="en-US" sz="2000" kern="1200" dirty="0"/>
        </a:p>
      </dsp:txBody>
      <dsp:txXfrm>
        <a:off x="5277574" y="1986671"/>
        <a:ext cx="1066610" cy="711072"/>
      </dsp:txXfrm>
    </dsp:sp>
    <dsp:sp modelId="{4888FF0E-6EA2-4D1E-94D1-93D14950A4C5}">
      <dsp:nvSpPr>
        <dsp:cNvPr id="0" name=""/>
        <dsp:cNvSpPr/>
      </dsp:nvSpPr>
      <dsp:spPr>
        <a:xfrm>
          <a:off x="6450845" y="1986671"/>
          <a:ext cx="1777682" cy="71107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所有人</a:t>
          </a:r>
          <a:endParaRPr lang="en-US" sz="2000" kern="1200" dirty="0"/>
        </a:p>
      </dsp:txBody>
      <dsp:txXfrm>
        <a:off x="6806381" y="1986671"/>
        <a:ext cx="1066610" cy="71107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8-10T02:39:36.583"/>
    </inkml:context>
    <inkml:brush xml:id="br0">
      <inkml:brushProperty name="width" value="0.05" units="cm"/>
      <inkml:brushProperty name="height" value="0.05" units="cm"/>
      <inkml:brushProperty name="color" value="#E71224"/>
      <inkml:brushProperty name="ignorePressure" value="1"/>
    </inkml:brush>
  </inkml:definitions>
  <inkml:trace contextRef="#ctx0" brushRef="#br0">1797 808,'-9'-41,"9"41,0-1,-1 1,1-1,0 1,0-1,0 1,-1-1,1 1,0 0,0-1,-1 1,1-1,0 1,-1 0,1-1,0 1,-1 0,1 0,-1-1,1 1,-1 0,1 0,0 0,-1-1,1 1,-1 0,1 0,-1 0,1 0,-1 0,1 0,-1 0,1 0,-1 0,1 0,-1 0,1 0,-1 0,1 1,-1-1,1 0,0 0,-1 0,1 1,-1-1,1 0,0 1,-1-1,1 0,0 1,-1-1,1 0,-1 1,-25 23,2 5,1 2,1 0,2 2,1 0,-8 20,23-45,-103 215,11 5,9 4,-37 167,-137 741,184-747,-5 32,-4 32,-299 1753,128 20,225-1673,25 1,23 0,78 460,-28-600,17-5,19-3,17-5,18-5,157 311,-202-522,8-4,8-5,19 12,-62-102,5-3,3-3,4-3,3-3,3-5,64 43,-94-80,2-1,1-3,1-3,2-2,1-2,0-4,13 2,-31-13,1-1,1-2,-1-2,1-2,0-1,0-3,-1-2,1-1,0-2,41-13,-25 0,-1-2,-1-4,-2-1,0-3,-2-3,-1-2,-2-2,-1-2,-2-2,1-5,46-50,-5-3,-3-4,-5-4,11-28,73-135,-12-7,-13-6,-12-7,23-101,66-236,-26-8,-29-9,45-430,-69 72,-44-6,-41-147,-45 564,-26 1,-25 0,-27 4,-109-419,70 578,-19 6,-17 5,-43-47,14 69,-18 8,-152-218,253 464,-6 4,-67-67,114 146,-4 2,-1 3,-3 1,-2 4,-2 2,-54-29,70 50,-1 2,-1 2,-1 1,-1 3,0 3,-1 1,0 2,0 3,-19 1,-13 3,0 4,1 3,0 4,0 4,-34 11,46-8,1 3,0 4,2 2,1 3,1 3,2 2,1 4,2 2,-12 12,7 4,1 4,4 1,2 4,3 1,3 3,3 3,3 1,3 2,-4 18,-19 53,7 2,6 3,6 3,-8 74,25-88,6 2,6 1,6 26,9-22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5E96E1-346F-477A-9CFD-97562368FF53}" type="datetimeFigureOut">
              <a:rPr lang="zh-CN" altLang="en-US" smtClean="0"/>
              <a:t>2022/5/23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A499FE-432E-4C91-A380-102EEE5AAEBA}" type="slidenum">
              <a:rPr lang="zh-CN" altLang="en-US" smtClean="0"/>
              <a:t>‹#›</a:t>
            </a:fld>
            <a:endParaRPr lang="zh-CN" altLang="en-US"/>
          </a:p>
        </p:txBody>
      </p:sp>
    </p:spTree>
    <p:extLst>
      <p:ext uri="{BB962C8B-B14F-4D97-AF65-F5344CB8AC3E}">
        <p14:creationId xmlns:p14="http://schemas.microsoft.com/office/powerpoint/2010/main" val="1176205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欢迎继续学习计算机程序设计课程</a:t>
            </a:r>
          </a:p>
        </p:txBody>
      </p:sp>
      <p:sp>
        <p:nvSpPr>
          <p:cNvPr id="4" name="灯片编号占位符 3"/>
          <p:cNvSpPr>
            <a:spLocks noGrp="1"/>
          </p:cNvSpPr>
          <p:nvPr>
            <p:ph type="sldNum" sz="quarter" idx="5"/>
          </p:nvPr>
        </p:nvSpPr>
        <p:spPr/>
        <p:txBody>
          <a:bodyPr/>
          <a:lstStyle/>
          <a:p>
            <a:fld id="{0EA499FE-432E-4C91-A380-102EEE5AAEBA}" type="slidenum">
              <a:rPr lang="zh-CN" altLang="en-US" smtClean="0"/>
              <a:t>1</a:t>
            </a:fld>
            <a:endParaRPr lang="zh-CN" altLang="en-US"/>
          </a:p>
        </p:txBody>
      </p:sp>
    </p:spTree>
    <p:extLst>
      <p:ext uri="{BB962C8B-B14F-4D97-AF65-F5344CB8AC3E}">
        <p14:creationId xmlns:p14="http://schemas.microsoft.com/office/powerpoint/2010/main" val="26456023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，连</a:t>
            </a:r>
            <a:r>
              <a:rPr lang="en-US" altLang="zh-CN" dirty="0"/>
              <a:t>IT </a:t>
            </a:r>
            <a:r>
              <a:rPr lang="zh-CN" altLang="en-US" dirty="0"/>
              <a:t>行业的技术人员都不喜欢新东西。现在绝大部分的 软件工程师都认为高级语言比汇编语言要灵活和有效率得多，但是，</a:t>
            </a:r>
            <a:r>
              <a:rPr lang="en-US" altLang="zh-CN" dirty="0"/>
              <a:t>FORTRAN</a:t>
            </a:r>
            <a:r>
              <a:rPr lang="zh-CN" altLang="en-US" dirty="0"/>
              <a:t>语言刚被介 绍给</a:t>
            </a:r>
            <a:r>
              <a:rPr lang="en-US" altLang="zh-CN" dirty="0"/>
              <a:t>IBM</a:t>
            </a:r>
            <a:r>
              <a:rPr lang="zh-CN" altLang="en-US" dirty="0"/>
              <a:t>的软件工程师时，却遇到了很大的阻力。“程序员都坚信，没有一门高级语言能像 汇编语言那样完美地完成工作。”类似的例子还有，互联网的先驱伯蒂姆</a:t>
            </a:r>
            <a:r>
              <a:rPr lang="en-US" altLang="zh-CN" dirty="0"/>
              <a:t>·</a:t>
            </a:r>
            <a:r>
              <a:rPr lang="zh-CN" altLang="en-US" dirty="0"/>
              <a:t>伯纳斯</a:t>
            </a:r>
            <a:r>
              <a:rPr lang="en-US" altLang="zh-CN" dirty="0"/>
              <a:t>- </a:t>
            </a:r>
            <a:r>
              <a:rPr lang="zh-CN" altLang="en-US" dirty="0"/>
              <a:t>李（</a:t>
            </a:r>
            <a:r>
              <a:rPr lang="en-US" altLang="zh-CN" dirty="0"/>
              <a:t>Tim Berners-Lee</a:t>
            </a:r>
            <a:r>
              <a:rPr lang="zh-CN" altLang="en-US" dirty="0"/>
              <a:t>）到史蒂夫</a:t>
            </a:r>
            <a:r>
              <a:rPr lang="en-US" altLang="zh-CN" dirty="0"/>
              <a:t>·</a:t>
            </a:r>
            <a:r>
              <a:rPr lang="zh-CN" altLang="en-US" dirty="0"/>
              <a:t>乔布斯的</a:t>
            </a:r>
            <a:r>
              <a:rPr lang="en-US" altLang="zh-CN" dirty="0"/>
              <a:t>NeXT</a:t>
            </a:r>
            <a:r>
              <a:rPr lang="zh-CN" altLang="en-US" dirty="0"/>
              <a:t>公司推销他的</a:t>
            </a:r>
            <a:r>
              <a:rPr lang="en-US" altLang="zh-CN" dirty="0"/>
              <a:t>HTML </a:t>
            </a:r>
            <a:r>
              <a:rPr lang="zh-CN" altLang="en-US" dirty="0"/>
              <a:t>和互联网远景。但是以乔布斯 为首的技术精英们也没有认识到这个创新的价值</a:t>
            </a:r>
            <a:r>
              <a:rPr lang="en-US" altLang="zh-CN" dirty="0"/>
              <a:t>—“</a:t>
            </a:r>
            <a:r>
              <a:rPr lang="zh-CN" altLang="en-US" dirty="0"/>
              <a:t>我们就像当时的其他人那样，错过了 它 </a:t>
            </a:r>
            <a:r>
              <a:rPr lang="en-US" altLang="zh-CN" dirty="0"/>
              <a:t>7</a:t>
            </a:r>
            <a:r>
              <a:rPr lang="zh-CN" altLang="en-US" dirty="0"/>
              <a: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D2C428-55DE-42C6-851D-CB4CC7C211F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75907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，因此要把经常一起出现的字 符分开，这样才能减少碰撞的几率，</a:t>
            </a:r>
            <a:r>
              <a:rPr lang="en-US" altLang="zh-CN" dirty="0"/>
              <a:t>QWERTY </a:t>
            </a:r>
            <a:r>
              <a:rPr lang="zh-CN" altLang="en-US" dirty="0"/>
              <a:t>键盘的设计便源于此。但是后来打字机都抛弃 了机械打字臂的设计，演变为球形字模打字，到了后来的电子打字，就更没有任何“机械碰 撞”的可能性。因此，原始布局设计的优点反而变成了弱点。但是，长期以来，人们已经习惯 了 </a:t>
            </a:r>
            <a:r>
              <a:rPr lang="en-US" altLang="zh-CN" dirty="0"/>
              <a:t>QWERTY</a:t>
            </a:r>
            <a:r>
              <a:rPr lang="zh-CN" altLang="en-US" dirty="0"/>
              <a:t>键盘，所谓先入为主。</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D2C428-55DE-42C6-851D-CB4CC7C211F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89045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大家听了很多创新者的故事，有些人想，他们真了不起，第一个想出了这些美妙的想法，要是 我早生几十年，也第一个实现那些想法就好了。</a:t>
            </a:r>
          </a:p>
          <a:p>
            <a:r>
              <a:rPr lang="zh-CN" altLang="en-US" dirty="0"/>
              <a:t>其实，大部分成功的创新者都不是先行者，例如搜索引擎，</a:t>
            </a:r>
            <a:r>
              <a:rPr lang="en-US" altLang="zh-CN" dirty="0"/>
              <a:t>Google</a:t>
            </a:r>
            <a:r>
              <a:rPr lang="zh-CN" altLang="en-US" dirty="0"/>
              <a:t>是很晚才进入这个领域的。 又如</a:t>
            </a:r>
            <a:r>
              <a:rPr lang="en-US" altLang="zh-CN" dirty="0"/>
              <a:t>Apple</a:t>
            </a:r>
            <a:r>
              <a:rPr lang="zh-CN" altLang="en-US" dirty="0"/>
              <a:t>的音乐播放器</a:t>
            </a:r>
            <a:r>
              <a:rPr lang="en-US" altLang="zh-CN" dirty="0"/>
              <a:t>iPod</a:t>
            </a:r>
            <a:r>
              <a:rPr lang="zh-CN" altLang="en-US" dirty="0"/>
              <a:t>，发布于年月日，在它之前市面上已经有很多同类 产品了：</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D2C428-55DE-42C6-851D-CB4CC7C211F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21182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http://tech.163.com/09/0811/17/5GF0RKI200093IHH.html</a:t>
            </a:r>
          </a:p>
          <a:p>
            <a:endParaRPr lang="en-US" dirty="0"/>
          </a:p>
          <a:p>
            <a:r>
              <a:rPr lang="en-US" dirty="0"/>
              <a:t>https://item.btime.com/41mvr729i2t9k6oirl0oeacl54b</a:t>
            </a:r>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D2C428-55DE-42C6-851D-CB4CC7C211F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8080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http://michael.hightechproductmanagement.com/2006/03/the_myth_of_firstmover_advanta.html</a:t>
            </a:r>
          </a:p>
          <a:p>
            <a:endParaRPr lang="en-US" dirty="0"/>
          </a:p>
          <a:p>
            <a:r>
              <a:rPr lang="en-US" dirty="0"/>
              <a:t>The class can discuss</a:t>
            </a:r>
            <a:r>
              <a:rPr lang="en-US" baseline="0" dirty="0"/>
              <a:t> the </a:t>
            </a:r>
            <a:r>
              <a:rPr lang="en-US" baseline="0" dirty="0" err="1"/>
              <a:t>fma</a:t>
            </a:r>
            <a:r>
              <a:rPr lang="en-US" baseline="0" dirty="0"/>
              <a:t>/</a:t>
            </a:r>
            <a:r>
              <a:rPr lang="en-US" baseline="0" dirty="0" err="1"/>
              <a:t>sma</a:t>
            </a:r>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D2C428-55DE-42C6-851D-CB4CC7C211F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45570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a:solidFill>
                  <a:schemeClr val="tx1"/>
                </a:solidFill>
                <a:effectLst/>
                <a:latin typeface="+mn-lt"/>
                <a:ea typeface="+mn-ea"/>
                <a:cs typeface="+mn-cs"/>
              </a:rPr>
              <a:t>随着一个新技术经历不同的阶段</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公众对它的期望值</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炒作值也有很大的差别</a:t>
            </a:r>
            <a:r>
              <a:rPr lang="en-US" altLang="zh-CN" sz="1200" kern="1200" dirty="0">
                <a:solidFill>
                  <a:schemeClr val="tx1"/>
                </a:solidFill>
                <a:effectLst/>
                <a:latin typeface="+mn-lt"/>
                <a:ea typeface="+mn-ea"/>
                <a:cs typeface="+mn-cs"/>
              </a:rPr>
              <a:t>. </a:t>
            </a:r>
            <a:endParaRPr lang="zh-CN" altLang="en-US" dirty="0">
              <a:effectLst/>
            </a:endParaRPr>
          </a:p>
          <a:p>
            <a:pPr lvl="0"/>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）技术触发期 （技术走出实验室</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天使投资</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第一轮产品出现</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尝鲜者试用）</a:t>
            </a:r>
            <a:endParaRPr lang="zh-CN" altLang="en-US" dirty="0">
              <a:effectLst/>
            </a:endParaRPr>
          </a:p>
          <a:p>
            <a:pPr lvl="0"/>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）期望膨胀期 （博客</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微博</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媒体炒作</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泡沫达到最大</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大众开始跟进</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负面报道出现）</a:t>
            </a:r>
            <a:endParaRPr lang="zh-CN" altLang="en-US" dirty="0">
              <a:effectLst/>
            </a:endParaRPr>
          </a:p>
          <a:p>
            <a:pPr lvl="0"/>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）迷茫期 </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开始整合</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第二</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三轮融资</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但是只有 </a:t>
            </a:r>
            <a:r>
              <a:rPr lang="en-US" altLang="zh-CN" sz="1200" kern="1200" dirty="0">
                <a:solidFill>
                  <a:schemeClr val="tx1"/>
                </a:solidFill>
                <a:effectLst/>
                <a:latin typeface="+mn-lt"/>
                <a:ea typeface="+mn-ea"/>
                <a:cs typeface="+mn-cs"/>
              </a:rPr>
              <a:t>5% </a:t>
            </a:r>
            <a:r>
              <a:rPr lang="zh-CN" altLang="en-US" sz="1200" kern="1200" dirty="0">
                <a:solidFill>
                  <a:schemeClr val="tx1"/>
                </a:solidFill>
                <a:effectLst/>
                <a:latin typeface="+mn-lt"/>
                <a:ea typeface="+mn-ea"/>
                <a:cs typeface="+mn-cs"/>
              </a:rPr>
              <a:t>的目标用户正式使用产品，第二版产品出现</a:t>
            </a:r>
            <a:r>
              <a:rPr lang="en-US" altLang="zh-CN" sz="1200" kern="1200" dirty="0">
                <a:solidFill>
                  <a:schemeClr val="tx1"/>
                </a:solidFill>
                <a:effectLst/>
                <a:latin typeface="+mn-lt"/>
                <a:ea typeface="+mn-ea"/>
                <a:cs typeface="+mn-cs"/>
              </a:rPr>
              <a:t>)</a:t>
            </a:r>
            <a:endParaRPr lang="zh-CN" altLang="en-US" dirty="0">
              <a:effectLst/>
            </a:endParaRPr>
          </a:p>
          <a:p>
            <a:pPr lvl="0"/>
            <a:r>
              <a:rPr lang="en-US" altLang="zh-CN"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）低调发展期 （漫长的低调发展</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最佳的方法和实践开始出现</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第三代产品出现</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易用性</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和其他产品的整合更好 ） </a:t>
            </a:r>
            <a:endParaRPr lang="zh-CN" altLang="en-US" dirty="0">
              <a:effectLst/>
            </a:endParaRPr>
          </a:p>
          <a:p>
            <a:pPr lvl="0"/>
            <a:r>
              <a:rPr lang="en-US" altLang="zh-CN" sz="1200" kern="1200" dirty="0">
                <a:solidFill>
                  <a:schemeClr val="tx1"/>
                </a:solidFill>
                <a:effectLst/>
                <a:latin typeface="+mn-lt"/>
                <a:ea typeface="+mn-ea"/>
                <a:cs typeface="+mn-cs"/>
              </a:rPr>
              <a:t>5</a:t>
            </a:r>
            <a:r>
              <a:rPr lang="zh-CN" altLang="en-US" sz="1200" kern="1200" dirty="0">
                <a:solidFill>
                  <a:schemeClr val="tx1"/>
                </a:solidFill>
                <a:effectLst/>
                <a:latin typeface="+mn-lt"/>
                <a:ea typeface="+mn-ea"/>
                <a:cs typeface="+mn-cs"/>
              </a:rPr>
              <a:t>）主流发展期 </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成为成熟的技术</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市场以</a:t>
            </a:r>
            <a:r>
              <a:rPr lang="en-US" altLang="zh-CN" sz="1200" kern="1200" dirty="0">
                <a:solidFill>
                  <a:schemeClr val="tx1"/>
                </a:solidFill>
                <a:effectLst/>
                <a:latin typeface="+mn-lt"/>
                <a:ea typeface="+mn-ea"/>
                <a:cs typeface="+mn-cs"/>
              </a:rPr>
              <a:t>20-30% </a:t>
            </a:r>
            <a:r>
              <a:rPr lang="zh-CN" altLang="en-US" sz="1200" kern="1200" dirty="0">
                <a:solidFill>
                  <a:schemeClr val="tx1"/>
                </a:solidFill>
                <a:effectLst/>
                <a:latin typeface="+mn-lt"/>
                <a:ea typeface="+mn-ea"/>
                <a:cs typeface="+mn-cs"/>
              </a:rPr>
              <a:t>的速度成长</a:t>
            </a:r>
            <a:r>
              <a:rPr lang="en-US" altLang="zh-CN" sz="1200" kern="1200" dirty="0">
                <a:solidFill>
                  <a:schemeClr val="tx1"/>
                </a:solidFill>
                <a:effectLst/>
                <a:latin typeface="+mn-lt"/>
                <a:ea typeface="+mn-ea"/>
                <a:cs typeface="+mn-cs"/>
              </a:rPr>
              <a:t>)</a:t>
            </a:r>
            <a:endParaRPr lang="zh-CN" altLang="en-US" dirty="0">
              <a:effectLst/>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D2C428-55DE-42C6-851D-CB4CC7C211F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59209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这个现在看起来这么顺理成章的想法，为什么是由一个物理学家，而不是计算机学家实现出来 的？事实上在</a:t>
            </a:r>
            <a:r>
              <a:rPr lang="en-US" altLang="zh-CN" dirty="0"/>
              <a:t>WWW/</a:t>
            </a:r>
            <a:r>
              <a:rPr lang="en-US" altLang="zh-CN" dirty="0" err="1"/>
              <a:t>HyperText</a:t>
            </a:r>
            <a:r>
              <a:rPr lang="zh-CN" altLang="en-US" dirty="0"/>
              <a:t>协议刚出现时，一些计算机专家非常看不起这个玩意（根据我 看到的 </a:t>
            </a:r>
            <a:r>
              <a:rPr lang="en-US" altLang="zh-CN" dirty="0"/>
              <a:t>2001 </a:t>
            </a:r>
            <a:r>
              <a:rPr lang="zh-CN" altLang="en-US" dirty="0"/>
              <a:t>年资料），专家们认为，一个文本文件上有一些文字，有些是蓝色的，用鼠标一点， 就能打开另一个文件，网页上都不记录状态，这算什么难度，这又是什么创新呢？这能在什么 地方发表论文呢？当时计算机科学家在搞</a:t>
            </a:r>
            <a:r>
              <a:rPr lang="en-US" altLang="zh-CN" dirty="0"/>
              <a:t>COM</a:t>
            </a:r>
            <a:r>
              <a:rPr lang="zh-CN" altLang="en-US" dirty="0"/>
              <a:t>、</a:t>
            </a:r>
            <a:r>
              <a:rPr lang="en-US" altLang="zh-CN" dirty="0"/>
              <a:t>DCOM</a:t>
            </a:r>
            <a:r>
              <a:rPr lang="zh-CN" altLang="en-US" dirty="0"/>
              <a:t>、远程过程调用（</a:t>
            </a:r>
            <a:r>
              <a:rPr lang="en-US" altLang="zh-CN" dirty="0"/>
              <a:t>Remote Procedure Call</a:t>
            </a:r>
            <a:r>
              <a:rPr lang="zh-CN" altLang="en-US" dirty="0"/>
              <a:t>，</a:t>
            </a:r>
            <a:r>
              <a:rPr lang="en-US" altLang="zh-CN" dirty="0"/>
              <a:t>RPC</a:t>
            </a:r>
            <a:r>
              <a:rPr lang="zh-CN" altLang="en-US" dirty="0"/>
              <a:t>）这样一些高难度的东西。</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D2C428-55DE-42C6-851D-CB4CC7C211F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28327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要听专家的么？</a:t>
            </a:r>
            <a:endParaRPr lang="en-US" altLang="zh-CN"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D2C428-55DE-42C6-851D-CB4CC7C211F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461982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http://www.kylebean.co.uk/portfolio/#mobileevolution/1</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D2C428-55DE-42C6-851D-CB4CC7C211F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457418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 铱星的独特价值是在荒无人烟的地方也可以打电话，“荒无人烟”的定义是，几乎没人 的地方！它在为最不常见的条件做优化。这项新技术的第一批重要用户在哪里？他们 大多呆在大城市里，在室内打电话。但是，在室内反而打不了铱星电话。它的说明书 上有这样一段：“当你在室内感觉通话效果较差时，请走到室外，将手机天线指向卫星 所在的方位。”但是用户哪里知道你的卫星是在哪一片天空中飞呢？ </a:t>
            </a:r>
            <a:r>
              <a:rPr lang="en-US" altLang="zh-CN" dirty="0"/>
              <a:t>y </a:t>
            </a:r>
            <a:r>
              <a:rPr lang="zh-CN" altLang="en-US" dirty="0"/>
              <a:t>由于使用了卫星通讯技术，铱星的带宽、延时都比不上普通手机。 </a:t>
            </a:r>
            <a:r>
              <a:rPr lang="en-US" altLang="zh-CN" dirty="0"/>
              <a:t>y </a:t>
            </a:r>
            <a:r>
              <a:rPr lang="zh-CN" altLang="en-US" dirty="0"/>
              <a:t>铱星有用户么？当然有，那些登山运动员，在南极进行科学考察的人士，想只身驾船 周游世界的孤胆英雄们，他们希望有一部这样的电话。但是这样的用户在全世界有多 少呢？铱星电话现在变成了一项租赁业务，为这些几千、几万的用户提供短期服务。 与此同时，全世界的手机用户早已突破了</a:t>
            </a:r>
            <a:r>
              <a:rPr lang="en-US" altLang="zh-CN" dirty="0"/>
              <a:t>10</a:t>
            </a:r>
            <a:r>
              <a:rPr lang="zh-CN" altLang="en-US" dirty="0"/>
              <a:t>亿。</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D2C428-55DE-42C6-851D-CB4CC7C211F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73510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Originally from Ambrosio Blanco</a:t>
            </a:r>
          </a:p>
          <a:p>
            <a:r>
              <a:rPr lang="en-US" dirty="0"/>
              <a:t>MSRA</a:t>
            </a:r>
          </a:p>
          <a:p>
            <a:r>
              <a:rPr lang="en-US" dirty="0"/>
              <a:t>Test Manager</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7179E1-1FAE-4667-A618-B3C44D7B1E8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96323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我们在这里看到，除了技术的创新，还有很多方面的创新：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如果单独将</a:t>
            </a:r>
            <a:r>
              <a:rPr lang="en-US" altLang="zh-CN" dirty="0"/>
              <a:t>Apple</a:t>
            </a:r>
            <a:r>
              <a:rPr lang="zh-CN" altLang="en-US" dirty="0"/>
              <a:t>的产品与同类产品比较，各有千秋，但是把各个 环节整合得如此流畅，打造成一个盈利的生态系统，</a:t>
            </a:r>
            <a:r>
              <a:rPr lang="en-US" altLang="zh-CN" dirty="0"/>
              <a:t>Apple</a:t>
            </a:r>
            <a:r>
              <a:rPr lang="zh-CN" altLang="en-US" dirty="0"/>
              <a:t>公司远远领先其他竞 争者。</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D2C428-55DE-42C6-851D-CB4CC7C211F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828823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That’s why sustaining tech product teams (office/windows) pay attention to incremental Tech Transfer,  but they shun away from disruptive</a:t>
            </a:r>
            <a:r>
              <a:rPr lang="en-US" baseline="0" dirty="0"/>
              <a:t> innovation</a:t>
            </a:r>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D2C428-55DE-42C6-851D-CB4CC7C211F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302702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a:p>
            <a:endParaRPr lang="en-US" dirty="0"/>
          </a:p>
          <a:p>
            <a:r>
              <a:rPr lang="en-US" dirty="0"/>
              <a:t>Revenue: 68B,    profit:</a:t>
            </a:r>
            <a:r>
              <a:rPr lang="en-US" baseline="0" dirty="0"/>
              <a:t> 50B</a:t>
            </a:r>
            <a:r>
              <a:rPr lang="en-US" dirty="0"/>
              <a:t> in profit.  Cash: 48B</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D2C428-55DE-42C6-851D-CB4CC7C211F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248077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What if </a:t>
            </a:r>
            <a:r>
              <a:rPr lang="en-US" altLang="zh-CN" dirty="0"/>
              <a:t>N</a:t>
            </a:r>
            <a:r>
              <a:rPr lang="en-US" dirty="0"/>
              <a:t>ewton comes from another small company?</a:t>
            </a:r>
            <a:r>
              <a:rPr lang="en-US" baseline="0" dirty="0"/>
              <a:t>  Like Palm.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D2C428-55DE-42C6-851D-CB4CC7C211F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257809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What if Newton comes from another small company?</a:t>
            </a:r>
            <a:r>
              <a:rPr lang="en-US" baseline="0" dirty="0"/>
              <a:t>  Like Palm.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D2C428-55DE-42C6-851D-CB4CC7C211F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853665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D2C428-55DE-42C6-851D-CB4CC7C211F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779521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The prediction: </a:t>
            </a:r>
            <a:r>
              <a:rPr lang="en-US" sz="3100" b="1" dirty="0"/>
              <a:t>900,000</a:t>
            </a:r>
            <a:r>
              <a:rPr lang="en-US" dirty="0"/>
              <a:t> subscribers. </a:t>
            </a:r>
          </a:p>
          <a:p>
            <a:pPr lvl="1"/>
            <a:r>
              <a:rPr lang="en-US" dirty="0"/>
              <a:t>Actual number </a:t>
            </a:r>
            <a:r>
              <a:rPr lang="en-US" b="1" dirty="0"/>
              <a:t>109 million</a:t>
            </a:r>
            <a:r>
              <a:rPr lang="en-US" dirty="0"/>
              <a:t>,  120 times difference!</a:t>
            </a:r>
          </a:p>
          <a:p>
            <a:pPr lvl="1"/>
            <a:endParaRPr lang="en-US" dirty="0"/>
          </a:p>
          <a:p>
            <a:r>
              <a:rPr lang="en-US" dirty="0"/>
              <a:t>Reasonable argument – </a:t>
            </a:r>
          </a:p>
          <a:p>
            <a:pPr lvl="1"/>
            <a:r>
              <a:rPr lang="en-US" dirty="0"/>
              <a:t>“</a:t>
            </a:r>
            <a:r>
              <a:rPr lang="en-US" b="1" dirty="0"/>
              <a:t>when everyone has wired phone, who needs wireless</a:t>
            </a:r>
            <a:r>
              <a:rPr lang="en-US" dirty="0"/>
              <a:t>”? </a:t>
            </a:r>
          </a:p>
          <a:p>
            <a:pPr lvl="1"/>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D2C428-55DE-42C6-851D-CB4CC7C211F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672849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15</a:t>
            </a:r>
            <a:r>
              <a:rPr lang="en-US" baseline="0" dirty="0"/>
              <a:t> years ago,  I was proposing a MIS project to a hotel,  eventually we can do all the features,  but so can all other proposals,  but we have to do it for free! </a:t>
            </a:r>
          </a:p>
          <a:p>
            <a:endParaRPr lang="en-US" dirty="0"/>
          </a:p>
          <a:p>
            <a:r>
              <a:rPr lang="en-US" dirty="0"/>
              <a:t>You don’t want to be in such</a:t>
            </a:r>
            <a:r>
              <a:rPr lang="en-US" baseline="0" dirty="0"/>
              <a:t> industry/area.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D2C428-55DE-42C6-851D-CB4CC7C211F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375944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D2C428-55DE-42C6-851D-CB4CC7C211F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436198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D2C428-55DE-42C6-851D-CB4CC7C211F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09847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7179E1-1FAE-4667-A618-B3C44D7B1E8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790845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AT&amp;T, along with everyone else, still underestimated the potential of cellular technology. In 1980 the corporation had commissioned McKinsey &amp; Company to forecast cell-phone use by 2000. The consultant’s prediction: 900,000 subscribers. This was off by a factor of about 120; the actual figure was 109 million. AT&amp;T paid dearly for its mistaken giveaway. In 1993, to rejoin the cellular market, it bought Craig McCaw’s patched-together nationwide network, McCaw Cellular, for $12.6 billion.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D2C428-55DE-42C6-851D-CB4CC7C211F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314366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Some salesperson’s comment</a:t>
            </a:r>
            <a:r>
              <a:rPr lang="en-US" baseline="0" dirty="0"/>
              <a:t> – </a:t>
            </a:r>
          </a:p>
          <a:p>
            <a:r>
              <a:rPr lang="en-US" baseline="0" dirty="0"/>
              <a:t>   those stupid customers are just treating out product like it was a commodity.  Can’t they see how much better out product is than the competition’s? </a:t>
            </a:r>
          </a:p>
          <a:p>
            <a:endParaRPr lang="en-US" baseline="0" dirty="0"/>
          </a:p>
          <a:p>
            <a:r>
              <a:rPr lang="en-US" baseline="0" dirty="0"/>
              <a:t>    customers don’t care about your “better” part if it’s in “performance oversupply” category.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D2C428-55DE-42C6-851D-CB4CC7C211F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1.    </a:t>
            </a:r>
            <a:r>
              <a:rPr lang="zh-CN" altLang="en-US"/>
              <a:t>纵坐标是产品收入，横坐标是时间。 </a:t>
            </a:r>
            <a:endParaRPr lang="en-US" altLang="zh-CN"/>
          </a:p>
          <a:p>
            <a:pPr marL="228600" indent="-228600">
              <a:buAutoNum type="arabicPeriod" startAt="2"/>
            </a:pPr>
            <a:r>
              <a:rPr lang="zh-CN" altLang="en-US"/>
              <a:t>左下角是技术发展的生命周期，描述了一门新技术的发展周期（创新的想法</a:t>
            </a:r>
            <a:r>
              <a:rPr lang="en-US" altLang="zh-CN"/>
              <a:t>| </a:t>
            </a:r>
            <a:r>
              <a:rPr lang="zh-CN" altLang="en-US"/>
              <a:t>早期尝 鲜者</a:t>
            </a:r>
            <a:r>
              <a:rPr lang="en-US" altLang="zh-CN"/>
              <a:t>| </a:t>
            </a:r>
            <a:r>
              <a:rPr lang="zh-CN" altLang="en-US"/>
              <a:t>早期大众</a:t>
            </a:r>
            <a:r>
              <a:rPr lang="en-US" altLang="zh-CN"/>
              <a:t>| </a:t>
            </a:r>
            <a:r>
              <a:rPr lang="zh-CN" altLang="en-US"/>
              <a:t>晚期大众</a:t>
            </a:r>
            <a:r>
              <a:rPr lang="en-US" altLang="zh-CN"/>
              <a:t>| </a:t>
            </a:r>
            <a:r>
              <a:rPr lang="zh-CN" altLang="en-US"/>
              <a:t>落伍者），大家注意到那个“鸿沟”还在（对比图</a:t>
            </a:r>
            <a:r>
              <a:rPr lang="en-US" altLang="zh-CN"/>
              <a:t>16-3</a:t>
            </a:r>
            <a:r>
              <a:rPr lang="zh-CN" altLang="en-US"/>
              <a:t>）。 在这一阶段，产品处于“新兴市场”，变化很剧烈。此时这种技术处于颠覆阶段。 </a:t>
            </a:r>
            <a:endParaRPr lang="en-US" altLang="zh-CN"/>
          </a:p>
          <a:p>
            <a:pPr marL="228600" indent="-228600">
              <a:buAutoNum type="arabicPeriod" startAt="2"/>
            </a:pPr>
            <a:r>
              <a:rPr lang="zh-CN" altLang="en-US"/>
              <a:t>当一个新技术被早期大众接受时，使用这个颠覆式技术的产品就进入了成长期，这时 候产品的收入急剧增长。对于最新进入这个市场的公司来说，这是一个“蓝海”。 </a:t>
            </a:r>
            <a:endParaRPr lang="en-US" altLang="zh-CN"/>
          </a:p>
          <a:p>
            <a:pPr marL="228600" indent="-228600">
              <a:buAutoNum type="arabicPeriod" startAt="2"/>
            </a:pPr>
            <a:r>
              <a:rPr lang="zh-CN" altLang="en-US"/>
              <a:t>然后产品就进入了一个成熟稳定期，这时候对于这项技术的研究已经从开始的“颠覆 性”转化为“改良性”，各个竞争者在纷纷改进技术，增加功能，提高效率，降低售 价，这个时期可长可短。对于在这个行业竞争的公司来说，这是一个“红海”。另外， 不同的产品会由于产品特点和用户特性展现自身销量特点，例如</a:t>
            </a:r>
            <a:r>
              <a:rPr lang="en-US" altLang="zh-CN"/>
              <a:t>MP3</a:t>
            </a:r>
            <a:r>
              <a:rPr lang="zh-CN" altLang="en-US"/>
              <a:t>播放器在节假日 期间销量会很高，每到考试之前，英语单词相关的软件使用率会大幅提高，等等。很 多产品成为了市场研究所谓的大路货、大宗商品（</a:t>
            </a:r>
            <a:r>
              <a:rPr lang="en-US" altLang="zh-CN"/>
              <a:t>Commodity</a:t>
            </a:r>
            <a:r>
              <a:rPr lang="zh-CN" altLang="en-US"/>
              <a:t>）。 </a:t>
            </a:r>
            <a:endParaRPr lang="en-US" altLang="zh-CN"/>
          </a:p>
          <a:p>
            <a:pPr marL="228600" indent="-228600">
              <a:buAutoNum type="arabicPeriod" startAt="2"/>
            </a:pPr>
            <a:r>
              <a:rPr lang="zh-CN" altLang="en-US"/>
              <a:t>最后，产品不可避免地进入了衰退期，虽然还是有很多用户和很大的市场（说不定还 有很多周边市场），但是这个市场的加速度是负数。 </a:t>
            </a:r>
            <a:endParaRPr lang="en-US" altLang="zh-CN"/>
          </a:p>
          <a:p>
            <a:pPr marL="228600" indent="-228600">
              <a:buAutoNum type="arabicPeriod" startAt="2"/>
            </a:pPr>
            <a:r>
              <a:rPr lang="zh-CN" altLang="en-US"/>
              <a:t>再然后，就是生命周期的末期，公司宣布对产品停止服务，或者法规不允许此类产品 在市场流通，等等。有些商品的早期版本会成为收藏家搜索的目标。</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C7EE1-DFFA-4275-BC15-03F6350808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938830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a:t>随着一个新技术经历不同的阶段，公众对它的期望值、炒作值也有很大的差别。</a:t>
            </a:r>
          </a:p>
          <a:p>
            <a:r>
              <a:rPr lang="en-US" altLang="zh-CN"/>
              <a:t>1. </a:t>
            </a:r>
            <a:r>
              <a:rPr lang="zh-CN" altLang="en-US"/>
              <a:t>技术触发期（技术走出实验室，天使投资，第一轮产品出现，尝鲜者试用）。 </a:t>
            </a:r>
            <a:r>
              <a:rPr lang="en-US" altLang="zh-CN"/>
              <a:t>2. </a:t>
            </a:r>
            <a:r>
              <a:rPr lang="zh-CN" altLang="en-US"/>
              <a:t>期望膨胀期（社交网络</a:t>
            </a:r>
            <a:r>
              <a:rPr lang="en-US" altLang="zh-CN"/>
              <a:t>/ </a:t>
            </a:r>
            <a:r>
              <a:rPr lang="zh-CN" altLang="en-US"/>
              <a:t>媒体炒作，泡沫达到最大，大众开始跟进，负面报道出现）。 </a:t>
            </a:r>
            <a:r>
              <a:rPr lang="en-US" altLang="zh-CN"/>
              <a:t>3. </a:t>
            </a:r>
            <a:r>
              <a:rPr lang="zh-CN" altLang="en-US"/>
              <a:t>迷茫期（开始整合，第二</a:t>
            </a:r>
            <a:r>
              <a:rPr lang="en-US" altLang="zh-CN"/>
              <a:t>/ </a:t>
            </a:r>
            <a:r>
              <a:rPr lang="zh-CN" altLang="en-US"/>
              <a:t>三轮融资，但是只有</a:t>
            </a:r>
            <a:r>
              <a:rPr lang="en-US" altLang="zh-CN"/>
              <a:t>5%</a:t>
            </a:r>
            <a:r>
              <a:rPr lang="zh-CN" altLang="en-US"/>
              <a:t>的目标用户正式使用产品，第二版产品出现）。 </a:t>
            </a:r>
            <a:r>
              <a:rPr lang="en-US" altLang="zh-CN"/>
              <a:t>4. </a:t>
            </a:r>
            <a:r>
              <a:rPr lang="zh-CN" altLang="en-US"/>
              <a:t>低调发展期（漫长的低调发展期，最佳的方法和实践开始出现，第三代产品出现，易 用性增强，与其他产品的整合更好）。 </a:t>
            </a:r>
            <a:r>
              <a:rPr lang="en-US" altLang="zh-CN"/>
              <a:t>5. </a:t>
            </a:r>
            <a:r>
              <a:rPr lang="zh-CN" altLang="en-US"/>
              <a:t>主流发展期（成为成熟的技术，市场以</a:t>
            </a:r>
            <a:r>
              <a:rPr lang="en-US" altLang="zh-CN"/>
              <a:t>20%—30% </a:t>
            </a:r>
            <a:r>
              <a:rPr lang="zh-CN" altLang="en-US"/>
              <a:t>的速度成长）。</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C7EE1-DFFA-4275-BC15-03F6350808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398152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1.    </a:t>
            </a:r>
            <a:r>
              <a:rPr lang="zh-CN" altLang="en-US"/>
              <a:t>纵坐标是产品收入，横坐标是时间。 </a:t>
            </a:r>
            <a:endParaRPr lang="en-US" altLang="zh-CN"/>
          </a:p>
          <a:p>
            <a:pPr marL="228600" indent="-228600">
              <a:buAutoNum type="arabicPeriod" startAt="2"/>
            </a:pPr>
            <a:r>
              <a:rPr lang="zh-CN" altLang="en-US"/>
              <a:t>左下角是技术发展的生命周期，描述了一门新技术的发展周期（创新的想法</a:t>
            </a:r>
            <a:r>
              <a:rPr lang="en-US" altLang="zh-CN"/>
              <a:t>| </a:t>
            </a:r>
            <a:r>
              <a:rPr lang="zh-CN" altLang="en-US"/>
              <a:t>早期尝 鲜者</a:t>
            </a:r>
            <a:r>
              <a:rPr lang="en-US" altLang="zh-CN"/>
              <a:t>| </a:t>
            </a:r>
            <a:r>
              <a:rPr lang="zh-CN" altLang="en-US"/>
              <a:t>早期大众</a:t>
            </a:r>
            <a:r>
              <a:rPr lang="en-US" altLang="zh-CN"/>
              <a:t>| </a:t>
            </a:r>
            <a:r>
              <a:rPr lang="zh-CN" altLang="en-US"/>
              <a:t>晚期大众</a:t>
            </a:r>
            <a:r>
              <a:rPr lang="en-US" altLang="zh-CN"/>
              <a:t>| </a:t>
            </a:r>
            <a:r>
              <a:rPr lang="zh-CN" altLang="en-US"/>
              <a:t>落伍者），大家注意到那个“鸿沟”还在（对比图</a:t>
            </a:r>
            <a:r>
              <a:rPr lang="en-US" altLang="zh-CN"/>
              <a:t>16-3</a:t>
            </a:r>
            <a:r>
              <a:rPr lang="zh-CN" altLang="en-US"/>
              <a:t>）。 在这一阶段，产品处于“新兴市场”，变化很剧烈。此时这种技术处于颠覆阶段。 </a:t>
            </a:r>
            <a:endParaRPr lang="en-US" altLang="zh-CN"/>
          </a:p>
          <a:p>
            <a:pPr marL="228600" indent="-228600">
              <a:buAutoNum type="arabicPeriod" startAt="2"/>
            </a:pPr>
            <a:r>
              <a:rPr lang="zh-CN" altLang="en-US"/>
              <a:t>当一个新技术被早期大众接受时，使用这个颠覆式技术的产品就进入了成长期，这时 候产品的收入急剧增长。对于最新进入这个市场的公司来说，这是一个“蓝海”。 </a:t>
            </a:r>
            <a:endParaRPr lang="en-US" altLang="zh-CN"/>
          </a:p>
          <a:p>
            <a:pPr marL="228600" indent="-228600">
              <a:buAutoNum type="arabicPeriod" startAt="2"/>
            </a:pPr>
            <a:r>
              <a:rPr lang="zh-CN" altLang="en-US"/>
              <a:t>然后产品就进入了一个成熟稳定期，这时候对于这项技术的研究已经从开始的“颠覆 性”转化为“改良性”，各个竞争者在纷纷改进技术，增加功能，提高效率，降低售 价，这个时期可长可短。对于在这个行业竞争的公司来说，这是一个“红海”。另外， 不同的产品会由于产品特点和用户特性展现自身销量特点，例如</a:t>
            </a:r>
            <a:r>
              <a:rPr lang="en-US" altLang="zh-CN"/>
              <a:t>MP3</a:t>
            </a:r>
            <a:r>
              <a:rPr lang="zh-CN" altLang="en-US"/>
              <a:t>播放器在节假日 期间销量会很高，每到考试之前，英语单词相关的软件使用率会大幅提高，等等。很 多产品成为了市场研究所谓的大路货、大宗商品（</a:t>
            </a:r>
            <a:r>
              <a:rPr lang="en-US" altLang="zh-CN"/>
              <a:t>Commodity</a:t>
            </a:r>
            <a:r>
              <a:rPr lang="zh-CN" altLang="en-US"/>
              <a:t>）。 </a:t>
            </a:r>
            <a:endParaRPr lang="en-US" altLang="zh-CN"/>
          </a:p>
          <a:p>
            <a:pPr marL="228600" indent="-228600">
              <a:buAutoNum type="arabicPeriod" startAt="2"/>
            </a:pPr>
            <a:r>
              <a:rPr lang="zh-CN" altLang="en-US"/>
              <a:t>最后，产品不可避免地进入了衰退期，虽然还是有很多用户和很大的市场（说不定还 有很多周边市场），但是这个市场的加速度是负数。 </a:t>
            </a:r>
            <a:endParaRPr lang="en-US" altLang="zh-CN"/>
          </a:p>
          <a:p>
            <a:pPr marL="228600" indent="-228600">
              <a:buAutoNum type="arabicPeriod" startAt="2"/>
            </a:pPr>
            <a:r>
              <a:rPr lang="zh-CN" altLang="en-US"/>
              <a:t>再然后，就是生命周期的末期，公司宣布对产品停止服务，或者法规不允许此类产品 在市场流通，等等。有些商品的早期版本会成为收藏家搜索的目标。</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C7EE1-DFFA-4275-BC15-03F6350808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223309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第二步，选择合适的细分市场 这个市场适合发挥团队产品的核心竞争力，这个市场大到足以产生影响，但是又小到让产 品足以在其中领跑。这个细分市场还可以是以后扩张的基地。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C7EE1-DFFA-4275-BC15-03F6350808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278711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C7EE1-DFFA-4275-BC15-03F6350808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897678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练习持续 </a:t>
            </a:r>
            <a:r>
              <a:rPr lang="en-US" altLang="zh-CN" dirty="0"/>
              <a:t>30 </a:t>
            </a:r>
            <a:r>
              <a:rPr lang="zh-CN" altLang="en-US" dirty="0"/>
              <a:t>分钟</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C7EE1-DFFA-4275-BC15-03F6350808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895095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根据产品特性的不同（基础软件、企业管理软件、行业通用软件、办公软件、 互联网 服务软件、移动应用软件等），商业模式不同，团队的战略也会不一样。在正确的时 间，有正确的产品，却执行了错误的策略，或者不能做出决定，那么产品也会失败。 一些团队对市场展现的机会往往陷入过度的分析和评价，力争要弄清所有情况再动 手，最后的结果是动不了手。这是“分析麻痹”（</a:t>
            </a:r>
            <a:r>
              <a:rPr lang="en-US" altLang="zh-CN" dirty="0"/>
              <a:t>Analysis Paralysis</a:t>
            </a:r>
            <a:r>
              <a:rPr lang="zh-CN" altLang="en-US" dirty="0"/>
              <a:t>）。执行力的一个 有效衡量标准是一个决定需要多少次会议才能达成。 作者曾经工作过的一个互联网团 队，几个高层领导曾在半年内，在每周例会中反复讨论同一问题，收集了很多资料， 并且研究各种细节，但是仍然不能决定一个小产品的发展方向，没下决心大力发展， 也没决定放弃此产品。虽然产品本身有很好的价值，但是未能抓住机会获得较大的回报。</a:t>
            </a:r>
            <a:endParaRPr lang="en-US" altLang="zh-CN" dirty="0"/>
          </a:p>
          <a:p>
            <a:r>
              <a:rPr lang="zh-CN" altLang="en-US" dirty="0"/>
              <a:t>在互联网相关的产业中，执行力的另一个衡量标准是团队能否持续而快速地进行 “发布</a:t>
            </a:r>
            <a:r>
              <a:rPr lang="en-US" altLang="zh-CN" dirty="0"/>
              <a:t>/ </a:t>
            </a:r>
            <a:r>
              <a:rPr lang="zh-CN" altLang="en-US" dirty="0"/>
              <a:t>收集数据</a:t>
            </a:r>
            <a:r>
              <a:rPr lang="en-US" altLang="zh-CN" dirty="0"/>
              <a:t>/ </a:t>
            </a:r>
            <a:r>
              <a:rPr lang="zh-CN" altLang="en-US" dirty="0"/>
              <a:t>分析改进</a:t>
            </a:r>
            <a:r>
              <a:rPr lang="en-US" altLang="zh-CN" dirty="0"/>
              <a:t>/ </a:t>
            </a:r>
            <a:r>
              <a:rPr lang="zh-CN" altLang="en-US" dirty="0"/>
              <a:t>再发布”这一流程。团队能否把这个流程的时间从一年 缩短到一个季度，一个月，甚至一星期，一天</a:t>
            </a:r>
            <a:r>
              <a:rPr lang="en-US" altLang="zh-CN" dirty="0"/>
              <a:t> </a:t>
            </a:r>
            <a:r>
              <a:rPr lang="zh-CN" altLang="en-US" dirty="0"/>
              <a:t>？ 团队的执行力来自什么方面？很重要的一点是团队领导是否“</a:t>
            </a:r>
            <a:r>
              <a:rPr lang="en-US" altLang="zh-CN" dirty="0"/>
              <a:t>Hungry”—</a:t>
            </a:r>
            <a:r>
              <a:rPr lang="zh-CN" altLang="en-US" dirty="0"/>
              <a:t>是否全身 心投入，是猪，是鸡，还是鹦鹉（参见第</a:t>
            </a:r>
            <a:r>
              <a:rPr lang="en-US" altLang="zh-CN" dirty="0"/>
              <a:t>17</a:t>
            </a:r>
            <a:r>
              <a:rPr lang="zh-CN" altLang="en-US" dirty="0"/>
              <a:t>章） ？一个创业者介绍经验说，如果真的 是对项目全身心投入，那就不要搞例行公事那样的“每周例会”来讨论，而是几个负 责人持续讨论一个问题，没有结果不散会。</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C7EE1-DFFA-4275-BC15-03F6350808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505749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有些人是猪</a:t>
            </a:r>
            <a:r>
              <a:rPr lang="en-US" altLang="zh-CN" dirty="0"/>
              <a:t>— </a:t>
            </a:r>
            <a:r>
              <a:rPr lang="zh-CN" altLang="en-US" dirty="0"/>
              <a:t>他们或者辞掉了工作，投入到创业中；或者这门软件工程课是他们的必修课， 他们一定要拿到高分，才能提高自己的绩点 （</a:t>
            </a:r>
            <a:r>
              <a:rPr lang="en-US" altLang="zh-CN" dirty="0"/>
              <a:t>GPA</a:t>
            </a:r>
            <a:r>
              <a:rPr lang="zh-CN" altLang="en-US" dirty="0"/>
              <a:t>） ，申请到好学校。对他们来说，要想项目 成功，就要拿出自己身上的肉，背水一战；一旦失败，自己的老本也赔进去了。他们的投入级 别是</a:t>
            </a:r>
            <a:r>
              <a:rPr lang="en-US" altLang="zh-CN" dirty="0"/>
              <a:t>— </a:t>
            </a:r>
            <a:r>
              <a:rPr lang="zh-CN" altLang="en-US" dirty="0"/>
              <a:t>全身心投入 （</a:t>
            </a:r>
            <a:r>
              <a:rPr lang="en-US" altLang="zh-CN" dirty="0"/>
              <a:t>Committed</a:t>
            </a:r>
            <a:r>
              <a:rPr lang="zh-CN" altLang="en-US" dirty="0"/>
              <a:t>） 。</a:t>
            </a:r>
          </a:p>
          <a:p>
            <a:r>
              <a:rPr lang="zh-CN" altLang="en-US" dirty="0"/>
              <a:t>有些人是鸡</a:t>
            </a:r>
            <a:r>
              <a:rPr lang="en-US" altLang="zh-CN" dirty="0"/>
              <a:t>— </a:t>
            </a:r>
            <a:r>
              <a:rPr lang="zh-CN" altLang="en-US" dirty="0"/>
              <a:t>他们能做重要的贡献，但是项目一旦失败，他们的损失并不大，他们的生活还 可以继续下去。比如，有些人平时自己上班，周末来给项目帮忙；或者是选修软件工程课；或 者他们已经保研，只要这门课混及格就行。他们的投入级别是</a:t>
            </a:r>
            <a:r>
              <a:rPr lang="en-US" altLang="zh-CN" dirty="0"/>
              <a:t>— </a:t>
            </a:r>
            <a:r>
              <a:rPr lang="zh-CN" altLang="en-US" dirty="0"/>
              <a:t>参与 （</a:t>
            </a:r>
            <a:r>
              <a:rPr lang="en-US" altLang="zh-CN" dirty="0"/>
              <a:t>Involved</a:t>
            </a:r>
            <a:r>
              <a:rPr lang="zh-CN" altLang="en-US" dirty="0"/>
              <a:t>） 。</a:t>
            </a:r>
          </a:p>
          <a:p>
            <a:r>
              <a:rPr lang="zh-CN" altLang="en-US" dirty="0"/>
              <a:t>有些人是鹦鹉</a:t>
            </a:r>
            <a:r>
              <a:rPr lang="en-US" altLang="zh-CN" dirty="0"/>
              <a:t>— </a:t>
            </a:r>
            <a:r>
              <a:rPr lang="zh-CN" altLang="en-US" dirty="0"/>
              <a:t>他们有漂亮的羽毛，能说会道，人脉广，能提出很多建议，很多点子。但是 他们不执行，除了一些人云亦云的观点和关于架构的空谈之外，并没有其他投入。</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C7EE1-DFFA-4275-BC15-03F6350808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20993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D2C428-55DE-42C6-851D-CB4CC7C211F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699819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zh-CN" altLang="en-US" dirty="0"/>
              <a:t>属于这一类型的功能，都和上文提到的“核 心需求”有关。例如，词典软件收录的词汇 和例句的数量，查询的速度，等等。一系列 的研究认为，产品还有其他类型的功能（或 者属性），不同类型的功能，或者同一种类 型的功能处于不同程度的时候，它们的提高 对用户满意度的提高贡献也不一样。例如 词典软件不能死锁或意外退出（产品的稳定 性），它和用户满意度的关系，应该是应该 是图</a:t>
            </a:r>
            <a:r>
              <a:rPr lang="en-US" altLang="zh-CN" dirty="0"/>
              <a:t>8-11 </a:t>
            </a:r>
            <a:r>
              <a:rPr lang="zh-CN" altLang="en-US" dirty="0"/>
              <a:t>所示的曲线。满足这个基本需求 的功能，或属性也叫卫生属性（</a:t>
            </a:r>
            <a:r>
              <a:rPr lang="en-US" altLang="zh-CN" dirty="0"/>
              <a:t>Hygiene</a:t>
            </a:r>
            <a:r>
              <a:rPr lang="zh-CN" altLang="en-US" dirty="0"/>
              <a:t>），</a:t>
            </a:r>
          </a:p>
          <a:p>
            <a:endParaRPr lang="en-US" dirty="0"/>
          </a:p>
          <a:p>
            <a:r>
              <a:rPr lang="zh-CN" altLang="en-US" dirty="0"/>
              <a:t>例如你的蟹粉小笼包店卫生比较差，吃客当 然会抱怨，并且不会再来。当饭店达到一 定的卫生水平后，吃客会停止抱怨卫生问 题；但是当你继续投资卫生达到最高级，顾 客的好感也并不会有线性的提高，因为顾 客来店的目的是吃饭，不是享受超过“足够 好”水平的卫生条件。一个小吃店的卫生水 平特别高，能让这个小吃店获得五颗星的评 价么？一个词典</a:t>
            </a:r>
            <a:r>
              <a:rPr lang="en-US" altLang="zh-CN" dirty="0"/>
              <a:t>App </a:t>
            </a:r>
            <a:r>
              <a:rPr lang="zh-CN" altLang="en-US" dirty="0"/>
              <a:t>的闪退率是行业最好 水平，几乎就没有闪退，这能让用户给这个 </a:t>
            </a:r>
            <a:r>
              <a:rPr lang="en-US" altLang="zh-CN" dirty="0"/>
              <a:t>App </a:t>
            </a:r>
            <a:r>
              <a:rPr lang="zh-CN" altLang="en-US" dirty="0"/>
              <a:t>评五星级么？未必。用户的感觉是，如 果这类功能没达到要求，那么评分肯定是三 星以下。</a:t>
            </a:r>
          </a:p>
          <a:p>
            <a:endParaRPr lang="en-US" dirty="0"/>
          </a:p>
          <a:p>
            <a:r>
              <a:rPr lang="zh-CN" altLang="en-US" dirty="0"/>
              <a:t>软件产品的服务质量需求</a:t>
            </a:r>
            <a:r>
              <a:rPr lang="en-US" altLang="zh-CN" dirty="0"/>
              <a:t>(</a:t>
            </a:r>
            <a:r>
              <a:rPr lang="en-US" dirty="0"/>
              <a:t>Quality of Service) </a:t>
            </a:r>
            <a:r>
              <a:rPr lang="zh-CN" altLang="en-US" dirty="0"/>
              <a:t>就大多属于此类，它们的英语词汇都以 </a:t>
            </a:r>
            <a:r>
              <a:rPr lang="en-US" altLang="zh-CN" dirty="0"/>
              <a:t>-</a:t>
            </a:r>
            <a:r>
              <a:rPr lang="en-US" dirty="0" err="1"/>
              <a:t>bility</a:t>
            </a:r>
            <a:r>
              <a:rPr lang="en-US" dirty="0"/>
              <a:t> </a:t>
            </a:r>
            <a:r>
              <a:rPr lang="zh-CN" altLang="en-US" dirty="0"/>
              <a:t>结尾（</a:t>
            </a:r>
            <a:r>
              <a:rPr lang="en-US" dirty="0"/>
              <a:t>Stability, Usability, Accessibility）</a:t>
            </a:r>
          </a:p>
          <a:p>
            <a:endParaRPr lang="en-US" dirty="0"/>
          </a:p>
          <a:p>
            <a:r>
              <a:rPr lang="zh-CN" altLang="en-US" dirty="0"/>
              <a:t>还有一种是让用户惊喜（</a:t>
            </a:r>
            <a:r>
              <a:rPr lang="en-US" altLang="zh-CN" dirty="0"/>
              <a:t>delighter</a:t>
            </a:r>
            <a:r>
              <a:rPr lang="zh-CN" altLang="en-US" dirty="0"/>
              <a:t>） 功能， 这些功能一旦出现（尽管质量不是太好）， 就能给用户满意度带来正面的帮助，随着此 类功能质量的提高，用户会非常满意这个产 品。用户可能会因为这样的功能而给这个 </a:t>
            </a:r>
            <a:r>
              <a:rPr lang="en-US" altLang="zh-CN" dirty="0"/>
              <a:t>App </a:t>
            </a:r>
            <a:r>
              <a:rPr lang="zh-CN" altLang="en-US" dirty="0"/>
              <a:t>打高分，这类功能和用户满意度的关系 </a:t>
            </a:r>
            <a:endParaRPr lang="en-US" altLang="zh-CN" dirty="0"/>
          </a:p>
          <a:p>
            <a:endParaRPr lang="en-US" altLang="zh-CN" dirty="0"/>
          </a:p>
          <a:p>
            <a:r>
              <a:rPr lang="zh-CN" altLang="en-US" dirty="0"/>
              <a:t>随着时间的推移，这几类功能也会发生变化，例如手机的多点触摸曾经是“惊喜”的功能，后 来是所有厂家竞争的核心功能，再后来已经是最基本的功能了，不支持多点触摸的手机还有人 买么？读者还可以回顾一下这几年的词典应用和手机导航应用，它们的三种类型的功能是否在 逐渐变化中？</a:t>
            </a:r>
          </a:p>
          <a:p>
            <a:r>
              <a:rPr lang="zh-CN" altLang="en-US" dirty="0"/>
              <a:t>一个极端的例子是，如果你对产品的全部投资都集中在“最基本功能”，那么产品的平均分不 会超过</a:t>
            </a:r>
            <a:r>
              <a:rPr lang="en-US" altLang="zh-CN" dirty="0"/>
              <a:t>3 </a:t>
            </a:r>
            <a:r>
              <a:rPr lang="zh-CN" altLang="en-US" dirty="0"/>
              <a:t>分。</a:t>
            </a:r>
          </a:p>
          <a:p>
            <a:endParaRPr lang="en-US" altLang="zh-CN" dirty="0"/>
          </a:p>
          <a:p>
            <a:endParaRPr lang="en-US" dirty="0"/>
          </a:p>
          <a:p>
            <a:r>
              <a:rPr lang="en-US" dirty="0"/>
              <a:t>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C7EE1-DFFA-4275-BC15-03F6350808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458349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Originally from Ambrosio Blanco</a:t>
            </a:r>
          </a:p>
          <a:p>
            <a:r>
              <a:rPr lang="en-US" dirty="0"/>
              <a:t>MSRA</a:t>
            </a:r>
          </a:p>
          <a:p>
            <a:r>
              <a:rPr lang="en-US" dirty="0"/>
              <a:t>Test Manager</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7179E1-1FAE-4667-A618-B3C44D7B1E8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96323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7179E1-1FAE-4667-A618-B3C44D7B1E8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790845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领导要快刀斩乱麻地做一些重要的决定，让团队在短时 间内通过执行看到一些进展和成果。如何 “快刀斩乱麻”？ 这有一个例子：在</a:t>
            </a:r>
            <a:r>
              <a:rPr lang="en-US" altLang="zh-CN" dirty="0"/>
              <a:t>Apple </a:t>
            </a:r>
            <a:r>
              <a:rPr lang="zh-CN" altLang="en-US" dirty="0"/>
              <a:t>公司的早 期 </a:t>
            </a:r>
            <a:r>
              <a:rPr lang="en-US" altLang="zh-CN" dirty="0"/>
              <a:t>, </a:t>
            </a:r>
            <a:r>
              <a:rPr lang="zh-CN" altLang="en-US" dirty="0"/>
              <a:t>乔布斯要号召一些老团队成员去一个新的办公楼参加还在秘密状态的 </a:t>
            </a:r>
            <a:r>
              <a:rPr lang="en-US" altLang="zh-CN" dirty="0"/>
              <a:t>Macintosh</a:t>
            </a:r>
            <a:r>
              <a:rPr lang="zh-CN" altLang="en-US" dirty="0"/>
              <a:t>项目</a:t>
            </a:r>
            <a:r>
              <a:rPr lang="en-US" altLang="zh-CN" dirty="0"/>
              <a:t>,  </a:t>
            </a:r>
            <a:r>
              <a:rPr lang="zh-CN" altLang="en-US" dirty="0"/>
              <a:t>有 一个顶级程序员 </a:t>
            </a:r>
            <a:r>
              <a:rPr lang="en-US" altLang="zh-CN" dirty="0"/>
              <a:t>(Andy </a:t>
            </a:r>
            <a:r>
              <a:rPr lang="en-US" altLang="zh-CN" dirty="0" err="1"/>
              <a:t>Hertzfeld</a:t>
            </a:r>
            <a:r>
              <a:rPr lang="en-US" altLang="zh-CN" dirty="0"/>
              <a:t>) </a:t>
            </a:r>
            <a:r>
              <a:rPr lang="zh-CN" altLang="en-US" dirty="0"/>
              <a:t>还在忙着老项目</a:t>
            </a:r>
            <a:r>
              <a:rPr lang="en-US" altLang="zh-CN" dirty="0"/>
              <a:t>, </a:t>
            </a:r>
            <a:r>
              <a:rPr lang="zh-CN" altLang="en-US" dirty="0"/>
              <a:t>一时走不开。乔布斯怎么做呢</a:t>
            </a:r>
            <a:r>
              <a:rPr lang="en-US" altLang="zh-CN" dirty="0"/>
              <a:t>?  Andy </a:t>
            </a:r>
            <a:r>
              <a:rPr lang="zh-CN" altLang="en-US" dirty="0"/>
              <a:t>回忆 到，乔布斯说了一句：“</a:t>
            </a:r>
            <a:r>
              <a:rPr lang="en-US" altLang="zh-CN" dirty="0"/>
              <a:t>you're moving to the Macintosh project now” </a:t>
            </a:r>
            <a:r>
              <a:rPr lang="zh-CN" altLang="en-US" dirty="0"/>
              <a:t>，就把</a:t>
            </a:r>
            <a:r>
              <a:rPr lang="en-US" altLang="zh-CN" dirty="0"/>
              <a:t>Andy </a:t>
            </a:r>
            <a:r>
              <a:rPr lang="zh-CN" altLang="en-US" dirty="0"/>
              <a:t>办公桌上的 东西抱到他的汽车里，</a:t>
            </a:r>
            <a:r>
              <a:rPr lang="en-US" altLang="zh-CN" dirty="0"/>
              <a:t>Andy</a:t>
            </a:r>
            <a:r>
              <a:rPr lang="zh-CN" altLang="en-US" dirty="0"/>
              <a:t>只好马上跟着去了新的项目组 </a:t>
            </a:r>
            <a:r>
              <a:rPr lang="en-US" altLang="zh-CN" dirty="0"/>
              <a:t>3</a:t>
            </a:r>
            <a:r>
              <a:rPr lang="zh-CN" altLang="en-US" dirty="0"/>
              <a: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C7EE1-DFFA-4275-BC15-03F6350808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561860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C7EE1-DFFA-4275-BC15-03F6350808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654545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C7EE1-DFFA-4275-BC15-03F6350808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487772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C7EE1-DFFA-4275-BC15-03F6350808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525357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7179E1-1FAE-4667-A618-B3C44D7B1E8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129649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A499FE-432E-4C91-A380-102EEE5AAEBA}" type="slidenum">
              <a:rPr lang="zh-CN" altLang="en-US" smtClean="0"/>
              <a:t>150</a:t>
            </a:fld>
            <a:endParaRPr lang="zh-CN" altLang="en-US"/>
          </a:p>
        </p:txBody>
      </p:sp>
    </p:spTree>
    <p:extLst>
      <p:ext uri="{BB962C8B-B14F-4D97-AF65-F5344CB8AC3E}">
        <p14:creationId xmlns:p14="http://schemas.microsoft.com/office/powerpoint/2010/main" val="3962212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a:t>一提到发明创造，很多人都会想起传说中聪明人顿悟（</a:t>
            </a:r>
            <a:r>
              <a:rPr lang="en-US" altLang="zh-CN" dirty="0"/>
              <a:t>Epiphany</a:t>
            </a:r>
            <a:r>
              <a:rPr lang="zh-CN" altLang="en-US" dirty="0"/>
              <a:t>）的故事，灵光闪现，其中有 两个例子广为人知：</a:t>
            </a:r>
          </a:p>
          <a:p>
            <a:r>
              <a:rPr lang="zh-CN" altLang="en-US" dirty="0"/>
              <a:t>阿基米德在洗浴城里泡澡，忽然跳出浴池，跑到大街上，大喊“”</a:t>
            </a:r>
            <a:r>
              <a:rPr lang="en-US" altLang="zh-CN" dirty="0"/>
              <a:t>—</a:t>
            </a:r>
            <a:r>
              <a:rPr lang="zh-CN" altLang="en-US" dirty="0"/>
              <a:t>他老人家发现了 浮力定律。</a:t>
            </a:r>
          </a:p>
          <a:p>
            <a:r>
              <a:rPr lang="zh-CN" altLang="en-US" dirty="0"/>
              <a:t>牛顿同学当年没事坐在苹果树下，忽然一颗苹果砸到他头上</a:t>
            </a:r>
            <a:r>
              <a:rPr lang="en-US" altLang="zh-CN" dirty="0"/>
              <a:t>—</a:t>
            </a:r>
            <a:r>
              <a:rPr lang="zh-CN" altLang="en-US" dirty="0"/>
              <a:t>他也灵机一动，揭示了万有引 力等理论。</a:t>
            </a:r>
          </a:p>
          <a:p>
            <a:r>
              <a:rPr lang="zh-CN" altLang="en-US" dirty="0"/>
              <a:t>第</a:t>
            </a:r>
            <a:r>
              <a:rPr lang="en-US" altLang="zh-CN" dirty="0"/>
              <a:t>16 </a:t>
            </a:r>
            <a:r>
              <a:rPr lang="zh-CN" altLang="en-US" dirty="0"/>
              <a:t>章 </a:t>
            </a:r>
            <a:r>
              <a:rPr lang="en-US" altLang="zh-CN" dirty="0"/>
              <a:t>IT</a:t>
            </a:r>
            <a:r>
              <a:rPr lang="zh-CN" altLang="en-US" dirty="0"/>
              <a:t>行业的创新</a:t>
            </a:r>
          </a:p>
          <a:p>
            <a:r>
              <a:rPr lang="zh-CN" altLang="en-US" dirty="0"/>
              <a:t>第 </a:t>
            </a:r>
            <a:r>
              <a:rPr lang="en-US" altLang="zh-CN" dirty="0"/>
              <a:t>16 </a:t>
            </a:r>
            <a:r>
              <a:rPr lang="zh-CN" altLang="en-US" dirty="0"/>
              <a:t>章 </a:t>
            </a:r>
            <a:r>
              <a:rPr lang="en-US" altLang="zh-CN" dirty="0"/>
              <a:t>IT </a:t>
            </a:r>
            <a:r>
              <a:rPr lang="zh-CN" altLang="en-US" dirty="0"/>
              <a:t>行业的创新 </a:t>
            </a:r>
            <a:r>
              <a:rPr lang="en-US" altLang="zh-CN" dirty="0"/>
              <a:t>347</a:t>
            </a:r>
          </a:p>
          <a:p>
            <a:r>
              <a:rPr lang="zh-CN" altLang="en-US" dirty="0"/>
              <a:t>这些故事很有意思，但是它们没有提到这些科学巨人在顿悟之前已经在相关学科打下了深厚的 基础，同时他们也为这些问题进行了长时间的思考，那些看似神奇的时刻才会光顾他们。这些 故事的另一引申是</a:t>
            </a:r>
            <a:r>
              <a:rPr lang="en-US" altLang="zh-CN" dirty="0"/>
              <a:t>—</a:t>
            </a:r>
            <a:r>
              <a:rPr lang="zh-CN" altLang="en-US" dirty="0"/>
              <a:t>他们都是独立工作，没有一个阿基米德团队或者“牛之队”在背后支持。 近代以来，很少能有人独立推出前无古人的发明创造。以我们手里的手机为例，它集成了几代 理论的发现、发明和技术工程上的创新</a:t>
            </a:r>
            <a:r>
              <a:rPr lang="en-US" altLang="zh-CN" dirty="0"/>
              <a: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D2C428-55DE-42C6-851D-CB4CC7C211F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8431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Epiphany is the moment when the last piece of work fits into place. However, the last piece isn’t any more magical than the others, and has no magic without its connection to the other pieces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D2C428-55DE-42C6-851D-CB4CC7C211F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89424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Now we have full record of most</a:t>
            </a:r>
            <a:r>
              <a:rPr lang="en-US" baseline="0" dirty="0"/>
              <a:t> of our innovation activities, and we know that it’s filled with noise, failure, and second-guesses.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D2C428-55DE-42C6-851D-CB4CC7C211F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65768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D2C428-55DE-42C6-851D-CB4CC7C211F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798506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It looks ugly,  but it will replace everything you’ve struggled all your life to build. </a:t>
            </a:r>
          </a:p>
          <a:p>
            <a:pPr lvl="2"/>
            <a:r>
              <a:rPr lang="en-US" dirty="0"/>
              <a:t>This is what we call – disruptive technology</a:t>
            </a:r>
          </a:p>
          <a:p>
            <a:pPr lvl="1"/>
            <a:r>
              <a:rPr lang="en-US" dirty="0"/>
              <a:t>What’s your reaction?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D2C428-55DE-42C6-851D-CB4CC7C211F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797302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accent1"/>
        </a:solidFill>
        <a:effectLst/>
      </p:bgPr>
    </p:bg>
    <p:spTree>
      <p:nvGrpSpPr>
        <p:cNvPr id="1" name=""/>
        <p:cNvGrpSpPr/>
        <p:nvPr/>
      </p:nvGrpSpPr>
      <p:grpSpPr>
        <a:xfrm>
          <a:off x="0" y="0"/>
          <a:ext cx="0" cy="0"/>
          <a:chOff x="0" y="0"/>
          <a:chExt cx="0" cy="0"/>
        </a:xfrm>
      </p:grpSpPr>
      <p:sp>
        <p:nvSpPr>
          <p:cNvPr id="71" name="矩形 70"/>
          <p:cNvSpPr/>
          <p:nvPr userDrawn="1"/>
        </p:nvSpPr>
        <p:spPr>
          <a:xfrm>
            <a:off x="0" y="-3175"/>
            <a:ext cx="12192000" cy="6861175"/>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p:cNvSpPr/>
          <p:nvPr userDrawn="1"/>
        </p:nvSpPr>
        <p:spPr>
          <a:xfrm>
            <a:off x="332509" y="-3175"/>
            <a:ext cx="9232669" cy="6861175"/>
          </a:xfrm>
          <a:prstGeom prst="parallelogram">
            <a:avLst>
              <a:gd name="adj" fmla="val 1052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122849" y="-3175"/>
            <a:ext cx="9232669" cy="6861175"/>
          </a:xfrm>
          <a:prstGeom prst="parallelogram">
            <a:avLst>
              <a:gd name="adj" fmla="val 1052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hasCustomPrompt="1"/>
          </p:nvPr>
        </p:nvSpPr>
        <p:spPr>
          <a:xfrm>
            <a:off x="1444215" y="1426996"/>
            <a:ext cx="7196667" cy="1110758"/>
          </a:xfrm>
        </p:spPr>
        <p:txBody>
          <a:bodyPr anchor="b">
            <a:normAutofit/>
          </a:bodyPr>
          <a:lstStyle>
            <a:lvl1pPr algn="l">
              <a:defRPr sz="5400" b="1">
                <a:solidFill>
                  <a:schemeClr val="tx2"/>
                </a:solidFill>
              </a:defRPr>
            </a:lvl1pPr>
          </a:lstStyle>
          <a:p>
            <a:r>
              <a:rPr lang="zh-CN" altLang="en-US" dirty="0"/>
              <a:t>单行标题</a:t>
            </a:r>
            <a:r>
              <a:rPr lang="en-US" altLang="zh-CN" dirty="0"/>
              <a:t>-</a:t>
            </a:r>
            <a:r>
              <a:rPr lang="zh-CN" altLang="en-US" dirty="0"/>
              <a:t>单击编辑</a:t>
            </a:r>
          </a:p>
        </p:txBody>
      </p:sp>
      <p:sp>
        <p:nvSpPr>
          <p:cNvPr id="3" name="副标题 2"/>
          <p:cNvSpPr>
            <a:spLocks noGrp="1"/>
          </p:cNvSpPr>
          <p:nvPr>
            <p:ph type="subTitle" idx="1" hasCustomPrompt="1"/>
          </p:nvPr>
        </p:nvSpPr>
        <p:spPr>
          <a:xfrm>
            <a:off x="1444216" y="2639029"/>
            <a:ext cx="7196667" cy="526501"/>
          </a:xfr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单击编辑副标题</a:t>
            </a:r>
          </a:p>
        </p:txBody>
      </p:sp>
      <p:sp>
        <p:nvSpPr>
          <p:cNvPr id="72" name="任意多边形 71"/>
          <p:cNvSpPr/>
          <p:nvPr userDrawn="1"/>
        </p:nvSpPr>
        <p:spPr>
          <a:xfrm>
            <a:off x="0" y="1531610"/>
            <a:ext cx="1133862" cy="1633920"/>
          </a:xfrm>
          <a:custGeom>
            <a:avLst/>
            <a:gdLst>
              <a:gd name="connsiteX0" fmla="*/ 0 w 1133862"/>
              <a:gd name="connsiteY0" fmla="*/ 0 h 1633920"/>
              <a:gd name="connsiteX1" fmla="*/ 1133862 w 1133862"/>
              <a:gd name="connsiteY1" fmla="*/ 0 h 1633920"/>
              <a:gd name="connsiteX2" fmla="*/ 992802 w 1133862"/>
              <a:gd name="connsiteY2" fmla="*/ 1633920 h 1633920"/>
              <a:gd name="connsiteX3" fmla="*/ 0 w 1133862"/>
              <a:gd name="connsiteY3" fmla="*/ 1633920 h 1633920"/>
            </a:gdLst>
            <a:ahLst/>
            <a:cxnLst>
              <a:cxn ang="0">
                <a:pos x="connsiteX0" y="connsiteY0"/>
              </a:cxn>
              <a:cxn ang="0">
                <a:pos x="connsiteX1" y="connsiteY1"/>
              </a:cxn>
              <a:cxn ang="0">
                <a:pos x="connsiteX2" y="connsiteY2"/>
              </a:cxn>
              <a:cxn ang="0">
                <a:pos x="connsiteX3" y="connsiteY3"/>
              </a:cxn>
            </a:cxnLst>
            <a:rect l="l" t="t" r="r" b="b"/>
            <a:pathLst>
              <a:path w="1133862" h="1633920">
                <a:moveTo>
                  <a:pt x="0" y="0"/>
                </a:moveTo>
                <a:lnTo>
                  <a:pt x="1133862" y="0"/>
                </a:lnTo>
                <a:lnTo>
                  <a:pt x="992802" y="1633920"/>
                </a:lnTo>
                <a:lnTo>
                  <a:pt x="0" y="163392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3" name="任意多边形 72"/>
          <p:cNvSpPr/>
          <p:nvPr userDrawn="1"/>
        </p:nvSpPr>
        <p:spPr>
          <a:xfrm>
            <a:off x="0" y="1426996"/>
            <a:ext cx="997527" cy="1633920"/>
          </a:xfrm>
          <a:custGeom>
            <a:avLst/>
            <a:gdLst>
              <a:gd name="connsiteX0" fmla="*/ 0 w 997527"/>
              <a:gd name="connsiteY0" fmla="*/ 0 h 1633920"/>
              <a:gd name="connsiteX1" fmla="*/ 997527 w 997527"/>
              <a:gd name="connsiteY1" fmla="*/ 0 h 1633920"/>
              <a:gd name="connsiteX2" fmla="*/ 856467 w 997527"/>
              <a:gd name="connsiteY2" fmla="*/ 1633920 h 1633920"/>
              <a:gd name="connsiteX3" fmla="*/ 0 w 997527"/>
              <a:gd name="connsiteY3" fmla="*/ 1633920 h 1633920"/>
            </a:gdLst>
            <a:ahLst/>
            <a:cxnLst>
              <a:cxn ang="0">
                <a:pos x="connsiteX0" y="connsiteY0"/>
              </a:cxn>
              <a:cxn ang="0">
                <a:pos x="connsiteX1" y="connsiteY1"/>
              </a:cxn>
              <a:cxn ang="0">
                <a:pos x="connsiteX2" y="connsiteY2"/>
              </a:cxn>
              <a:cxn ang="0">
                <a:pos x="connsiteX3" y="connsiteY3"/>
              </a:cxn>
            </a:cxnLst>
            <a:rect l="l" t="t" r="r" b="b"/>
            <a:pathLst>
              <a:path w="997527" h="1633920">
                <a:moveTo>
                  <a:pt x="0" y="0"/>
                </a:moveTo>
                <a:lnTo>
                  <a:pt x="997527" y="0"/>
                </a:lnTo>
                <a:lnTo>
                  <a:pt x="856467" y="1633920"/>
                </a:lnTo>
                <a:lnTo>
                  <a:pt x="0" y="163392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4" name="任意多边形 73"/>
          <p:cNvSpPr/>
          <p:nvPr userDrawn="1"/>
        </p:nvSpPr>
        <p:spPr>
          <a:xfrm>
            <a:off x="7414943" y="5505963"/>
            <a:ext cx="4777057" cy="1015861"/>
          </a:xfrm>
          <a:custGeom>
            <a:avLst/>
            <a:gdLst>
              <a:gd name="connsiteX0" fmla="*/ 93012 w 4777057"/>
              <a:gd name="connsiteY0" fmla="*/ 0 h 1015861"/>
              <a:gd name="connsiteX1" fmla="*/ 4777057 w 4777057"/>
              <a:gd name="connsiteY1" fmla="*/ 0 h 1015861"/>
              <a:gd name="connsiteX2" fmla="*/ 4777057 w 4777057"/>
              <a:gd name="connsiteY2" fmla="*/ 1015861 h 1015861"/>
              <a:gd name="connsiteX3" fmla="*/ 0 w 4777057"/>
              <a:gd name="connsiteY3" fmla="*/ 1015861 h 1015861"/>
            </a:gdLst>
            <a:ahLst/>
            <a:cxnLst>
              <a:cxn ang="0">
                <a:pos x="connsiteX0" y="connsiteY0"/>
              </a:cxn>
              <a:cxn ang="0">
                <a:pos x="connsiteX1" y="connsiteY1"/>
              </a:cxn>
              <a:cxn ang="0">
                <a:pos x="connsiteX2" y="connsiteY2"/>
              </a:cxn>
              <a:cxn ang="0">
                <a:pos x="connsiteX3" y="connsiteY3"/>
              </a:cxn>
            </a:cxnLst>
            <a:rect l="l" t="t" r="r" b="b"/>
            <a:pathLst>
              <a:path w="4777057" h="1015861">
                <a:moveTo>
                  <a:pt x="93012" y="0"/>
                </a:moveTo>
                <a:lnTo>
                  <a:pt x="4777057" y="0"/>
                </a:lnTo>
                <a:lnTo>
                  <a:pt x="4777057" y="1015861"/>
                </a:lnTo>
                <a:lnTo>
                  <a:pt x="0" y="101586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5" name="任意多边形 74"/>
          <p:cNvSpPr/>
          <p:nvPr userDrawn="1"/>
        </p:nvSpPr>
        <p:spPr>
          <a:xfrm>
            <a:off x="7621131" y="5393904"/>
            <a:ext cx="4570869" cy="1015861"/>
          </a:xfrm>
          <a:custGeom>
            <a:avLst/>
            <a:gdLst>
              <a:gd name="connsiteX0" fmla="*/ 93012 w 4570869"/>
              <a:gd name="connsiteY0" fmla="*/ 0 h 1015861"/>
              <a:gd name="connsiteX1" fmla="*/ 4570869 w 4570869"/>
              <a:gd name="connsiteY1" fmla="*/ 0 h 1015861"/>
              <a:gd name="connsiteX2" fmla="*/ 4570869 w 4570869"/>
              <a:gd name="connsiteY2" fmla="*/ 1015861 h 1015861"/>
              <a:gd name="connsiteX3" fmla="*/ 0 w 4570869"/>
              <a:gd name="connsiteY3" fmla="*/ 1015861 h 1015861"/>
            </a:gdLst>
            <a:ahLst/>
            <a:cxnLst>
              <a:cxn ang="0">
                <a:pos x="connsiteX0" y="connsiteY0"/>
              </a:cxn>
              <a:cxn ang="0">
                <a:pos x="connsiteX1" y="connsiteY1"/>
              </a:cxn>
              <a:cxn ang="0">
                <a:pos x="connsiteX2" y="connsiteY2"/>
              </a:cxn>
              <a:cxn ang="0">
                <a:pos x="connsiteX3" y="connsiteY3"/>
              </a:cxn>
            </a:cxnLst>
            <a:rect l="l" t="t" r="r" b="b"/>
            <a:pathLst>
              <a:path w="4570869" h="1015861">
                <a:moveTo>
                  <a:pt x="93012" y="0"/>
                </a:moveTo>
                <a:lnTo>
                  <a:pt x="4570869" y="0"/>
                </a:lnTo>
                <a:lnTo>
                  <a:pt x="4570869" y="1015861"/>
                </a:lnTo>
                <a:lnTo>
                  <a:pt x="0" y="101586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76" name="组合 75"/>
          <p:cNvGrpSpPr/>
          <p:nvPr userDrawn="1"/>
        </p:nvGrpSpPr>
        <p:grpSpPr>
          <a:xfrm>
            <a:off x="8369141" y="5633721"/>
            <a:ext cx="3326956" cy="561646"/>
            <a:chOff x="8729742" y="4570696"/>
            <a:chExt cx="2830517" cy="477836"/>
          </a:xfrm>
          <a:solidFill>
            <a:schemeClr val="bg2">
              <a:alpha val="50000"/>
            </a:schemeClr>
          </a:solidFill>
        </p:grpSpPr>
        <p:sp>
          <p:nvSpPr>
            <p:cNvPr id="77" name="Freeform 34"/>
            <p:cNvSpPr>
              <a:spLocks noEditPoints="1"/>
            </p:cNvSpPr>
            <p:nvPr userDrawn="1"/>
          </p:nvSpPr>
          <p:spPr bwMode="auto">
            <a:xfrm>
              <a:off x="9304417" y="4945345"/>
              <a:ext cx="1363665"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35"/>
            <p:cNvSpPr>
              <a:spLocks noEditPoints="1"/>
            </p:cNvSpPr>
            <p:nvPr userDrawn="1"/>
          </p:nvSpPr>
          <p:spPr bwMode="auto">
            <a:xfrm>
              <a:off x="10679194" y="4943758"/>
              <a:ext cx="873127" cy="103187"/>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36"/>
            <p:cNvSpPr>
              <a:spLocks noEditPoints="1"/>
            </p:cNvSpPr>
            <p:nvPr userDrawn="1"/>
          </p:nvSpPr>
          <p:spPr bwMode="auto">
            <a:xfrm>
              <a:off x="9304417" y="4596096"/>
              <a:ext cx="2255842" cy="300036"/>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37"/>
            <p:cNvSpPr>
              <a:spLocks noEditPoints="1"/>
            </p:cNvSpPr>
            <p:nvPr userDrawn="1"/>
          </p:nvSpPr>
          <p:spPr bwMode="auto">
            <a:xfrm>
              <a:off x="8798004" y="4643720"/>
              <a:ext cx="334964" cy="325436"/>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38"/>
            <p:cNvSpPr>
              <a:spLocks noEditPoints="1"/>
            </p:cNvSpPr>
            <p:nvPr userDrawn="1"/>
          </p:nvSpPr>
          <p:spPr bwMode="auto">
            <a:xfrm>
              <a:off x="8872617" y="4775483"/>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39"/>
            <p:cNvSpPr>
              <a:spLocks noEditPoints="1"/>
            </p:cNvSpPr>
            <p:nvPr userDrawn="1"/>
          </p:nvSpPr>
          <p:spPr bwMode="auto">
            <a:xfrm>
              <a:off x="8729742" y="4570696"/>
              <a:ext cx="474664" cy="477836"/>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40"/>
            <p:cNvSpPr>
              <a:spLocks noEditPoints="1"/>
            </p:cNvSpPr>
            <p:nvPr userDrawn="1"/>
          </p:nvSpPr>
          <p:spPr bwMode="auto">
            <a:xfrm>
              <a:off x="8763079" y="4810405"/>
              <a:ext cx="407989" cy="204787"/>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41"/>
            <p:cNvSpPr>
              <a:spLocks/>
            </p:cNvSpPr>
            <p:nvPr userDrawn="1"/>
          </p:nvSpPr>
          <p:spPr bwMode="auto">
            <a:xfrm>
              <a:off x="8913891" y="4711981"/>
              <a:ext cx="161925" cy="150812"/>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42"/>
            <p:cNvSpPr>
              <a:spLocks/>
            </p:cNvSpPr>
            <p:nvPr userDrawn="1"/>
          </p:nvSpPr>
          <p:spPr bwMode="auto">
            <a:xfrm>
              <a:off x="8942467" y="4694517"/>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43"/>
            <p:cNvSpPr>
              <a:spLocks/>
            </p:cNvSpPr>
            <p:nvPr userDrawn="1"/>
          </p:nvSpPr>
          <p:spPr bwMode="auto">
            <a:xfrm>
              <a:off x="8867855" y="4856442"/>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44"/>
            <p:cNvSpPr>
              <a:spLocks noEditPoints="1"/>
            </p:cNvSpPr>
            <p:nvPr userDrawn="1"/>
          </p:nvSpPr>
          <p:spPr bwMode="auto">
            <a:xfrm>
              <a:off x="8840867" y="4681823"/>
              <a:ext cx="252414" cy="257174"/>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45"/>
            <p:cNvSpPr>
              <a:spLocks noEditPoints="1"/>
            </p:cNvSpPr>
            <p:nvPr userDrawn="1"/>
          </p:nvSpPr>
          <p:spPr bwMode="auto">
            <a:xfrm>
              <a:off x="9091692" y="4667536"/>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46"/>
            <p:cNvSpPr>
              <a:spLocks noEditPoints="1"/>
            </p:cNvSpPr>
            <p:nvPr userDrawn="1"/>
          </p:nvSpPr>
          <p:spPr bwMode="auto">
            <a:xfrm>
              <a:off x="9120267" y="4715161"/>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47"/>
            <p:cNvSpPr>
              <a:spLocks noEditPoints="1"/>
            </p:cNvSpPr>
            <p:nvPr userDrawn="1"/>
          </p:nvSpPr>
          <p:spPr bwMode="auto">
            <a:xfrm>
              <a:off x="9037717" y="4621498"/>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48"/>
            <p:cNvSpPr>
              <a:spLocks noEditPoints="1"/>
            </p:cNvSpPr>
            <p:nvPr userDrawn="1"/>
          </p:nvSpPr>
          <p:spPr bwMode="auto">
            <a:xfrm>
              <a:off x="8913891" y="4588168"/>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49"/>
            <p:cNvSpPr>
              <a:spLocks noEditPoints="1"/>
            </p:cNvSpPr>
            <p:nvPr userDrawn="1"/>
          </p:nvSpPr>
          <p:spPr bwMode="auto">
            <a:xfrm>
              <a:off x="8971042" y="4589759"/>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50"/>
            <p:cNvSpPr>
              <a:spLocks noEditPoints="1"/>
            </p:cNvSpPr>
            <p:nvPr userDrawn="1"/>
          </p:nvSpPr>
          <p:spPr bwMode="auto">
            <a:xfrm>
              <a:off x="8756730" y="4715171"/>
              <a:ext cx="52389"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51"/>
            <p:cNvSpPr>
              <a:spLocks noEditPoints="1"/>
            </p:cNvSpPr>
            <p:nvPr userDrawn="1"/>
          </p:nvSpPr>
          <p:spPr bwMode="auto">
            <a:xfrm>
              <a:off x="8791655" y="4653259"/>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52"/>
            <p:cNvSpPr>
              <a:spLocks noEditPoints="1"/>
            </p:cNvSpPr>
            <p:nvPr userDrawn="1"/>
          </p:nvSpPr>
          <p:spPr bwMode="auto">
            <a:xfrm>
              <a:off x="8847216" y="4611977"/>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736462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accent1"/>
        </a:solidFill>
        <a:effectLst/>
      </p:bgPr>
    </p:bg>
    <p:spTree>
      <p:nvGrpSpPr>
        <p:cNvPr id="1" name=""/>
        <p:cNvGrpSpPr/>
        <p:nvPr/>
      </p:nvGrpSpPr>
      <p:grpSpPr>
        <a:xfrm>
          <a:off x="0" y="0"/>
          <a:ext cx="0" cy="0"/>
          <a:chOff x="0" y="0"/>
          <a:chExt cx="0" cy="0"/>
        </a:xfrm>
      </p:grpSpPr>
      <p:sp>
        <p:nvSpPr>
          <p:cNvPr id="9" name="矩形 8"/>
          <p:cNvSpPr/>
          <p:nvPr userDrawn="1"/>
        </p:nvSpPr>
        <p:spPr>
          <a:xfrm>
            <a:off x="0" y="-3175"/>
            <a:ext cx="12192000" cy="6861175"/>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userDrawn="1"/>
        </p:nvSpPr>
        <p:spPr>
          <a:xfrm>
            <a:off x="0" y="-3175"/>
            <a:ext cx="8574578" cy="6861175"/>
          </a:xfrm>
          <a:custGeom>
            <a:avLst/>
            <a:gdLst>
              <a:gd name="connsiteX0" fmla="*/ 63979 w 8574578"/>
              <a:gd name="connsiteY0" fmla="*/ 0 h 6861175"/>
              <a:gd name="connsiteX1" fmla="*/ 8574578 w 8574578"/>
              <a:gd name="connsiteY1" fmla="*/ 0 h 6861175"/>
              <a:gd name="connsiteX2" fmla="*/ 7852508 w 8574578"/>
              <a:gd name="connsiteY2" fmla="*/ 6861175 h 6861175"/>
              <a:gd name="connsiteX3" fmla="*/ 0 w 8574578"/>
              <a:gd name="connsiteY3" fmla="*/ 6861175 h 6861175"/>
              <a:gd name="connsiteX4" fmla="*/ 0 w 8574578"/>
              <a:gd name="connsiteY4" fmla="*/ 607935 h 6861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4578" h="6861175">
                <a:moveTo>
                  <a:pt x="63979" y="0"/>
                </a:moveTo>
                <a:lnTo>
                  <a:pt x="8574578" y="0"/>
                </a:lnTo>
                <a:lnTo>
                  <a:pt x="7852508" y="6861175"/>
                </a:lnTo>
                <a:lnTo>
                  <a:pt x="0" y="6861175"/>
                </a:lnTo>
                <a:lnTo>
                  <a:pt x="0" y="60793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userDrawn="1"/>
        </p:nvSpPr>
        <p:spPr>
          <a:xfrm>
            <a:off x="0" y="-3175"/>
            <a:ext cx="8363989" cy="6861175"/>
          </a:xfrm>
          <a:custGeom>
            <a:avLst/>
            <a:gdLst>
              <a:gd name="connsiteX0" fmla="*/ 0 w 8363989"/>
              <a:gd name="connsiteY0" fmla="*/ 0 h 6861175"/>
              <a:gd name="connsiteX1" fmla="*/ 8363989 w 8363989"/>
              <a:gd name="connsiteY1" fmla="*/ 0 h 6861175"/>
              <a:gd name="connsiteX2" fmla="*/ 7641919 w 8363989"/>
              <a:gd name="connsiteY2" fmla="*/ 6861175 h 6861175"/>
              <a:gd name="connsiteX3" fmla="*/ 0 w 8363989"/>
              <a:gd name="connsiteY3" fmla="*/ 6861175 h 6861175"/>
            </a:gdLst>
            <a:ahLst/>
            <a:cxnLst>
              <a:cxn ang="0">
                <a:pos x="connsiteX0" y="connsiteY0"/>
              </a:cxn>
              <a:cxn ang="0">
                <a:pos x="connsiteX1" y="connsiteY1"/>
              </a:cxn>
              <a:cxn ang="0">
                <a:pos x="connsiteX2" y="connsiteY2"/>
              </a:cxn>
              <a:cxn ang="0">
                <a:pos x="connsiteX3" y="connsiteY3"/>
              </a:cxn>
            </a:cxnLst>
            <a:rect l="l" t="t" r="r" b="b"/>
            <a:pathLst>
              <a:path w="8363989" h="6861175">
                <a:moveTo>
                  <a:pt x="0" y="0"/>
                </a:moveTo>
                <a:lnTo>
                  <a:pt x="8363989" y="0"/>
                </a:lnTo>
                <a:lnTo>
                  <a:pt x="7641919" y="6861175"/>
                </a:lnTo>
                <a:lnTo>
                  <a:pt x="0" y="686117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p:cNvSpPr>
            <a:spLocks noGrp="1"/>
          </p:cNvSpPr>
          <p:nvPr>
            <p:ph type="title" hasCustomPrompt="1"/>
          </p:nvPr>
        </p:nvSpPr>
        <p:spPr>
          <a:xfrm>
            <a:off x="914400" y="2066925"/>
            <a:ext cx="6688667" cy="1325563"/>
          </a:xfrm>
        </p:spPr>
        <p:txBody>
          <a:bodyPr>
            <a:normAutofit/>
          </a:bodyPr>
          <a:lstStyle>
            <a:lvl1pPr>
              <a:defRPr sz="8800" b="1"/>
            </a:lvl1pPr>
          </a:lstStyle>
          <a:p>
            <a:r>
              <a:rPr lang="zh-CN" altLang="en-US" dirty="0"/>
              <a:t>结束语</a:t>
            </a:r>
          </a:p>
        </p:txBody>
      </p:sp>
      <p:sp>
        <p:nvSpPr>
          <p:cNvPr id="6" name="副标题 2"/>
          <p:cNvSpPr>
            <a:spLocks noGrp="1"/>
          </p:cNvSpPr>
          <p:nvPr>
            <p:ph type="subTitle" idx="1" hasCustomPrompt="1"/>
          </p:nvPr>
        </p:nvSpPr>
        <p:spPr>
          <a:xfrm>
            <a:off x="914400" y="3547533"/>
            <a:ext cx="6688667" cy="1422399"/>
          </a:xfrm>
        </p:spPr>
        <p:txBody>
          <a:bodyPr>
            <a:normAutofit/>
          </a:bodyPr>
          <a:lstStyle>
            <a:lvl1pPr marL="0" indent="0" algn="l">
              <a:buNone/>
              <a:defRPr sz="32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单击以编辑副标题</a:t>
            </a:r>
          </a:p>
        </p:txBody>
      </p:sp>
      <p:grpSp>
        <p:nvGrpSpPr>
          <p:cNvPr id="33" name="组合 32"/>
          <p:cNvGrpSpPr/>
          <p:nvPr userDrawn="1"/>
        </p:nvGrpSpPr>
        <p:grpSpPr>
          <a:xfrm>
            <a:off x="9392920" y="6168231"/>
            <a:ext cx="2447720" cy="413216"/>
            <a:chOff x="8729742" y="4570696"/>
            <a:chExt cx="2830517" cy="477836"/>
          </a:xfrm>
          <a:solidFill>
            <a:schemeClr val="bg2">
              <a:alpha val="50000"/>
            </a:schemeClr>
          </a:solidFill>
        </p:grpSpPr>
        <p:sp>
          <p:nvSpPr>
            <p:cNvPr id="34" name="Freeform 34"/>
            <p:cNvSpPr>
              <a:spLocks noEditPoints="1"/>
            </p:cNvSpPr>
            <p:nvPr userDrawn="1"/>
          </p:nvSpPr>
          <p:spPr bwMode="auto">
            <a:xfrm>
              <a:off x="9304417" y="4945345"/>
              <a:ext cx="1363665"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5"/>
            <p:cNvSpPr>
              <a:spLocks noEditPoints="1"/>
            </p:cNvSpPr>
            <p:nvPr userDrawn="1"/>
          </p:nvSpPr>
          <p:spPr bwMode="auto">
            <a:xfrm>
              <a:off x="10679194" y="4943758"/>
              <a:ext cx="873127" cy="103187"/>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6"/>
            <p:cNvSpPr>
              <a:spLocks noEditPoints="1"/>
            </p:cNvSpPr>
            <p:nvPr userDrawn="1"/>
          </p:nvSpPr>
          <p:spPr bwMode="auto">
            <a:xfrm>
              <a:off x="9304417" y="4596096"/>
              <a:ext cx="2255842" cy="300036"/>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7"/>
            <p:cNvSpPr>
              <a:spLocks noEditPoints="1"/>
            </p:cNvSpPr>
            <p:nvPr userDrawn="1"/>
          </p:nvSpPr>
          <p:spPr bwMode="auto">
            <a:xfrm>
              <a:off x="8798004" y="4643720"/>
              <a:ext cx="334964" cy="325436"/>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8"/>
            <p:cNvSpPr>
              <a:spLocks noEditPoints="1"/>
            </p:cNvSpPr>
            <p:nvPr userDrawn="1"/>
          </p:nvSpPr>
          <p:spPr bwMode="auto">
            <a:xfrm>
              <a:off x="8872617" y="4775483"/>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9"/>
            <p:cNvSpPr>
              <a:spLocks noEditPoints="1"/>
            </p:cNvSpPr>
            <p:nvPr userDrawn="1"/>
          </p:nvSpPr>
          <p:spPr bwMode="auto">
            <a:xfrm>
              <a:off x="8729742" y="4570696"/>
              <a:ext cx="474664" cy="477836"/>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0"/>
            <p:cNvSpPr>
              <a:spLocks noEditPoints="1"/>
            </p:cNvSpPr>
            <p:nvPr userDrawn="1"/>
          </p:nvSpPr>
          <p:spPr bwMode="auto">
            <a:xfrm>
              <a:off x="8763079" y="4810405"/>
              <a:ext cx="407989" cy="204787"/>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1"/>
            <p:cNvSpPr>
              <a:spLocks/>
            </p:cNvSpPr>
            <p:nvPr userDrawn="1"/>
          </p:nvSpPr>
          <p:spPr bwMode="auto">
            <a:xfrm>
              <a:off x="8913891" y="4711981"/>
              <a:ext cx="161925" cy="150812"/>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2"/>
            <p:cNvSpPr>
              <a:spLocks/>
            </p:cNvSpPr>
            <p:nvPr userDrawn="1"/>
          </p:nvSpPr>
          <p:spPr bwMode="auto">
            <a:xfrm>
              <a:off x="8942467" y="4694517"/>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3"/>
            <p:cNvSpPr>
              <a:spLocks/>
            </p:cNvSpPr>
            <p:nvPr userDrawn="1"/>
          </p:nvSpPr>
          <p:spPr bwMode="auto">
            <a:xfrm>
              <a:off x="8867855" y="4856442"/>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4"/>
            <p:cNvSpPr>
              <a:spLocks noEditPoints="1"/>
            </p:cNvSpPr>
            <p:nvPr userDrawn="1"/>
          </p:nvSpPr>
          <p:spPr bwMode="auto">
            <a:xfrm>
              <a:off x="8840867" y="4681823"/>
              <a:ext cx="252414" cy="257174"/>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5"/>
            <p:cNvSpPr>
              <a:spLocks noEditPoints="1"/>
            </p:cNvSpPr>
            <p:nvPr userDrawn="1"/>
          </p:nvSpPr>
          <p:spPr bwMode="auto">
            <a:xfrm>
              <a:off x="9091692" y="4667536"/>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6"/>
            <p:cNvSpPr>
              <a:spLocks noEditPoints="1"/>
            </p:cNvSpPr>
            <p:nvPr userDrawn="1"/>
          </p:nvSpPr>
          <p:spPr bwMode="auto">
            <a:xfrm>
              <a:off x="9120267" y="4715161"/>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47"/>
            <p:cNvSpPr>
              <a:spLocks noEditPoints="1"/>
            </p:cNvSpPr>
            <p:nvPr userDrawn="1"/>
          </p:nvSpPr>
          <p:spPr bwMode="auto">
            <a:xfrm>
              <a:off x="9037717" y="4621498"/>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8"/>
            <p:cNvSpPr>
              <a:spLocks noEditPoints="1"/>
            </p:cNvSpPr>
            <p:nvPr userDrawn="1"/>
          </p:nvSpPr>
          <p:spPr bwMode="auto">
            <a:xfrm>
              <a:off x="8913891" y="4588168"/>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49"/>
            <p:cNvSpPr>
              <a:spLocks noEditPoints="1"/>
            </p:cNvSpPr>
            <p:nvPr userDrawn="1"/>
          </p:nvSpPr>
          <p:spPr bwMode="auto">
            <a:xfrm>
              <a:off x="8971042" y="4589759"/>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50"/>
            <p:cNvSpPr>
              <a:spLocks noEditPoints="1"/>
            </p:cNvSpPr>
            <p:nvPr userDrawn="1"/>
          </p:nvSpPr>
          <p:spPr bwMode="auto">
            <a:xfrm>
              <a:off x="8756730" y="4715171"/>
              <a:ext cx="52389"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1"/>
            <p:cNvSpPr>
              <a:spLocks noEditPoints="1"/>
            </p:cNvSpPr>
            <p:nvPr userDrawn="1"/>
          </p:nvSpPr>
          <p:spPr bwMode="auto">
            <a:xfrm>
              <a:off x="8791655" y="4653259"/>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2"/>
            <p:cNvSpPr>
              <a:spLocks noEditPoints="1"/>
            </p:cNvSpPr>
            <p:nvPr userDrawn="1"/>
          </p:nvSpPr>
          <p:spPr bwMode="auto">
            <a:xfrm>
              <a:off x="8847216" y="4611977"/>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465567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5/23/2022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168491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126292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071715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199812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5/23/2022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498423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5/23/2022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207307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5/23/2022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148206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182858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74765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多行">
    <p:bg>
      <p:bgPr>
        <a:solidFill>
          <a:schemeClr val="accent1"/>
        </a:solidFill>
        <a:effectLst/>
      </p:bgPr>
    </p:bg>
    <p:spTree>
      <p:nvGrpSpPr>
        <p:cNvPr id="1" name=""/>
        <p:cNvGrpSpPr/>
        <p:nvPr/>
      </p:nvGrpSpPr>
      <p:grpSpPr>
        <a:xfrm>
          <a:off x="0" y="0"/>
          <a:ext cx="0" cy="0"/>
          <a:chOff x="0" y="0"/>
          <a:chExt cx="0" cy="0"/>
        </a:xfrm>
      </p:grpSpPr>
      <p:sp>
        <p:nvSpPr>
          <p:cNvPr id="71" name="矩形 70"/>
          <p:cNvSpPr/>
          <p:nvPr userDrawn="1"/>
        </p:nvSpPr>
        <p:spPr>
          <a:xfrm>
            <a:off x="0" y="-3175"/>
            <a:ext cx="12192000" cy="6861175"/>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p:cNvSpPr/>
          <p:nvPr userDrawn="1"/>
        </p:nvSpPr>
        <p:spPr>
          <a:xfrm>
            <a:off x="332509" y="-3175"/>
            <a:ext cx="9232669" cy="6861175"/>
          </a:xfrm>
          <a:prstGeom prst="parallelogram">
            <a:avLst>
              <a:gd name="adj" fmla="val 1052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121920" y="-3175"/>
            <a:ext cx="9232669" cy="6861175"/>
          </a:xfrm>
          <a:prstGeom prst="parallelogram">
            <a:avLst>
              <a:gd name="adj" fmla="val 1052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userDrawn="1"/>
        </p:nvSpPr>
        <p:spPr>
          <a:xfrm>
            <a:off x="0" y="1531610"/>
            <a:ext cx="1133862" cy="1633920"/>
          </a:xfrm>
          <a:custGeom>
            <a:avLst/>
            <a:gdLst>
              <a:gd name="connsiteX0" fmla="*/ 0 w 1133862"/>
              <a:gd name="connsiteY0" fmla="*/ 0 h 1633920"/>
              <a:gd name="connsiteX1" fmla="*/ 1133862 w 1133862"/>
              <a:gd name="connsiteY1" fmla="*/ 0 h 1633920"/>
              <a:gd name="connsiteX2" fmla="*/ 992802 w 1133862"/>
              <a:gd name="connsiteY2" fmla="*/ 1633920 h 1633920"/>
              <a:gd name="connsiteX3" fmla="*/ 0 w 1133862"/>
              <a:gd name="connsiteY3" fmla="*/ 1633920 h 1633920"/>
            </a:gdLst>
            <a:ahLst/>
            <a:cxnLst>
              <a:cxn ang="0">
                <a:pos x="connsiteX0" y="connsiteY0"/>
              </a:cxn>
              <a:cxn ang="0">
                <a:pos x="connsiteX1" y="connsiteY1"/>
              </a:cxn>
              <a:cxn ang="0">
                <a:pos x="connsiteX2" y="connsiteY2"/>
              </a:cxn>
              <a:cxn ang="0">
                <a:pos x="connsiteX3" y="connsiteY3"/>
              </a:cxn>
            </a:cxnLst>
            <a:rect l="l" t="t" r="r" b="b"/>
            <a:pathLst>
              <a:path w="1133862" h="1633920">
                <a:moveTo>
                  <a:pt x="0" y="0"/>
                </a:moveTo>
                <a:lnTo>
                  <a:pt x="1133862" y="0"/>
                </a:lnTo>
                <a:lnTo>
                  <a:pt x="992802" y="1633920"/>
                </a:lnTo>
                <a:lnTo>
                  <a:pt x="0" y="163392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35" name="任意多边形 34"/>
          <p:cNvSpPr/>
          <p:nvPr userDrawn="1"/>
        </p:nvSpPr>
        <p:spPr>
          <a:xfrm>
            <a:off x="0" y="1426996"/>
            <a:ext cx="997527" cy="1633920"/>
          </a:xfrm>
          <a:custGeom>
            <a:avLst/>
            <a:gdLst>
              <a:gd name="connsiteX0" fmla="*/ 0 w 997527"/>
              <a:gd name="connsiteY0" fmla="*/ 0 h 1633920"/>
              <a:gd name="connsiteX1" fmla="*/ 997527 w 997527"/>
              <a:gd name="connsiteY1" fmla="*/ 0 h 1633920"/>
              <a:gd name="connsiteX2" fmla="*/ 856467 w 997527"/>
              <a:gd name="connsiteY2" fmla="*/ 1633920 h 1633920"/>
              <a:gd name="connsiteX3" fmla="*/ 0 w 997527"/>
              <a:gd name="connsiteY3" fmla="*/ 1633920 h 1633920"/>
            </a:gdLst>
            <a:ahLst/>
            <a:cxnLst>
              <a:cxn ang="0">
                <a:pos x="connsiteX0" y="connsiteY0"/>
              </a:cxn>
              <a:cxn ang="0">
                <a:pos x="connsiteX1" y="connsiteY1"/>
              </a:cxn>
              <a:cxn ang="0">
                <a:pos x="connsiteX2" y="connsiteY2"/>
              </a:cxn>
              <a:cxn ang="0">
                <a:pos x="connsiteX3" y="connsiteY3"/>
              </a:cxn>
            </a:cxnLst>
            <a:rect l="l" t="t" r="r" b="b"/>
            <a:pathLst>
              <a:path w="997527" h="1633920">
                <a:moveTo>
                  <a:pt x="0" y="0"/>
                </a:moveTo>
                <a:lnTo>
                  <a:pt x="997527" y="0"/>
                </a:lnTo>
                <a:lnTo>
                  <a:pt x="856467" y="1633920"/>
                </a:lnTo>
                <a:lnTo>
                  <a:pt x="0" y="163392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1" name="任意多边形 40"/>
          <p:cNvSpPr/>
          <p:nvPr userDrawn="1"/>
        </p:nvSpPr>
        <p:spPr>
          <a:xfrm>
            <a:off x="7414943" y="5505963"/>
            <a:ext cx="4777057" cy="1015861"/>
          </a:xfrm>
          <a:custGeom>
            <a:avLst/>
            <a:gdLst>
              <a:gd name="connsiteX0" fmla="*/ 93012 w 4777057"/>
              <a:gd name="connsiteY0" fmla="*/ 0 h 1015861"/>
              <a:gd name="connsiteX1" fmla="*/ 4777057 w 4777057"/>
              <a:gd name="connsiteY1" fmla="*/ 0 h 1015861"/>
              <a:gd name="connsiteX2" fmla="*/ 4777057 w 4777057"/>
              <a:gd name="connsiteY2" fmla="*/ 1015861 h 1015861"/>
              <a:gd name="connsiteX3" fmla="*/ 0 w 4777057"/>
              <a:gd name="connsiteY3" fmla="*/ 1015861 h 1015861"/>
            </a:gdLst>
            <a:ahLst/>
            <a:cxnLst>
              <a:cxn ang="0">
                <a:pos x="connsiteX0" y="connsiteY0"/>
              </a:cxn>
              <a:cxn ang="0">
                <a:pos x="connsiteX1" y="connsiteY1"/>
              </a:cxn>
              <a:cxn ang="0">
                <a:pos x="connsiteX2" y="connsiteY2"/>
              </a:cxn>
              <a:cxn ang="0">
                <a:pos x="connsiteX3" y="connsiteY3"/>
              </a:cxn>
            </a:cxnLst>
            <a:rect l="l" t="t" r="r" b="b"/>
            <a:pathLst>
              <a:path w="4777057" h="1015861">
                <a:moveTo>
                  <a:pt x="93012" y="0"/>
                </a:moveTo>
                <a:lnTo>
                  <a:pt x="4777057" y="0"/>
                </a:lnTo>
                <a:lnTo>
                  <a:pt x="4777057" y="1015861"/>
                </a:lnTo>
                <a:lnTo>
                  <a:pt x="0" y="101586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39" name="任意多边形 38"/>
          <p:cNvSpPr/>
          <p:nvPr userDrawn="1"/>
        </p:nvSpPr>
        <p:spPr>
          <a:xfrm>
            <a:off x="7621131" y="5393904"/>
            <a:ext cx="4570869" cy="1015861"/>
          </a:xfrm>
          <a:custGeom>
            <a:avLst/>
            <a:gdLst>
              <a:gd name="connsiteX0" fmla="*/ 93012 w 4570869"/>
              <a:gd name="connsiteY0" fmla="*/ 0 h 1015861"/>
              <a:gd name="connsiteX1" fmla="*/ 4570869 w 4570869"/>
              <a:gd name="connsiteY1" fmla="*/ 0 h 1015861"/>
              <a:gd name="connsiteX2" fmla="*/ 4570869 w 4570869"/>
              <a:gd name="connsiteY2" fmla="*/ 1015861 h 1015861"/>
              <a:gd name="connsiteX3" fmla="*/ 0 w 4570869"/>
              <a:gd name="connsiteY3" fmla="*/ 1015861 h 1015861"/>
            </a:gdLst>
            <a:ahLst/>
            <a:cxnLst>
              <a:cxn ang="0">
                <a:pos x="connsiteX0" y="connsiteY0"/>
              </a:cxn>
              <a:cxn ang="0">
                <a:pos x="connsiteX1" y="connsiteY1"/>
              </a:cxn>
              <a:cxn ang="0">
                <a:pos x="connsiteX2" y="connsiteY2"/>
              </a:cxn>
              <a:cxn ang="0">
                <a:pos x="connsiteX3" y="connsiteY3"/>
              </a:cxn>
            </a:cxnLst>
            <a:rect l="l" t="t" r="r" b="b"/>
            <a:pathLst>
              <a:path w="4570869" h="1015861">
                <a:moveTo>
                  <a:pt x="93012" y="0"/>
                </a:moveTo>
                <a:lnTo>
                  <a:pt x="4570869" y="0"/>
                </a:lnTo>
                <a:lnTo>
                  <a:pt x="4570869" y="1015861"/>
                </a:lnTo>
                <a:lnTo>
                  <a:pt x="0" y="101586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2" name="标题 1"/>
          <p:cNvSpPr>
            <a:spLocks noGrp="1"/>
          </p:cNvSpPr>
          <p:nvPr>
            <p:ph type="ctrTitle" hasCustomPrompt="1"/>
          </p:nvPr>
        </p:nvSpPr>
        <p:spPr>
          <a:xfrm>
            <a:off x="1524000" y="1426995"/>
            <a:ext cx="7196667" cy="1738535"/>
          </a:xfrm>
        </p:spPr>
        <p:txBody>
          <a:bodyPr anchor="b"/>
          <a:lstStyle>
            <a:lvl1pPr algn="l">
              <a:defRPr sz="6000" b="1">
                <a:solidFill>
                  <a:schemeClr val="tx2"/>
                </a:solidFill>
              </a:defRPr>
            </a:lvl1pPr>
          </a:lstStyle>
          <a:p>
            <a:r>
              <a:rPr lang="zh-CN" altLang="en-US" dirty="0"/>
              <a:t>多行标题 </a:t>
            </a:r>
            <a:r>
              <a:rPr lang="en-US" altLang="zh-CN" dirty="0"/>
              <a:t>- </a:t>
            </a:r>
            <a:r>
              <a:rPr lang="zh-CN" altLang="en-US" dirty="0"/>
              <a:t>单击此处编辑母版标题样式</a:t>
            </a:r>
          </a:p>
        </p:txBody>
      </p:sp>
      <p:sp>
        <p:nvSpPr>
          <p:cNvPr id="3" name="副标题 2"/>
          <p:cNvSpPr>
            <a:spLocks noGrp="1"/>
          </p:cNvSpPr>
          <p:nvPr>
            <p:ph type="subTitle" idx="1" hasCustomPrompt="1"/>
          </p:nvPr>
        </p:nvSpPr>
        <p:spPr>
          <a:xfrm>
            <a:off x="1524000" y="3165530"/>
            <a:ext cx="7196667" cy="957737"/>
          </a:xfr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单击以编辑副标题</a:t>
            </a:r>
          </a:p>
        </p:txBody>
      </p:sp>
      <p:grpSp>
        <p:nvGrpSpPr>
          <p:cNvPr id="34" name="组合 33"/>
          <p:cNvGrpSpPr/>
          <p:nvPr userDrawn="1"/>
        </p:nvGrpSpPr>
        <p:grpSpPr>
          <a:xfrm>
            <a:off x="8369141" y="5633721"/>
            <a:ext cx="3326956" cy="561646"/>
            <a:chOff x="8729742" y="4570696"/>
            <a:chExt cx="2830517" cy="477836"/>
          </a:xfrm>
          <a:solidFill>
            <a:schemeClr val="bg2">
              <a:alpha val="50000"/>
            </a:schemeClr>
          </a:solidFill>
        </p:grpSpPr>
        <p:sp>
          <p:nvSpPr>
            <p:cNvPr id="36" name="Freeform 34"/>
            <p:cNvSpPr>
              <a:spLocks noEditPoints="1"/>
            </p:cNvSpPr>
            <p:nvPr userDrawn="1"/>
          </p:nvSpPr>
          <p:spPr bwMode="auto">
            <a:xfrm>
              <a:off x="9304417" y="4945345"/>
              <a:ext cx="1363665"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5"/>
            <p:cNvSpPr>
              <a:spLocks noEditPoints="1"/>
            </p:cNvSpPr>
            <p:nvPr userDrawn="1"/>
          </p:nvSpPr>
          <p:spPr bwMode="auto">
            <a:xfrm>
              <a:off x="10679194" y="4943758"/>
              <a:ext cx="873127" cy="103187"/>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6"/>
            <p:cNvSpPr>
              <a:spLocks noEditPoints="1"/>
            </p:cNvSpPr>
            <p:nvPr userDrawn="1"/>
          </p:nvSpPr>
          <p:spPr bwMode="auto">
            <a:xfrm>
              <a:off x="9304417" y="4596096"/>
              <a:ext cx="2255842" cy="300036"/>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7"/>
            <p:cNvSpPr>
              <a:spLocks noEditPoints="1"/>
            </p:cNvSpPr>
            <p:nvPr userDrawn="1"/>
          </p:nvSpPr>
          <p:spPr bwMode="auto">
            <a:xfrm>
              <a:off x="8798004" y="4643720"/>
              <a:ext cx="334964" cy="325436"/>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38"/>
            <p:cNvSpPr>
              <a:spLocks noEditPoints="1"/>
            </p:cNvSpPr>
            <p:nvPr userDrawn="1"/>
          </p:nvSpPr>
          <p:spPr bwMode="auto">
            <a:xfrm>
              <a:off x="8872617" y="4775483"/>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39"/>
            <p:cNvSpPr>
              <a:spLocks noEditPoints="1"/>
            </p:cNvSpPr>
            <p:nvPr userDrawn="1"/>
          </p:nvSpPr>
          <p:spPr bwMode="auto">
            <a:xfrm>
              <a:off x="8729742" y="4570696"/>
              <a:ext cx="474664" cy="477836"/>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0"/>
            <p:cNvSpPr>
              <a:spLocks noEditPoints="1"/>
            </p:cNvSpPr>
            <p:nvPr userDrawn="1"/>
          </p:nvSpPr>
          <p:spPr bwMode="auto">
            <a:xfrm>
              <a:off x="8763079" y="4810405"/>
              <a:ext cx="407989" cy="204787"/>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1"/>
            <p:cNvSpPr>
              <a:spLocks/>
            </p:cNvSpPr>
            <p:nvPr userDrawn="1"/>
          </p:nvSpPr>
          <p:spPr bwMode="auto">
            <a:xfrm>
              <a:off x="8913891" y="4711981"/>
              <a:ext cx="161925" cy="150812"/>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42"/>
            <p:cNvSpPr>
              <a:spLocks/>
            </p:cNvSpPr>
            <p:nvPr userDrawn="1"/>
          </p:nvSpPr>
          <p:spPr bwMode="auto">
            <a:xfrm>
              <a:off x="8942467" y="4694517"/>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43"/>
            <p:cNvSpPr>
              <a:spLocks/>
            </p:cNvSpPr>
            <p:nvPr userDrawn="1"/>
          </p:nvSpPr>
          <p:spPr bwMode="auto">
            <a:xfrm>
              <a:off x="8867855" y="4856442"/>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44"/>
            <p:cNvSpPr>
              <a:spLocks noEditPoints="1"/>
            </p:cNvSpPr>
            <p:nvPr userDrawn="1"/>
          </p:nvSpPr>
          <p:spPr bwMode="auto">
            <a:xfrm>
              <a:off x="8840867" y="4681823"/>
              <a:ext cx="252414" cy="257174"/>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45"/>
            <p:cNvSpPr>
              <a:spLocks noEditPoints="1"/>
            </p:cNvSpPr>
            <p:nvPr userDrawn="1"/>
          </p:nvSpPr>
          <p:spPr bwMode="auto">
            <a:xfrm>
              <a:off x="9091692" y="4667536"/>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46"/>
            <p:cNvSpPr>
              <a:spLocks noEditPoints="1"/>
            </p:cNvSpPr>
            <p:nvPr userDrawn="1"/>
          </p:nvSpPr>
          <p:spPr bwMode="auto">
            <a:xfrm>
              <a:off x="9120267" y="4715161"/>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47"/>
            <p:cNvSpPr>
              <a:spLocks noEditPoints="1"/>
            </p:cNvSpPr>
            <p:nvPr userDrawn="1"/>
          </p:nvSpPr>
          <p:spPr bwMode="auto">
            <a:xfrm>
              <a:off x="9037717" y="4621498"/>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48"/>
            <p:cNvSpPr>
              <a:spLocks noEditPoints="1"/>
            </p:cNvSpPr>
            <p:nvPr userDrawn="1"/>
          </p:nvSpPr>
          <p:spPr bwMode="auto">
            <a:xfrm>
              <a:off x="8913891" y="4588168"/>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49"/>
            <p:cNvSpPr>
              <a:spLocks noEditPoints="1"/>
            </p:cNvSpPr>
            <p:nvPr userDrawn="1"/>
          </p:nvSpPr>
          <p:spPr bwMode="auto">
            <a:xfrm>
              <a:off x="8971042" y="4589759"/>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50"/>
            <p:cNvSpPr>
              <a:spLocks noEditPoints="1"/>
            </p:cNvSpPr>
            <p:nvPr userDrawn="1"/>
          </p:nvSpPr>
          <p:spPr bwMode="auto">
            <a:xfrm>
              <a:off x="8756730" y="4715171"/>
              <a:ext cx="52389"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51"/>
            <p:cNvSpPr>
              <a:spLocks noEditPoints="1"/>
            </p:cNvSpPr>
            <p:nvPr userDrawn="1"/>
          </p:nvSpPr>
          <p:spPr bwMode="auto">
            <a:xfrm>
              <a:off x="8791655" y="4653259"/>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52"/>
            <p:cNvSpPr>
              <a:spLocks noEditPoints="1"/>
            </p:cNvSpPr>
            <p:nvPr userDrawn="1"/>
          </p:nvSpPr>
          <p:spPr bwMode="auto">
            <a:xfrm>
              <a:off x="8847216" y="4611977"/>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9845179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623949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448825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990349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725540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5/23/2022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936264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5/23/2022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486409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029029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980230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
    <p:bg>
      <p:bgPr>
        <a:solidFill>
          <a:schemeClr val="accent1"/>
        </a:solidFill>
        <a:effectLst/>
      </p:bgPr>
    </p:bg>
    <p:spTree>
      <p:nvGrpSpPr>
        <p:cNvPr id="1" name=""/>
        <p:cNvGrpSpPr/>
        <p:nvPr/>
      </p:nvGrpSpPr>
      <p:grpSpPr>
        <a:xfrm>
          <a:off x="0" y="0"/>
          <a:ext cx="0" cy="0"/>
          <a:chOff x="0" y="0"/>
          <a:chExt cx="0" cy="0"/>
        </a:xfrm>
      </p:grpSpPr>
      <p:sp>
        <p:nvSpPr>
          <p:cNvPr id="71" name="矩形 70"/>
          <p:cNvSpPr/>
          <p:nvPr userDrawn="1"/>
        </p:nvSpPr>
        <p:spPr>
          <a:xfrm>
            <a:off x="0" y="0"/>
            <a:ext cx="12192000" cy="6861175"/>
          </a:xfrm>
          <a:prstGeom prst="rect">
            <a:avLst/>
          </a:prstGeom>
          <a:blipFill dpi="0" rotWithShape="1">
            <a:blip r:embed="rId2">
              <a:alphaModFix amt="10000"/>
            </a:blip>
            <a:srcRect/>
            <a:stretch>
              <a:fillRect l="-65111" t="-46" r="65111" b="4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userDrawn="1"/>
        </p:nvSpPr>
        <p:spPr>
          <a:xfrm>
            <a:off x="3515360" y="-7017"/>
            <a:ext cx="8546252" cy="6865015"/>
          </a:xfrm>
          <a:custGeom>
            <a:avLst/>
            <a:gdLst>
              <a:gd name="connsiteX0" fmla="*/ 9869717 w 9869717"/>
              <a:gd name="connsiteY0" fmla="*/ 0 h 6865015"/>
              <a:gd name="connsiteX1" fmla="*/ 9869717 w 9869717"/>
              <a:gd name="connsiteY1" fmla="*/ 6865015 h 6865015"/>
              <a:gd name="connsiteX2" fmla="*/ 0 w 9869717"/>
              <a:gd name="connsiteY2" fmla="*/ 6865015 h 6865015"/>
              <a:gd name="connsiteX3" fmla="*/ 736287 w 9869717"/>
              <a:gd name="connsiteY3" fmla="*/ 3840 h 6865015"/>
            </a:gdLst>
            <a:ahLst/>
            <a:cxnLst>
              <a:cxn ang="0">
                <a:pos x="connsiteX0" y="connsiteY0"/>
              </a:cxn>
              <a:cxn ang="0">
                <a:pos x="connsiteX1" y="connsiteY1"/>
              </a:cxn>
              <a:cxn ang="0">
                <a:pos x="connsiteX2" y="connsiteY2"/>
              </a:cxn>
              <a:cxn ang="0">
                <a:pos x="connsiteX3" y="connsiteY3"/>
              </a:cxn>
            </a:cxnLst>
            <a:rect l="l" t="t" r="r" b="b"/>
            <a:pathLst>
              <a:path w="9869717" h="6865015">
                <a:moveTo>
                  <a:pt x="9869717" y="0"/>
                </a:moveTo>
                <a:lnTo>
                  <a:pt x="9869717" y="6865015"/>
                </a:lnTo>
                <a:lnTo>
                  <a:pt x="0" y="6865015"/>
                </a:lnTo>
                <a:lnTo>
                  <a:pt x="736287" y="384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userDrawn="1"/>
        </p:nvSpPr>
        <p:spPr>
          <a:xfrm>
            <a:off x="3679375" y="-7017"/>
            <a:ext cx="8546252" cy="6865015"/>
          </a:xfrm>
          <a:custGeom>
            <a:avLst/>
            <a:gdLst>
              <a:gd name="connsiteX0" fmla="*/ 9869717 w 9869717"/>
              <a:gd name="connsiteY0" fmla="*/ 0 h 6865015"/>
              <a:gd name="connsiteX1" fmla="*/ 9869717 w 9869717"/>
              <a:gd name="connsiteY1" fmla="*/ 6865015 h 6865015"/>
              <a:gd name="connsiteX2" fmla="*/ 0 w 9869717"/>
              <a:gd name="connsiteY2" fmla="*/ 6865015 h 6865015"/>
              <a:gd name="connsiteX3" fmla="*/ 736287 w 9869717"/>
              <a:gd name="connsiteY3" fmla="*/ 3840 h 6865015"/>
            </a:gdLst>
            <a:ahLst/>
            <a:cxnLst>
              <a:cxn ang="0">
                <a:pos x="connsiteX0" y="connsiteY0"/>
              </a:cxn>
              <a:cxn ang="0">
                <a:pos x="connsiteX1" y="connsiteY1"/>
              </a:cxn>
              <a:cxn ang="0">
                <a:pos x="connsiteX2" y="connsiteY2"/>
              </a:cxn>
              <a:cxn ang="0">
                <a:pos x="connsiteX3" y="connsiteY3"/>
              </a:cxn>
            </a:cxnLst>
            <a:rect l="l" t="t" r="r" b="b"/>
            <a:pathLst>
              <a:path w="9869717" h="6865015">
                <a:moveTo>
                  <a:pt x="9869717" y="0"/>
                </a:moveTo>
                <a:lnTo>
                  <a:pt x="9869717" y="6865015"/>
                </a:lnTo>
                <a:lnTo>
                  <a:pt x="0" y="6865015"/>
                </a:lnTo>
                <a:lnTo>
                  <a:pt x="736287" y="384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76"/>
          <p:cNvSpPr/>
          <p:nvPr userDrawn="1"/>
        </p:nvSpPr>
        <p:spPr>
          <a:xfrm>
            <a:off x="11350755" y="6058959"/>
            <a:ext cx="874872" cy="662516"/>
          </a:xfrm>
          <a:custGeom>
            <a:avLst/>
            <a:gdLst>
              <a:gd name="connsiteX0" fmla="*/ 60660 w 874872"/>
              <a:gd name="connsiteY0" fmla="*/ 0 h 662516"/>
              <a:gd name="connsiteX1" fmla="*/ 874872 w 874872"/>
              <a:gd name="connsiteY1" fmla="*/ 0 h 662516"/>
              <a:gd name="connsiteX2" fmla="*/ 874872 w 874872"/>
              <a:gd name="connsiteY2" fmla="*/ 464985 h 662516"/>
              <a:gd name="connsiteX3" fmla="*/ 856786 w 874872"/>
              <a:gd name="connsiteY3" fmla="*/ 662516 h 662516"/>
              <a:gd name="connsiteX4" fmla="*/ 0 w 874872"/>
              <a:gd name="connsiteY4" fmla="*/ 662516 h 662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872" h="662516">
                <a:moveTo>
                  <a:pt x="60660" y="0"/>
                </a:moveTo>
                <a:lnTo>
                  <a:pt x="874872" y="0"/>
                </a:lnTo>
                <a:lnTo>
                  <a:pt x="874872" y="464985"/>
                </a:lnTo>
                <a:lnTo>
                  <a:pt x="856786" y="662516"/>
                </a:lnTo>
                <a:lnTo>
                  <a:pt x="0" y="6625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6" name="任意多边形 75"/>
          <p:cNvSpPr/>
          <p:nvPr userDrawn="1"/>
        </p:nvSpPr>
        <p:spPr>
          <a:xfrm>
            <a:off x="11463205" y="6010275"/>
            <a:ext cx="762423" cy="662516"/>
          </a:xfrm>
          <a:custGeom>
            <a:avLst/>
            <a:gdLst>
              <a:gd name="connsiteX0" fmla="*/ 60660 w 762423"/>
              <a:gd name="connsiteY0" fmla="*/ 0 h 662516"/>
              <a:gd name="connsiteX1" fmla="*/ 762423 w 762423"/>
              <a:gd name="connsiteY1" fmla="*/ 0 h 662516"/>
              <a:gd name="connsiteX2" fmla="*/ 762423 w 762423"/>
              <a:gd name="connsiteY2" fmla="*/ 662516 h 662516"/>
              <a:gd name="connsiteX3" fmla="*/ 0 w 762423"/>
              <a:gd name="connsiteY3" fmla="*/ 662516 h 662516"/>
            </a:gdLst>
            <a:ahLst/>
            <a:cxnLst>
              <a:cxn ang="0">
                <a:pos x="connsiteX0" y="connsiteY0"/>
              </a:cxn>
              <a:cxn ang="0">
                <a:pos x="connsiteX1" y="connsiteY1"/>
              </a:cxn>
              <a:cxn ang="0">
                <a:pos x="connsiteX2" y="connsiteY2"/>
              </a:cxn>
              <a:cxn ang="0">
                <a:pos x="connsiteX3" y="connsiteY3"/>
              </a:cxn>
            </a:cxnLst>
            <a:rect l="l" t="t" r="r" b="b"/>
            <a:pathLst>
              <a:path w="762423" h="662516">
                <a:moveTo>
                  <a:pt x="60660" y="0"/>
                </a:moveTo>
                <a:lnTo>
                  <a:pt x="762423" y="0"/>
                </a:lnTo>
                <a:lnTo>
                  <a:pt x="762423" y="662516"/>
                </a:lnTo>
                <a:lnTo>
                  <a:pt x="0" y="66251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2" name="任意多边形 71"/>
          <p:cNvSpPr/>
          <p:nvPr userDrawn="1"/>
        </p:nvSpPr>
        <p:spPr>
          <a:xfrm>
            <a:off x="0" y="1479303"/>
            <a:ext cx="3351345" cy="1040377"/>
          </a:xfrm>
          <a:custGeom>
            <a:avLst/>
            <a:gdLst>
              <a:gd name="connsiteX0" fmla="*/ 0 w 1724201"/>
              <a:gd name="connsiteY0" fmla="*/ 0 h 1253737"/>
              <a:gd name="connsiteX1" fmla="*/ 1724201 w 1724201"/>
              <a:gd name="connsiteY1" fmla="*/ 0 h 1253737"/>
              <a:gd name="connsiteX2" fmla="*/ 1609409 w 1724201"/>
              <a:gd name="connsiteY2" fmla="*/ 1253737 h 1253737"/>
              <a:gd name="connsiteX3" fmla="*/ 0 w 1724201"/>
              <a:gd name="connsiteY3" fmla="*/ 1253737 h 1253737"/>
            </a:gdLst>
            <a:ahLst/>
            <a:cxnLst>
              <a:cxn ang="0">
                <a:pos x="connsiteX0" y="connsiteY0"/>
              </a:cxn>
              <a:cxn ang="0">
                <a:pos x="connsiteX1" y="connsiteY1"/>
              </a:cxn>
              <a:cxn ang="0">
                <a:pos x="connsiteX2" y="connsiteY2"/>
              </a:cxn>
              <a:cxn ang="0">
                <a:pos x="connsiteX3" y="connsiteY3"/>
              </a:cxn>
            </a:cxnLst>
            <a:rect l="l" t="t" r="r" b="b"/>
            <a:pathLst>
              <a:path w="1724201" h="1253737">
                <a:moveTo>
                  <a:pt x="0" y="0"/>
                </a:moveTo>
                <a:lnTo>
                  <a:pt x="1724201" y="0"/>
                </a:lnTo>
                <a:lnTo>
                  <a:pt x="1609409" y="1253737"/>
                </a:lnTo>
                <a:lnTo>
                  <a:pt x="0" y="125373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6" name="任意多边形 45"/>
          <p:cNvSpPr/>
          <p:nvPr userDrawn="1"/>
        </p:nvSpPr>
        <p:spPr>
          <a:xfrm>
            <a:off x="0" y="1376196"/>
            <a:ext cx="3112008" cy="1050059"/>
          </a:xfrm>
          <a:custGeom>
            <a:avLst/>
            <a:gdLst>
              <a:gd name="connsiteX0" fmla="*/ 0 w 1523014"/>
              <a:gd name="connsiteY0" fmla="*/ 0 h 1265404"/>
              <a:gd name="connsiteX1" fmla="*/ 1523014 w 1523014"/>
              <a:gd name="connsiteY1" fmla="*/ 0 h 1265404"/>
              <a:gd name="connsiteX2" fmla="*/ 1407154 w 1523014"/>
              <a:gd name="connsiteY2" fmla="*/ 1265404 h 1265404"/>
              <a:gd name="connsiteX3" fmla="*/ 0 w 1523014"/>
              <a:gd name="connsiteY3" fmla="*/ 1265404 h 1265404"/>
            </a:gdLst>
            <a:ahLst/>
            <a:cxnLst>
              <a:cxn ang="0">
                <a:pos x="connsiteX0" y="connsiteY0"/>
              </a:cxn>
              <a:cxn ang="0">
                <a:pos x="connsiteX1" y="connsiteY1"/>
              </a:cxn>
              <a:cxn ang="0">
                <a:pos x="connsiteX2" y="connsiteY2"/>
              </a:cxn>
              <a:cxn ang="0">
                <a:pos x="connsiteX3" y="connsiteY3"/>
              </a:cxn>
            </a:cxnLst>
            <a:rect l="l" t="t" r="r" b="b"/>
            <a:pathLst>
              <a:path w="1523014" h="1265404">
                <a:moveTo>
                  <a:pt x="0" y="0"/>
                </a:moveTo>
                <a:lnTo>
                  <a:pt x="1523014" y="0"/>
                </a:lnTo>
                <a:lnTo>
                  <a:pt x="1407154" y="1265404"/>
                </a:lnTo>
                <a:lnTo>
                  <a:pt x="0" y="126540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1" name="标题 1"/>
          <p:cNvSpPr>
            <a:spLocks noGrp="1"/>
          </p:cNvSpPr>
          <p:nvPr>
            <p:ph type="title" hasCustomPrompt="1"/>
          </p:nvPr>
        </p:nvSpPr>
        <p:spPr>
          <a:xfrm>
            <a:off x="1" y="1376196"/>
            <a:ext cx="2861352" cy="1050059"/>
          </a:xfrm>
        </p:spPr>
        <p:txBody>
          <a:bodyPr anchor="ctr">
            <a:normAutofit/>
          </a:bodyPr>
          <a:lstStyle>
            <a:lvl1pPr algn="r">
              <a:defRPr sz="4400" b="1">
                <a:solidFill>
                  <a:schemeClr val="accent3"/>
                </a:solidFill>
              </a:defRPr>
            </a:lvl1pPr>
          </a:lstStyle>
          <a:p>
            <a:r>
              <a:rPr lang="zh-CN" altLang="en-US" dirty="0"/>
              <a:t>目录</a:t>
            </a:r>
          </a:p>
        </p:txBody>
      </p:sp>
      <p:sp>
        <p:nvSpPr>
          <p:cNvPr id="7" name="灯片编号占位符 6"/>
          <p:cNvSpPr>
            <a:spLocks noGrp="1"/>
          </p:cNvSpPr>
          <p:nvPr>
            <p:ph type="sldNum" sz="quarter" idx="12"/>
          </p:nvPr>
        </p:nvSpPr>
        <p:spPr/>
        <p:txBody>
          <a:bodyPr/>
          <a:lstStyle/>
          <a:p>
            <a:fld id="{27C45CD9-0508-4D1E-923D-4DFDAA610D19}" type="slidenum">
              <a:rPr lang="zh-CN" altLang="en-US" smtClean="0"/>
              <a:t>‹#›</a:t>
            </a:fld>
            <a:endParaRPr lang="zh-CN" altLang="en-US" dirty="0"/>
          </a:p>
        </p:txBody>
      </p:sp>
      <p:sp>
        <p:nvSpPr>
          <p:cNvPr id="5" name="内容占位符 4"/>
          <p:cNvSpPr>
            <a:spLocks noGrp="1"/>
          </p:cNvSpPr>
          <p:nvPr>
            <p:ph sz="quarter" idx="13"/>
          </p:nvPr>
        </p:nvSpPr>
        <p:spPr>
          <a:xfrm>
            <a:off x="4745168" y="1487414"/>
            <a:ext cx="6605587" cy="4343400"/>
          </a:xfrm>
        </p:spPr>
        <p:txBody>
          <a:bodyPr>
            <a:normAutofit/>
          </a:bodyPr>
          <a:lstStyle>
            <a:lvl1pPr marL="571500" indent="-571500">
              <a:lnSpc>
                <a:spcPct val="120000"/>
              </a:lnSpc>
              <a:buClr>
                <a:schemeClr val="accent2"/>
              </a:buClr>
              <a:buSzPct val="75000"/>
              <a:buFont typeface="Wingdings" panose="05000000000000000000" pitchFamily="2" charset="2"/>
              <a:buChar char="n"/>
              <a:defRPr sz="4000"/>
            </a:lvl1pPr>
            <a:lvl2pPr>
              <a:defRPr sz="3200"/>
            </a:lvl2pPr>
          </a:lstStyle>
          <a:p>
            <a:pPr lvl="0"/>
            <a:r>
              <a:rPr lang="zh-CN" altLang="en-US" dirty="0"/>
              <a:t>编辑母版文本样式</a:t>
            </a:r>
            <a:endParaRPr lang="en-US" altLang="zh-CN" dirty="0"/>
          </a:p>
        </p:txBody>
      </p:sp>
    </p:spTree>
    <p:extLst>
      <p:ext uri="{BB962C8B-B14F-4D97-AF65-F5344CB8AC3E}">
        <p14:creationId xmlns:p14="http://schemas.microsoft.com/office/powerpoint/2010/main" val="445223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幻灯片-多行">
    <p:bg>
      <p:bgPr>
        <a:solidFill>
          <a:schemeClr val="accent1"/>
        </a:solidFill>
        <a:effectLst/>
      </p:bgPr>
    </p:bg>
    <p:spTree>
      <p:nvGrpSpPr>
        <p:cNvPr id="1" name=""/>
        <p:cNvGrpSpPr/>
        <p:nvPr/>
      </p:nvGrpSpPr>
      <p:grpSpPr>
        <a:xfrm>
          <a:off x="0" y="0"/>
          <a:ext cx="0" cy="0"/>
          <a:chOff x="0" y="0"/>
          <a:chExt cx="0" cy="0"/>
        </a:xfrm>
      </p:grpSpPr>
      <p:sp>
        <p:nvSpPr>
          <p:cNvPr id="71" name="矩形 70"/>
          <p:cNvSpPr/>
          <p:nvPr userDrawn="1"/>
        </p:nvSpPr>
        <p:spPr>
          <a:xfrm>
            <a:off x="0" y="-3177"/>
            <a:ext cx="12192000" cy="6861175"/>
          </a:xfrm>
          <a:prstGeom prst="rect">
            <a:avLst/>
          </a:prstGeom>
          <a:blipFill dpi="0" rotWithShape="1">
            <a:blip r:embed="rId2">
              <a:alphaModFix amt="10000"/>
            </a:blip>
            <a:srcRect/>
            <a:stretch>
              <a:fillRect l="-69930" r="6993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userDrawn="1"/>
        </p:nvSpPr>
        <p:spPr>
          <a:xfrm>
            <a:off x="2191895" y="-7017"/>
            <a:ext cx="9869717" cy="6865015"/>
          </a:xfrm>
          <a:custGeom>
            <a:avLst/>
            <a:gdLst>
              <a:gd name="connsiteX0" fmla="*/ 9869717 w 9869717"/>
              <a:gd name="connsiteY0" fmla="*/ 0 h 6865015"/>
              <a:gd name="connsiteX1" fmla="*/ 9869717 w 9869717"/>
              <a:gd name="connsiteY1" fmla="*/ 6865015 h 6865015"/>
              <a:gd name="connsiteX2" fmla="*/ 0 w 9869717"/>
              <a:gd name="connsiteY2" fmla="*/ 6865015 h 6865015"/>
              <a:gd name="connsiteX3" fmla="*/ 736287 w 9869717"/>
              <a:gd name="connsiteY3" fmla="*/ 3840 h 6865015"/>
            </a:gdLst>
            <a:ahLst/>
            <a:cxnLst>
              <a:cxn ang="0">
                <a:pos x="connsiteX0" y="connsiteY0"/>
              </a:cxn>
              <a:cxn ang="0">
                <a:pos x="connsiteX1" y="connsiteY1"/>
              </a:cxn>
              <a:cxn ang="0">
                <a:pos x="connsiteX2" y="connsiteY2"/>
              </a:cxn>
              <a:cxn ang="0">
                <a:pos x="connsiteX3" y="connsiteY3"/>
              </a:cxn>
            </a:cxnLst>
            <a:rect l="l" t="t" r="r" b="b"/>
            <a:pathLst>
              <a:path w="9869717" h="6865015">
                <a:moveTo>
                  <a:pt x="9869717" y="0"/>
                </a:moveTo>
                <a:lnTo>
                  <a:pt x="9869717" y="6865015"/>
                </a:lnTo>
                <a:lnTo>
                  <a:pt x="0" y="6865015"/>
                </a:lnTo>
                <a:lnTo>
                  <a:pt x="736287" y="384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userDrawn="1"/>
        </p:nvSpPr>
        <p:spPr>
          <a:xfrm>
            <a:off x="2355910" y="-7017"/>
            <a:ext cx="9869717" cy="6865015"/>
          </a:xfrm>
          <a:custGeom>
            <a:avLst/>
            <a:gdLst>
              <a:gd name="connsiteX0" fmla="*/ 9869717 w 9869717"/>
              <a:gd name="connsiteY0" fmla="*/ 0 h 6865015"/>
              <a:gd name="connsiteX1" fmla="*/ 9869717 w 9869717"/>
              <a:gd name="connsiteY1" fmla="*/ 6865015 h 6865015"/>
              <a:gd name="connsiteX2" fmla="*/ 0 w 9869717"/>
              <a:gd name="connsiteY2" fmla="*/ 6865015 h 6865015"/>
              <a:gd name="connsiteX3" fmla="*/ 736287 w 9869717"/>
              <a:gd name="connsiteY3" fmla="*/ 3840 h 6865015"/>
            </a:gdLst>
            <a:ahLst/>
            <a:cxnLst>
              <a:cxn ang="0">
                <a:pos x="connsiteX0" y="connsiteY0"/>
              </a:cxn>
              <a:cxn ang="0">
                <a:pos x="connsiteX1" y="connsiteY1"/>
              </a:cxn>
              <a:cxn ang="0">
                <a:pos x="connsiteX2" y="connsiteY2"/>
              </a:cxn>
              <a:cxn ang="0">
                <a:pos x="connsiteX3" y="connsiteY3"/>
              </a:cxn>
            </a:cxnLst>
            <a:rect l="l" t="t" r="r" b="b"/>
            <a:pathLst>
              <a:path w="9869717" h="6865015">
                <a:moveTo>
                  <a:pt x="9869717" y="0"/>
                </a:moveTo>
                <a:lnTo>
                  <a:pt x="9869717" y="6865015"/>
                </a:lnTo>
                <a:lnTo>
                  <a:pt x="0" y="6865015"/>
                </a:lnTo>
                <a:lnTo>
                  <a:pt x="736287" y="384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76"/>
          <p:cNvSpPr/>
          <p:nvPr userDrawn="1"/>
        </p:nvSpPr>
        <p:spPr>
          <a:xfrm>
            <a:off x="11350755" y="6058959"/>
            <a:ext cx="874872" cy="662516"/>
          </a:xfrm>
          <a:custGeom>
            <a:avLst/>
            <a:gdLst>
              <a:gd name="connsiteX0" fmla="*/ 60660 w 874872"/>
              <a:gd name="connsiteY0" fmla="*/ 0 h 662516"/>
              <a:gd name="connsiteX1" fmla="*/ 874872 w 874872"/>
              <a:gd name="connsiteY1" fmla="*/ 0 h 662516"/>
              <a:gd name="connsiteX2" fmla="*/ 874872 w 874872"/>
              <a:gd name="connsiteY2" fmla="*/ 464985 h 662516"/>
              <a:gd name="connsiteX3" fmla="*/ 856786 w 874872"/>
              <a:gd name="connsiteY3" fmla="*/ 662516 h 662516"/>
              <a:gd name="connsiteX4" fmla="*/ 0 w 874872"/>
              <a:gd name="connsiteY4" fmla="*/ 662516 h 662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872" h="662516">
                <a:moveTo>
                  <a:pt x="60660" y="0"/>
                </a:moveTo>
                <a:lnTo>
                  <a:pt x="874872" y="0"/>
                </a:lnTo>
                <a:lnTo>
                  <a:pt x="874872" y="464985"/>
                </a:lnTo>
                <a:lnTo>
                  <a:pt x="856786" y="662516"/>
                </a:lnTo>
                <a:lnTo>
                  <a:pt x="0" y="6625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6" name="任意多边形 75"/>
          <p:cNvSpPr/>
          <p:nvPr userDrawn="1"/>
        </p:nvSpPr>
        <p:spPr>
          <a:xfrm>
            <a:off x="11463205" y="6010275"/>
            <a:ext cx="762423" cy="662516"/>
          </a:xfrm>
          <a:custGeom>
            <a:avLst/>
            <a:gdLst>
              <a:gd name="connsiteX0" fmla="*/ 60660 w 762423"/>
              <a:gd name="connsiteY0" fmla="*/ 0 h 662516"/>
              <a:gd name="connsiteX1" fmla="*/ 762423 w 762423"/>
              <a:gd name="connsiteY1" fmla="*/ 0 h 662516"/>
              <a:gd name="connsiteX2" fmla="*/ 762423 w 762423"/>
              <a:gd name="connsiteY2" fmla="*/ 662516 h 662516"/>
              <a:gd name="connsiteX3" fmla="*/ 0 w 762423"/>
              <a:gd name="connsiteY3" fmla="*/ 662516 h 662516"/>
            </a:gdLst>
            <a:ahLst/>
            <a:cxnLst>
              <a:cxn ang="0">
                <a:pos x="connsiteX0" y="connsiteY0"/>
              </a:cxn>
              <a:cxn ang="0">
                <a:pos x="connsiteX1" y="connsiteY1"/>
              </a:cxn>
              <a:cxn ang="0">
                <a:pos x="connsiteX2" y="connsiteY2"/>
              </a:cxn>
              <a:cxn ang="0">
                <a:pos x="connsiteX3" y="connsiteY3"/>
              </a:cxn>
            </a:cxnLst>
            <a:rect l="l" t="t" r="r" b="b"/>
            <a:pathLst>
              <a:path w="762423" h="662516">
                <a:moveTo>
                  <a:pt x="60660" y="0"/>
                </a:moveTo>
                <a:lnTo>
                  <a:pt x="762423" y="0"/>
                </a:lnTo>
                <a:lnTo>
                  <a:pt x="762423" y="662516"/>
                </a:lnTo>
                <a:lnTo>
                  <a:pt x="0" y="66251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2" name="任意多边形 71"/>
          <p:cNvSpPr/>
          <p:nvPr userDrawn="1"/>
        </p:nvSpPr>
        <p:spPr>
          <a:xfrm>
            <a:off x="0" y="1479303"/>
            <a:ext cx="1724201" cy="1253737"/>
          </a:xfrm>
          <a:custGeom>
            <a:avLst/>
            <a:gdLst>
              <a:gd name="connsiteX0" fmla="*/ 0 w 1724201"/>
              <a:gd name="connsiteY0" fmla="*/ 0 h 1253737"/>
              <a:gd name="connsiteX1" fmla="*/ 1724201 w 1724201"/>
              <a:gd name="connsiteY1" fmla="*/ 0 h 1253737"/>
              <a:gd name="connsiteX2" fmla="*/ 1609409 w 1724201"/>
              <a:gd name="connsiteY2" fmla="*/ 1253737 h 1253737"/>
              <a:gd name="connsiteX3" fmla="*/ 0 w 1724201"/>
              <a:gd name="connsiteY3" fmla="*/ 1253737 h 1253737"/>
            </a:gdLst>
            <a:ahLst/>
            <a:cxnLst>
              <a:cxn ang="0">
                <a:pos x="connsiteX0" y="connsiteY0"/>
              </a:cxn>
              <a:cxn ang="0">
                <a:pos x="connsiteX1" y="connsiteY1"/>
              </a:cxn>
              <a:cxn ang="0">
                <a:pos x="connsiteX2" y="connsiteY2"/>
              </a:cxn>
              <a:cxn ang="0">
                <a:pos x="connsiteX3" y="connsiteY3"/>
              </a:cxn>
            </a:cxnLst>
            <a:rect l="l" t="t" r="r" b="b"/>
            <a:pathLst>
              <a:path w="1724201" h="1253737">
                <a:moveTo>
                  <a:pt x="0" y="0"/>
                </a:moveTo>
                <a:lnTo>
                  <a:pt x="1724201" y="0"/>
                </a:lnTo>
                <a:lnTo>
                  <a:pt x="1609409" y="1253737"/>
                </a:lnTo>
                <a:lnTo>
                  <a:pt x="0" y="125373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6" name="任意多边形 45"/>
          <p:cNvSpPr/>
          <p:nvPr userDrawn="1"/>
        </p:nvSpPr>
        <p:spPr>
          <a:xfrm>
            <a:off x="0" y="1376196"/>
            <a:ext cx="1523014" cy="1265404"/>
          </a:xfrm>
          <a:custGeom>
            <a:avLst/>
            <a:gdLst>
              <a:gd name="connsiteX0" fmla="*/ 0 w 1523014"/>
              <a:gd name="connsiteY0" fmla="*/ 0 h 1265404"/>
              <a:gd name="connsiteX1" fmla="*/ 1523014 w 1523014"/>
              <a:gd name="connsiteY1" fmla="*/ 0 h 1265404"/>
              <a:gd name="connsiteX2" fmla="*/ 1407154 w 1523014"/>
              <a:gd name="connsiteY2" fmla="*/ 1265404 h 1265404"/>
              <a:gd name="connsiteX3" fmla="*/ 0 w 1523014"/>
              <a:gd name="connsiteY3" fmla="*/ 1265404 h 1265404"/>
            </a:gdLst>
            <a:ahLst/>
            <a:cxnLst>
              <a:cxn ang="0">
                <a:pos x="connsiteX0" y="connsiteY0"/>
              </a:cxn>
              <a:cxn ang="0">
                <a:pos x="connsiteX1" y="connsiteY1"/>
              </a:cxn>
              <a:cxn ang="0">
                <a:pos x="connsiteX2" y="connsiteY2"/>
              </a:cxn>
              <a:cxn ang="0">
                <a:pos x="connsiteX3" y="connsiteY3"/>
              </a:cxn>
            </a:cxnLst>
            <a:rect l="l" t="t" r="r" b="b"/>
            <a:pathLst>
              <a:path w="1523014" h="1265404">
                <a:moveTo>
                  <a:pt x="0" y="0"/>
                </a:moveTo>
                <a:lnTo>
                  <a:pt x="1523014" y="0"/>
                </a:lnTo>
                <a:lnTo>
                  <a:pt x="1407154" y="1265404"/>
                </a:lnTo>
                <a:lnTo>
                  <a:pt x="0" y="126540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1" name="标题 1"/>
          <p:cNvSpPr>
            <a:spLocks noGrp="1"/>
          </p:cNvSpPr>
          <p:nvPr>
            <p:ph type="title" hasCustomPrompt="1"/>
          </p:nvPr>
        </p:nvSpPr>
        <p:spPr>
          <a:xfrm>
            <a:off x="3426832" y="1206856"/>
            <a:ext cx="8281907" cy="1152806"/>
          </a:xfrm>
        </p:spPr>
        <p:txBody>
          <a:bodyPr anchor="b"/>
          <a:lstStyle>
            <a:lvl1pPr>
              <a:defRPr sz="6000" b="1"/>
            </a:lvl1pPr>
          </a:lstStyle>
          <a:p>
            <a:r>
              <a:rPr lang="zh-CN" altLang="en-US" dirty="0"/>
              <a:t>小节标题</a:t>
            </a:r>
          </a:p>
        </p:txBody>
      </p:sp>
      <p:sp>
        <p:nvSpPr>
          <p:cNvPr id="42" name="文本占位符 2"/>
          <p:cNvSpPr>
            <a:spLocks noGrp="1"/>
          </p:cNvSpPr>
          <p:nvPr>
            <p:ph type="body" idx="1" hasCustomPrompt="1"/>
          </p:nvPr>
        </p:nvSpPr>
        <p:spPr>
          <a:xfrm>
            <a:off x="3426832" y="2386651"/>
            <a:ext cx="8281907" cy="51377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小节副标题</a:t>
            </a:r>
          </a:p>
        </p:txBody>
      </p:sp>
      <p:sp>
        <p:nvSpPr>
          <p:cNvPr id="10" name="文本占位符 9"/>
          <p:cNvSpPr>
            <a:spLocks noGrp="1"/>
          </p:cNvSpPr>
          <p:nvPr>
            <p:ph type="body" sz="quarter" idx="13" hasCustomPrompt="1"/>
          </p:nvPr>
        </p:nvSpPr>
        <p:spPr>
          <a:xfrm>
            <a:off x="0" y="1479303"/>
            <a:ext cx="1339403" cy="1049700"/>
          </a:xfrm>
        </p:spPr>
        <p:txBody>
          <a:bodyPr anchor="ctr">
            <a:noAutofit/>
          </a:bodyPr>
          <a:lstStyle>
            <a:lvl1pPr marL="0" indent="0" algn="ctr">
              <a:buNone/>
              <a:defRPr sz="7200" b="1">
                <a:solidFill>
                  <a:schemeClr val="accent3"/>
                </a:solidFill>
                <a:latin typeface="+mj-lt"/>
              </a:defRPr>
            </a:lvl1pPr>
          </a:lstStyle>
          <a:p>
            <a:pPr lvl="0"/>
            <a:r>
              <a:rPr lang="en-US" altLang="zh-CN" dirty="0"/>
              <a:t>01</a:t>
            </a:r>
            <a:endParaRPr lang="zh-CN" altLang="en-US" dirty="0"/>
          </a:p>
        </p:txBody>
      </p:sp>
      <p:sp>
        <p:nvSpPr>
          <p:cNvPr id="7" name="灯片编号占位符 6"/>
          <p:cNvSpPr>
            <a:spLocks noGrp="1"/>
          </p:cNvSpPr>
          <p:nvPr>
            <p:ph type="sldNum" sz="quarter" idx="12"/>
          </p:nvPr>
        </p:nvSpPr>
        <p:spPr/>
        <p:txBody>
          <a:bodyPr/>
          <a:lstStyle/>
          <a:p>
            <a:fld id="{27C45CD9-0508-4D1E-923D-4DFDAA610D19}" type="slidenum">
              <a:rPr lang="zh-CN" altLang="en-US" smtClean="0"/>
              <a:t>‹#›</a:t>
            </a:fld>
            <a:endParaRPr lang="zh-CN" altLang="en-US" dirty="0"/>
          </a:p>
        </p:txBody>
      </p:sp>
    </p:spTree>
    <p:extLst>
      <p:ext uri="{BB962C8B-B14F-4D97-AF65-F5344CB8AC3E}">
        <p14:creationId xmlns:p14="http://schemas.microsoft.com/office/powerpoint/2010/main" val="3354693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6" name="任意多边形 25"/>
          <p:cNvSpPr/>
          <p:nvPr userDrawn="1"/>
        </p:nvSpPr>
        <p:spPr>
          <a:xfrm>
            <a:off x="1" y="6477000"/>
            <a:ext cx="10559881" cy="381000"/>
          </a:xfrm>
          <a:custGeom>
            <a:avLst/>
            <a:gdLst>
              <a:gd name="connsiteX0" fmla="*/ 0 w 10559881"/>
              <a:gd name="connsiteY0" fmla="*/ 0 h 381000"/>
              <a:gd name="connsiteX1" fmla="*/ 10559881 w 10559881"/>
              <a:gd name="connsiteY1" fmla="*/ 0 h 381000"/>
              <a:gd name="connsiteX2" fmla="*/ 10519784 w 10559881"/>
              <a:gd name="connsiteY2" fmla="*/ 381000 h 381000"/>
              <a:gd name="connsiteX3" fmla="*/ 0 w 10559881"/>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0559881" h="381000">
                <a:moveTo>
                  <a:pt x="0" y="0"/>
                </a:moveTo>
                <a:lnTo>
                  <a:pt x="10559881" y="0"/>
                </a:lnTo>
                <a:lnTo>
                  <a:pt x="10519784" y="381000"/>
                </a:lnTo>
                <a:lnTo>
                  <a:pt x="0" y="381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11350755" y="6058959"/>
            <a:ext cx="874872" cy="662516"/>
          </a:xfrm>
          <a:custGeom>
            <a:avLst/>
            <a:gdLst>
              <a:gd name="connsiteX0" fmla="*/ 60660 w 874872"/>
              <a:gd name="connsiteY0" fmla="*/ 0 h 662516"/>
              <a:gd name="connsiteX1" fmla="*/ 874872 w 874872"/>
              <a:gd name="connsiteY1" fmla="*/ 0 h 662516"/>
              <a:gd name="connsiteX2" fmla="*/ 874872 w 874872"/>
              <a:gd name="connsiteY2" fmla="*/ 464985 h 662516"/>
              <a:gd name="connsiteX3" fmla="*/ 856786 w 874872"/>
              <a:gd name="connsiteY3" fmla="*/ 662516 h 662516"/>
              <a:gd name="connsiteX4" fmla="*/ 0 w 874872"/>
              <a:gd name="connsiteY4" fmla="*/ 662516 h 662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872" h="662516">
                <a:moveTo>
                  <a:pt x="60660" y="0"/>
                </a:moveTo>
                <a:lnTo>
                  <a:pt x="874872" y="0"/>
                </a:lnTo>
                <a:lnTo>
                  <a:pt x="874872" y="464985"/>
                </a:lnTo>
                <a:lnTo>
                  <a:pt x="856786" y="662516"/>
                </a:lnTo>
                <a:lnTo>
                  <a:pt x="0" y="6625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8" name="任意多边形 7"/>
          <p:cNvSpPr/>
          <p:nvPr userDrawn="1"/>
        </p:nvSpPr>
        <p:spPr>
          <a:xfrm>
            <a:off x="11463205" y="6010275"/>
            <a:ext cx="762423" cy="662516"/>
          </a:xfrm>
          <a:custGeom>
            <a:avLst/>
            <a:gdLst>
              <a:gd name="connsiteX0" fmla="*/ 60660 w 762423"/>
              <a:gd name="connsiteY0" fmla="*/ 0 h 662516"/>
              <a:gd name="connsiteX1" fmla="*/ 762423 w 762423"/>
              <a:gd name="connsiteY1" fmla="*/ 0 h 662516"/>
              <a:gd name="connsiteX2" fmla="*/ 762423 w 762423"/>
              <a:gd name="connsiteY2" fmla="*/ 662516 h 662516"/>
              <a:gd name="connsiteX3" fmla="*/ 0 w 762423"/>
              <a:gd name="connsiteY3" fmla="*/ 662516 h 662516"/>
            </a:gdLst>
            <a:ahLst/>
            <a:cxnLst>
              <a:cxn ang="0">
                <a:pos x="connsiteX0" y="connsiteY0"/>
              </a:cxn>
              <a:cxn ang="0">
                <a:pos x="connsiteX1" y="connsiteY1"/>
              </a:cxn>
              <a:cxn ang="0">
                <a:pos x="connsiteX2" y="connsiteY2"/>
              </a:cxn>
              <a:cxn ang="0">
                <a:pos x="connsiteX3" y="connsiteY3"/>
              </a:cxn>
            </a:cxnLst>
            <a:rect l="l" t="t" r="r" b="b"/>
            <a:pathLst>
              <a:path w="762423" h="662516">
                <a:moveTo>
                  <a:pt x="60660" y="0"/>
                </a:moveTo>
                <a:lnTo>
                  <a:pt x="762423" y="0"/>
                </a:lnTo>
                <a:lnTo>
                  <a:pt x="762423" y="662516"/>
                </a:lnTo>
                <a:lnTo>
                  <a:pt x="0" y="66251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2" name="标题 1"/>
          <p:cNvSpPr>
            <a:spLocks noGrp="1"/>
          </p:cNvSpPr>
          <p:nvPr>
            <p:ph type="title"/>
          </p:nvPr>
        </p:nvSpPr>
        <p:spPr>
          <a:xfrm>
            <a:off x="609600" y="264459"/>
            <a:ext cx="10744200" cy="665816"/>
          </a:xfrm>
        </p:spPr>
        <p:txBody>
          <a:bodyPr>
            <a:noAutofit/>
          </a:bodyPr>
          <a:lstStyle>
            <a:lvl1pPr>
              <a:defRPr sz="3600" b="1"/>
            </a:lvl1pPr>
          </a:lstStyle>
          <a:p>
            <a:r>
              <a:rPr lang="zh-CN" altLang="en-US" dirty="0"/>
              <a:t>单击此处编辑母版标题样式</a:t>
            </a:r>
          </a:p>
        </p:txBody>
      </p:sp>
      <p:sp>
        <p:nvSpPr>
          <p:cNvPr id="3" name="内容占位符 2"/>
          <p:cNvSpPr>
            <a:spLocks noGrp="1"/>
          </p:cNvSpPr>
          <p:nvPr>
            <p:ph idx="1"/>
          </p:nvPr>
        </p:nvSpPr>
        <p:spPr>
          <a:xfrm>
            <a:off x="609599" y="1227667"/>
            <a:ext cx="10741155" cy="4698999"/>
          </a:xfrm>
        </p:spPr>
        <p:txBody>
          <a:bodyPr/>
          <a:lstStyle>
            <a:lvl1pPr>
              <a:defRPr baseline="0">
                <a:latin typeface="微软雅黑" panose="020B0503020204020204" pitchFamily="34" charset="-122"/>
                <a:ea typeface="微软雅黑" panose="020B0503020204020204" pitchFamily="34" charset="-122"/>
              </a:defRPr>
            </a:lvl1pPr>
            <a:lvl2pPr>
              <a:defRPr baseline="0">
                <a:latin typeface="微软雅黑" panose="020B0503020204020204" pitchFamily="34" charset="-122"/>
                <a:ea typeface="微软雅黑" panose="020B0503020204020204" pitchFamily="34" charset="-122"/>
              </a:defRPr>
            </a:lvl2pPr>
            <a:lvl3pPr>
              <a:defRPr baseline="0">
                <a:latin typeface="微软雅黑" panose="020B0503020204020204" pitchFamily="34" charset="-122"/>
                <a:ea typeface="微软雅黑" panose="020B0503020204020204" pitchFamily="34" charset="-122"/>
              </a:defRPr>
            </a:lvl3pPr>
            <a:lvl4pPr>
              <a:defRPr baseline="0">
                <a:latin typeface="微软雅黑" panose="020B0503020204020204" pitchFamily="34" charset="-122"/>
                <a:ea typeface="微软雅黑" panose="020B0503020204020204" pitchFamily="34" charset="-122"/>
              </a:defRPr>
            </a:lvl4pPr>
            <a:lvl5pPr>
              <a:defRPr baseline="0">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灯片编号占位符 5"/>
          <p:cNvSpPr>
            <a:spLocks noGrp="1"/>
          </p:cNvSpPr>
          <p:nvPr>
            <p:ph type="sldNum" sz="quarter" idx="12"/>
          </p:nvPr>
        </p:nvSpPr>
        <p:spPr/>
        <p:txBody>
          <a:bodyPr/>
          <a:lstStyle/>
          <a:p>
            <a:fld id="{27C45CD9-0508-4D1E-923D-4DFDAA610D19}" type="slidenum">
              <a:rPr lang="zh-CN" altLang="en-US" smtClean="0"/>
              <a:t>‹#›</a:t>
            </a:fld>
            <a:endParaRPr lang="zh-CN" altLang="en-US"/>
          </a:p>
        </p:txBody>
      </p:sp>
      <p:sp>
        <p:nvSpPr>
          <p:cNvPr id="16" name="任意多边形 15"/>
          <p:cNvSpPr/>
          <p:nvPr userDrawn="1"/>
        </p:nvSpPr>
        <p:spPr>
          <a:xfrm>
            <a:off x="0" y="316846"/>
            <a:ext cx="366713" cy="613429"/>
          </a:xfrm>
          <a:custGeom>
            <a:avLst/>
            <a:gdLst>
              <a:gd name="connsiteX0" fmla="*/ 0 w 366713"/>
              <a:gd name="connsiteY0" fmla="*/ 0 h 613429"/>
              <a:gd name="connsiteX1" fmla="*/ 366713 w 366713"/>
              <a:gd name="connsiteY1" fmla="*/ 0 h 613429"/>
              <a:gd name="connsiteX2" fmla="*/ 315070 w 366713"/>
              <a:gd name="connsiteY2" fmla="*/ 613429 h 613429"/>
              <a:gd name="connsiteX3" fmla="*/ 0 w 366713"/>
              <a:gd name="connsiteY3" fmla="*/ 613429 h 613429"/>
            </a:gdLst>
            <a:ahLst/>
            <a:cxnLst>
              <a:cxn ang="0">
                <a:pos x="connsiteX0" y="connsiteY0"/>
              </a:cxn>
              <a:cxn ang="0">
                <a:pos x="connsiteX1" y="connsiteY1"/>
              </a:cxn>
              <a:cxn ang="0">
                <a:pos x="connsiteX2" y="connsiteY2"/>
              </a:cxn>
              <a:cxn ang="0">
                <a:pos x="connsiteX3" y="connsiteY3"/>
              </a:cxn>
            </a:cxnLst>
            <a:rect l="l" t="t" r="r" b="b"/>
            <a:pathLst>
              <a:path w="366713" h="613429">
                <a:moveTo>
                  <a:pt x="0" y="0"/>
                </a:moveTo>
                <a:lnTo>
                  <a:pt x="366713" y="0"/>
                </a:lnTo>
                <a:lnTo>
                  <a:pt x="315070" y="613429"/>
                </a:lnTo>
                <a:lnTo>
                  <a:pt x="0" y="61342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userDrawn="1"/>
        </p:nvSpPr>
        <p:spPr>
          <a:xfrm>
            <a:off x="0" y="264459"/>
            <a:ext cx="271463" cy="613429"/>
          </a:xfrm>
          <a:custGeom>
            <a:avLst/>
            <a:gdLst>
              <a:gd name="connsiteX0" fmla="*/ 0 w 271463"/>
              <a:gd name="connsiteY0" fmla="*/ 0 h 613429"/>
              <a:gd name="connsiteX1" fmla="*/ 271463 w 271463"/>
              <a:gd name="connsiteY1" fmla="*/ 0 h 613429"/>
              <a:gd name="connsiteX2" fmla="*/ 219820 w 271463"/>
              <a:gd name="connsiteY2" fmla="*/ 613429 h 613429"/>
              <a:gd name="connsiteX3" fmla="*/ 0 w 271463"/>
              <a:gd name="connsiteY3" fmla="*/ 613429 h 613429"/>
            </a:gdLst>
            <a:ahLst/>
            <a:cxnLst>
              <a:cxn ang="0">
                <a:pos x="connsiteX0" y="connsiteY0"/>
              </a:cxn>
              <a:cxn ang="0">
                <a:pos x="connsiteX1" y="connsiteY1"/>
              </a:cxn>
              <a:cxn ang="0">
                <a:pos x="connsiteX2" y="connsiteY2"/>
              </a:cxn>
              <a:cxn ang="0">
                <a:pos x="connsiteX3" y="connsiteY3"/>
              </a:cxn>
            </a:cxnLst>
            <a:rect l="l" t="t" r="r" b="b"/>
            <a:pathLst>
              <a:path w="271463" h="613429">
                <a:moveTo>
                  <a:pt x="0" y="0"/>
                </a:moveTo>
                <a:lnTo>
                  <a:pt x="271463" y="0"/>
                </a:lnTo>
                <a:lnTo>
                  <a:pt x="219820" y="613429"/>
                </a:lnTo>
                <a:lnTo>
                  <a:pt x="0" y="61342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userDrawn="1"/>
        </p:nvSpPr>
        <p:spPr>
          <a:xfrm>
            <a:off x="0" y="6336063"/>
            <a:ext cx="10388896" cy="521937"/>
          </a:xfrm>
          <a:custGeom>
            <a:avLst/>
            <a:gdLst>
              <a:gd name="connsiteX0" fmla="*/ 0 w 10388896"/>
              <a:gd name="connsiteY0" fmla="*/ 0 h 521937"/>
              <a:gd name="connsiteX1" fmla="*/ 10388896 w 10388896"/>
              <a:gd name="connsiteY1" fmla="*/ 0 h 521937"/>
              <a:gd name="connsiteX2" fmla="*/ 10333967 w 10388896"/>
              <a:gd name="connsiteY2" fmla="*/ 521937 h 521937"/>
              <a:gd name="connsiteX3" fmla="*/ 0 w 10388896"/>
              <a:gd name="connsiteY3" fmla="*/ 521937 h 521937"/>
            </a:gdLst>
            <a:ahLst/>
            <a:cxnLst>
              <a:cxn ang="0">
                <a:pos x="connsiteX0" y="connsiteY0"/>
              </a:cxn>
              <a:cxn ang="0">
                <a:pos x="connsiteX1" y="connsiteY1"/>
              </a:cxn>
              <a:cxn ang="0">
                <a:pos x="connsiteX2" y="connsiteY2"/>
              </a:cxn>
              <a:cxn ang="0">
                <a:pos x="connsiteX3" y="connsiteY3"/>
              </a:cxn>
            </a:cxnLst>
            <a:rect l="l" t="t" r="r" b="b"/>
            <a:pathLst>
              <a:path w="10388896" h="521937">
                <a:moveTo>
                  <a:pt x="0" y="0"/>
                </a:moveTo>
                <a:lnTo>
                  <a:pt x="10388896" y="0"/>
                </a:lnTo>
                <a:lnTo>
                  <a:pt x="10333967" y="521937"/>
                </a:lnTo>
                <a:lnTo>
                  <a:pt x="0" y="52193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p:cNvGrpSpPr/>
          <p:nvPr userDrawn="1"/>
        </p:nvGrpSpPr>
        <p:grpSpPr>
          <a:xfrm>
            <a:off x="183356" y="6466052"/>
            <a:ext cx="1663478" cy="280823"/>
            <a:chOff x="8729742" y="4570696"/>
            <a:chExt cx="2830517" cy="477836"/>
          </a:xfrm>
          <a:solidFill>
            <a:schemeClr val="accent4"/>
          </a:solidFill>
        </p:grpSpPr>
        <p:sp>
          <p:nvSpPr>
            <p:cNvPr id="51" name="Freeform 34"/>
            <p:cNvSpPr>
              <a:spLocks noEditPoints="1"/>
            </p:cNvSpPr>
            <p:nvPr userDrawn="1"/>
          </p:nvSpPr>
          <p:spPr bwMode="auto">
            <a:xfrm>
              <a:off x="9304417" y="4945345"/>
              <a:ext cx="1363665"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35"/>
            <p:cNvSpPr>
              <a:spLocks noEditPoints="1"/>
            </p:cNvSpPr>
            <p:nvPr userDrawn="1"/>
          </p:nvSpPr>
          <p:spPr bwMode="auto">
            <a:xfrm>
              <a:off x="10679194" y="4943758"/>
              <a:ext cx="873127" cy="103187"/>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36"/>
            <p:cNvSpPr>
              <a:spLocks noEditPoints="1"/>
            </p:cNvSpPr>
            <p:nvPr userDrawn="1"/>
          </p:nvSpPr>
          <p:spPr bwMode="auto">
            <a:xfrm>
              <a:off x="9304417" y="4596096"/>
              <a:ext cx="2255842" cy="300036"/>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37"/>
            <p:cNvSpPr>
              <a:spLocks noEditPoints="1"/>
            </p:cNvSpPr>
            <p:nvPr userDrawn="1"/>
          </p:nvSpPr>
          <p:spPr bwMode="auto">
            <a:xfrm>
              <a:off x="8798004" y="4643720"/>
              <a:ext cx="334964" cy="325436"/>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38"/>
            <p:cNvSpPr>
              <a:spLocks noEditPoints="1"/>
            </p:cNvSpPr>
            <p:nvPr userDrawn="1"/>
          </p:nvSpPr>
          <p:spPr bwMode="auto">
            <a:xfrm>
              <a:off x="8872617" y="4775483"/>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39"/>
            <p:cNvSpPr>
              <a:spLocks noEditPoints="1"/>
            </p:cNvSpPr>
            <p:nvPr userDrawn="1"/>
          </p:nvSpPr>
          <p:spPr bwMode="auto">
            <a:xfrm>
              <a:off x="8729742" y="4570696"/>
              <a:ext cx="474664" cy="477836"/>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40"/>
            <p:cNvSpPr>
              <a:spLocks noEditPoints="1"/>
            </p:cNvSpPr>
            <p:nvPr userDrawn="1"/>
          </p:nvSpPr>
          <p:spPr bwMode="auto">
            <a:xfrm>
              <a:off x="8763079" y="4810405"/>
              <a:ext cx="407989" cy="204787"/>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41"/>
            <p:cNvSpPr>
              <a:spLocks/>
            </p:cNvSpPr>
            <p:nvPr userDrawn="1"/>
          </p:nvSpPr>
          <p:spPr bwMode="auto">
            <a:xfrm>
              <a:off x="8913891" y="4711981"/>
              <a:ext cx="161925" cy="150812"/>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42"/>
            <p:cNvSpPr>
              <a:spLocks/>
            </p:cNvSpPr>
            <p:nvPr userDrawn="1"/>
          </p:nvSpPr>
          <p:spPr bwMode="auto">
            <a:xfrm>
              <a:off x="8942467" y="4694517"/>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43"/>
            <p:cNvSpPr>
              <a:spLocks/>
            </p:cNvSpPr>
            <p:nvPr userDrawn="1"/>
          </p:nvSpPr>
          <p:spPr bwMode="auto">
            <a:xfrm>
              <a:off x="8867855" y="4856442"/>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44"/>
            <p:cNvSpPr>
              <a:spLocks noEditPoints="1"/>
            </p:cNvSpPr>
            <p:nvPr userDrawn="1"/>
          </p:nvSpPr>
          <p:spPr bwMode="auto">
            <a:xfrm>
              <a:off x="8840867" y="4681823"/>
              <a:ext cx="252414" cy="257174"/>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45"/>
            <p:cNvSpPr>
              <a:spLocks noEditPoints="1"/>
            </p:cNvSpPr>
            <p:nvPr userDrawn="1"/>
          </p:nvSpPr>
          <p:spPr bwMode="auto">
            <a:xfrm>
              <a:off x="9091692" y="4667536"/>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46"/>
            <p:cNvSpPr>
              <a:spLocks noEditPoints="1"/>
            </p:cNvSpPr>
            <p:nvPr userDrawn="1"/>
          </p:nvSpPr>
          <p:spPr bwMode="auto">
            <a:xfrm>
              <a:off x="9120267" y="4715161"/>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47"/>
            <p:cNvSpPr>
              <a:spLocks noEditPoints="1"/>
            </p:cNvSpPr>
            <p:nvPr userDrawn="1"/>
          </p:nvSpPr>
          <p:spPr bwMode="auto">
            <a:xfrm>
              <a:off x="9037717" y="4621498"/>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48"/>
            <p:cNvSpPr>
              <a:spLocks noEditPoints="1"/>
            </p:cNvSpPr>
            <p:nvPr userDrawn="1"/>
          </p:nvSpPr>
          <p:spPr bwMode="auto">
            <a:xfrm>
              <a:off x="8913891" y="4588168"/>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49"/>
            <p:cNvSpPr>
              <a:spLocks noEditPoints="1"/>
            </p:cNvSpPr>
            <p:nvPr userDrawn="1"/>
          </p:nvSpPr>
          <p:spPr bwMode="auto">
            <a:xfrm>
              <a:off x="8971042" y="4589759"/>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50"/>
            <p:cNvSpPr>
              <a:spLocks noEditPoints="1"/>
            </p:cNvSpPr>
            <p:nvPr userDrawn="1"/>
          </p:nvSpPr>
          <p:spPr bwMode="auto">
            <a:xfrm>
              <a:off x="8756730" y="4715171"/>
              <a:ext cx="52389"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51"/>
            <p:cNvSpPr>
              <a:spLocks noEditPoints="1"/>
            </p:cNvSpPr>
            <p:nvPr userDrawn="1"/>
          </p:nvSpPr>
          <p:spPr bwMode="auto">
            <a:xfrm>
              <a:off x="8791655" y="4653259"/>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52"/>
            <p:cNvSpPr>
              <a:spLocks noEditPoints="1"/>
            </p:cNvSpPr>
            <p:nvPr userDrawn="1"/>
          </p:nvSpPr>
          <p:spPr bwMode="auto">
            <a:xfrm>
              <a:off x="8847216" y="4611977"/>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428424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26" name="任意多边形 25"/>
          <p:cNvSpPr/>
          <p:nvPr userDrawn="1"/>
        </p:nvSpPr>
        <p:spPr>
          <a:xfrm>
            <a:off x="1" y="6477000"/>
            <a:ext cx="10559881" cy="381000"/>
          </a:xfrm>
          <a:custGeom>
            <a:avLst/>
            <a:gdLst>
              <a:gd name="connsiteX0" fmla="*/ 0 w 10559881"/>
              <a:gd name="connsiteY0" fmla="*/ 0 h 381000"/>
              <a:gd name="connsiteX1" fmla="*/ 10559881 w 10559881"/>
              <a:gd name="connsiteY1" fmla="*/ 0 h 381000"/>
              <a:gd name="connsiteX2" fmla="*/ 10519784 w 10559881"/>
              <a:gd name="connsiteY2" fmla="*/ 381000 h 381000"/>
              <a:gd name="connsiteX3" fmla="*/ 0 w 10559881"/>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0559881" h="381000">
                <a:moveTo>
                  <a:pt x="0" y="0"/>
                </a:moveTo>
                <a:lnTo>
                  <a:pt x="10559881" y="0"/>
                </a:lnTo>
                <a:lnTo>
                  <a:pt x="10519784" y="381000"/>
                </a:lnTo>
                <a:lnTo>
                  <a:pt x="0" y="381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11350755" y="6058959"/>
            <a:ext cx="874872" cy="662516"/>
          </a:xfrm>
          <a:custGeom>
            <a:avLst/>
            <a:gdLst>
              <a:gd name="connsiteX0" fmla="*/ 60660 w 874872"/>
              <a:gd name="connsiteY0" fmla="*/ 0 h 662516"/>
              <a:gd name="connsiteX1" fmla="*/ 874872 w 874872"/>
              <a:gd name="connsiteY1" fmla="*/ 0 h 662516"/>
              <a:gd name="connsiteX2" fmla="*/ 874872 w 874872"/>
              <a:gd name="connsiteY2" fmla="*/ 464985 h 662516"/>
              <a:gd name="connsiteX3" fmla="*/ 856786 w 874872"/>
              <a:gd name="connsiteY3" fmla="*/ 662516 h 662516"/>
              <a:gd name="connsiteX4" fmla="*/ 0 w 874872"/>
              <a:gd name="connsiteY4" fmla="*/ 662516 h 662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872" h="662516">
                <a:moveTo>
                  <a:pt x="60660" y="0"/>
                </a:moveTo>
                <a:lnTo>
                  <a:pt x="874872" y="0"/>
                </a:lnTo>
                <a:lnTo>
                  <a:pt x="874872" y="464985"/>
                </a:lnTo>
                <a:lnTo>
                  <a:pt x="856786" y="662516"/>
                </a:lnTo>
                <a:lnTo>
                  <a:pt x="0" y="6625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8" name="任意多边形 7"/>
          <p:cNvSpPr/>
          <p:nvPr userDrawn="1"/>
        </p:nvSpPr>
        <p:spPr>
          <a:xfrm>
            <a:off x="11463205" y="6010275"/>
            <a:ext cx="762423" cy="662516"/>
          </a:xfrm>
          <a:custGeom>
            <a:avLst/>
            <a:gdLst>
              <a:gd name="connsiteX0" fmla="*/ 60660 w 762423"/>
              <a:gd name="connsiteY0" fmla="*/ 0 h 662516"/>
              <a:gd name="connsiteX1" fmla="*/ 762423 w 762423"/>
              <a:gd name="connsiteY1" fmla="*/ 0 h 662516"/>
              <a:gd name="connsiteX2" fmla="*/ 762423 w 762423"/>
              <a:gd name="connsiteY2" fmla="*/ 662516 h 662516"/>
              <a:gd name="connsiteX3" fmla="*/ 0 w 762423"/>
              <a:gd name="connsiteY3" fmla="*/ 662516 h 662516"/>
            </a:gdLst>
            <a:ahLst/>
            <a:cxnLst>
              <a:cxn ang="0">
                <a:pos x="connsiteX0" y="connsiteY0"/>
              </a:cxn>
              <a:cxn ang="0">
                <a:pos x="connsiteX1" y="connsiteY1"/>
              </a:cxn>
              <a:cxn ang="0">
                <a:pos x="connsiteX2" y="connsiteY2"/>
              </a:cxn>
              <a:cxn ang="0">
                <a:pos x="connsiteX3" y="connsiteY3"/>
              </a:cxn>
            </a:cxnLst>
            <a:rect l="l" t="t" r="r" b="b"/>
            <a:pathLst>
              <a:path w="762423" h="662516">
                <a:moveTo>
                  <a:pt x="60660" y="0"/>
                </a:moveTo>
                <a:lnTo>
                  <a:pt x="762423" y="0"/>
                </a:lnTo>
                <a:lnTo>
                  <a:pt x="762423" y="662516"/>
                </a:lnTo>
                <a:lnTo>
                  <a:pt x="0" y="66251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3" name="内容占位符 2"/>
          <p:cNvSpPr>
            <a:spLocks noGrp="1"/>
          </p:cNvSpPr>
          <p:nvPr>
            <p:ph idx="1"/>
          </p:nvPr>
        </p:nvSpPr>
        <p:spPr>
          <a:xfrm>
            <a:off x="609599" y="635001"/>
            <a:ext cx="10741155" cy="5291666"/>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灯片编号占位符 5"/>
          <p:cNvSpPr>
            <a:spLocks noGrp="1"/>
          </p:cNvSpPr>
          <p:nvPr>
            <p:ph type="sldNum" sz="quarter" idx="12"/>
          </p:nvPr>
        </p:nvSpPr>
        <p:spPr/>
        <p:txBody>
          <a:bodyPr/>
          <a:lstStyle/>
          <a:p>
            <a:fld id="{27C45CD9-0508-4D1E-923D-4DFDAA610D19}" type="slidenum">
              <a:rPr lang="zh-CN" altLang="en-US" smtClean="0"/>
              <a:t>‹#›</a:t>
            </a:fld>
            <a:endParaRPr lang="zh-CN" altLang="en-US"/>
          </a:p>
        </p:txBody>
      </p:sp>
      <p:sp>
        <p:nvSpPr>
          <p:cNvPr id="22" name="任意多边形 21"/>
          <p:cNvSpPr/>
          <p:nvPr userDrawn="1"/>
        </p:nvSpPr>
        <p:spPr>
          <a:xfrm>
            <a:off x="0" y="6336063"/>
            <a:ext cx="10388896" cy="521937"/>
          </a:xfrm>
          <a:custGeom>
            <a:avLst/>
            <a:gdLst>
              <a:gd name="connsiteX0" fmla="*/ 0 w 10388896"/>
              <a:gd name="connsiteY0" fmla="*/ 0 h 521937"/>
              <a:gd name="connsiteX1" fmla="*/ 10388896 w 10388896"/>
              <a:gd name="connsiteY1" fmla="*/ 0 h 521937"/>
              <a:gd name="connsiteX2" fmla="*/ 10333967 w 10388896"/>
              <a:gd name="connsiteY2" fmla="*/ 521937 h 521937"/>
              <a:gd name="connsiteX3" fmla="*/ 0 w 10388896"/>
              <a:gd name="connsiteY3" fmla="*/ 521937 h 521937"/>
            </a:gdLst>
            <a:ahLst/>
            <a:cxnLst>
              <a:cxn ang="0">
                <a:pos x="connsiteX0" y="connsiteY0"/>
              </a:cxn>
              <a:cxn ang="0">
                <a:pos x="connsiteX1" y="connsiteY1"/>
              </a:cxn>
              <a:cxn ang="0">
                <a:pos x="connsiteX2" y="connsiteY2"/>
              </a:cxn>
              <a:cxn ang="0">
                <a:pos x="connsiteX3" y="connsiteY3"/>
              </a:cxn>
            </a:cxnLst>
            <a:rect l="l" t="t" r="r" b="b"/>
            <a:pathLst>
              <a:path w="10388896" h="521937">
                <a:moveTo>
                  <a:pt x="0" y="0"/>
                </a:moveTo>
                <a:lnTo>
                  <a:pt x="10388896" y="0"/>
                </a:lnTo>
                <a:lnTo>
                  <a:pt x="10333967" y="521937"/>
                </a:lnTo>
                <a:lnTo>
                  <a:pt x="0" y="52193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p:cNvGrpSpPr/>
          <p:nvPr userDrawn="1"/>
        </p:nvGrpSpPr>
        <p:grpSpPr>
          <a:xfrm>
            <a:off x="183356" y="6466052"/>
            <a:ext cx="1663478" cy="280823"/>
            <a:chOff x="8729742" y="4570696"/>
            <a:chExt cx="2830517" cy="477836"/>
          </a:xfrm>
          <a:solidFill>
            <a:schemeClr val="accent4"/>
          </a:solidFill>
        </p:grpSpPr>
        <p:sp>
          <p:nvSpPr>
            <p:cNvPr id="51" name="Freeform 34"/>
            <p:cNvSpPr>
              <a:spLocks noEditPoints="1"/>
            </p:cNvSpPr>
            <p:nvPr userDrawn="1"/>
          </p:nvSpPr>
          <p:spPr bwMode="auto">
            <a:xfrm>
              <a:off x="9304417" y="4945345"/>
              <a:ext cx="1363665"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35"/>
            <p:cNvSpPr>
              <a:spLocks noEditPoints="1"/>
            </p:cNvSpPr>
            <p:nvPr userDrawn="1"/>
          </p:nvSpPr>
          <p:spPr bwMode="auto">
            <a:xfrm>
              <a:off x="10679194" y="4943758"/>
              <a:ext cx="873127" cy="103187"/>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36"/>
            <p:cNvSpPr>
              <a:spLocks noEditPoints="1"/>
            </p:cNvSpPr>
            <p:nvPr userDrawn="1"/>
          </p:nvSpPr>
          <p:spPr bwMode="auto">
            <a:xfrm>
              <a:off x="9304417" y="4596096"/>
              <a:ext cx="2255842" cy="300036"/>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37"/>
            <p:cNvSpPr>
              <a:spLocks noEditPoints="1"/>
            </p:cNvSpPr>
            <p:nvPr userDrawn="1"/>
          </p:nvSpPr>
          <p:spPr bwMode="auto">
            <a:xfrm>
              <a:off x="8798004" y="4643720"/>
              <a:ext cx="334964" cy="325436"/>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38"/>
            <p:cNvSpPr>
              <a:spLocks noEditPoints="1"/>
            </p:cNvSpPr>
            <p:nvPr userDrawn="1"/>
          </p:nvSpPr>
          <p:spPr bwMode="auto">
            <a:xfrm>
              <a:off x="8872617" y="4775483"/>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39"/>
            <p:cNvSpPr>
              <a:spLocks noEditPoints="1"/>
            </p:cNvSpPr>
            <p:nvPr userDrawn="1"/>
          </p:nvSpPr>
          <p:spPr bwMode="auto">
            <a:xfrm>
              <a:off x="8729742" y="4570696"/>
              <a:ext cx="474664" cy="477836"/>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40"/>
            <p:cNvSpPr>
              <a:spLocks noEditPoints="1"/>
            </p:cNvSpPr>
            <p:nvPr userDrawn="1"/>
          </p:nvSpPr>
          <p:spPr bwMode="auto">
            <a:xfrm>
              <a:off x="8763079" y="4810405"/>
              <a:ext cx="407989" cy="204787"/>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41"/>
            <p:cNvSpPr>
              <a:spLocks/>
            </p:cNvSpPr>
            <p:nvPr userDrawn="1"/>
          </p:nvSpPr>
          <p:spPr bwMode="auto">
            <a:xfrm>
              <a:off x="8913891" y="4711981"/>
              <a:ext cx="161925" cy="150812"/>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42"/>
            <p:cNvSpPr>
              <a:spLocks/>
            </p:cNvSpPr>
            <p:nvPr userDrawn="1"/>
          </p:nvSpPr>
          <p:spPr bwMode="auto">
            <a:xfrm>
              <a:off x="8942467" y="4694517"/>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43"/>
            <p:cNvSpPr>
              <a:spLocks/>
            </p:cNvSpPr>
            <p:nvPr userDrawn="1"/>
          </p:nvSpPr>
          <p:spPr bwMode="auto">
            <a:xfrm>
              <a:off x="8867855" y="4856442"/>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44"/>
            <p:cNvSpPr>
              <a:spLocks noEditPoints="1"/>
            </p:cNvSpPr>
            <p:nvPr userDrawn="1"/>
          </p:nvSpPr>
          <p:spPr bwMode="auto">
            <a:xfrm>
              <a:off x="8840867" y="4681823"/>
              <a:ext cx="252414" cy="257174"/>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45"/>
            <p:cNvSpPr>
              <a:spLocks noEditPoints="1"/>
            </p:cNvSpPr>
            <p:nvPr userDrawn="1"/>
          </p:nvSpPr>
          <p:spPr bwMode="auto">
            <a:xfrm>
              <a:off x="9091692" y="4667536"/>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46"/>
            <p:cNvSpPr>
              <a:spLocks noEditPoints="1"/>
            </p:cNvSpPr>
            <p:nvPr userDrawn="1"/>
          </p:nvSpPr>
          <p:spPr bwMode="auto">
            <a:xfrm>
              <a:off x="9120267" y="4715161"/>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47"/>
            <p:cNvSpPr>
              <a:spLocks noEditPoints="1"/>
            </p:cNvSpPr>
            <p:nvPr userDrawn="1"/>
          </p:nvSpPr>
          <p:spPr bwMode="auto">
            <a:xfrm>
              <a:off x="9037717" y="4621498"/>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48"/>
            <p:cNvSpPr>
              <a:spLocks noEditPoints="1"/>
            </p:cNvSpPr>
            <p:nvPr userDrawn="1"/>
          </p:nvSpPr>
          <p:spPr bwMode="auto">
            <a:xfrm>
              <a:off x="8913891" y="4588168"/>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49"/>
            <p:cNvSpPr>
              <a:spLocks noEditPoints="1"/>
            </p:cNvSpPr>
            <p:nvPr userDrawn="1"/>
          </p:nvSpPr>
          <p:spPr bwMode="auto">
            <a:xfrm>
              <a:off x="8971042" y="4589759"/>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50"/>
            <p:cNvSpPr>
              <a:spLocks noEditPoints="1"/>
            </p:cNvSpPr>
            <p:nvPr userDrawn="1"/>
          </p:nvSpPr>
          <p:spPr bwMode="auto">
            <a:xfrm>
              <a:off x="8756730" y="4715171"/>
              <a:ext cx="52389"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51"/>
            <p:cNvSpPr>
              <a:spLocks noEditPoints="1"/>
            </p:cNvSpPr>
            <p:nvPr userDrawn="1"/>
          </p:nvSpPr>
          <p:spPr bwMode="auto">
            <a:xfrm>
              <a:off x="8791655" y="4653259"/>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52"/>
            <p:cNvSpPr>
              <a:spLocks noEditPoints="1"/>
            </p:cNvSpPr>
            <p:nvPr userDrawn="1"/>
          </p:nvSpPr>
          <p:spPr bwMode="auto">
            <a:xfrm>
              <a:off x="8847216" y="4611977"/>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661523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图注">
    <p:spTree>
      <p:nvGrpSpPr>
        <p:cNvPr id="1" name=""/>
        <p:cNvGrpSpPr/>
        <p:nvPr/>
      </p:nvGrpSpPr>
      <p:grpSpPr>
        <a:xfrm>
          <a:off x="0" y="0"/>
          <a:ext cx="0" cy="0"/>
          <a:chOff x="0" y="0"/>
          <a:chExt cx="0" cy="0"/>
        </a:xfrm>
      </p:grpSpPr>
      <p:sp>
        <p:nvSpPr>
          <p:cNvPr id="4" name="图片占位符 3"/>
          <p:cNvSpPr>
            <a:spLocks noGrp="1"/>
          </p:cNvSpPr>
          <p:nvPr>
            <p:ph type="pic" sz="quarter" idx="13"/>
          </p:nvPr>
        </p:nvSpPr>
        <p:spPr>
          <a:xfrm>
            <a:off x="304124" y="221381"/>
            <a:ext cx="10832305" cy="5833980"/>
          </a:xfrm>
        </p:spPr>
        <p:txBody>
          <a:bodyPr anchor="t"/>
          <a:lstStyle>
            <a:lvl1pPr algn="ctr">
              <a:defRPr/>
            </a:lvl1pPr>
          </a:lstStyle>
          <a:p>
            <a:endParaRPr lang="zh-CN" altLang="en-US" dirty="0"/>
          </a:p>
        </p:txBody>
      </p:sp>
      <p:sp>
        <p:nvSpPr>
          <p:cNvPr id="26" name="任意多边形 25"/>
          <p:cNvSpPr/>
          <p:nvPr userDrawn="1"/>
        </p:nvSpPr>
        <p:spPr>
          <a:xfrm>
            <a:off x="1" y="6477000"/>
            <a:ext cx="10559881" cy="381000"/>
          </a:xfrm>
          <a:custGeom>
            <a:avLst/>
            <a:gdLst>
              <a:gd name="connsiteX0" fmla="*/ 0 w 10559881"/>
              <a:gd name="connsiteY0" fmla="*/ 0 h 381000"/>
              <a:gd name="connsiteX1" fmla="*/ 10559881 w 10559881"/>
              <a:gd name="connsiteY1" fmla="*/ 0 h 381000"/>
              <a:gd name="connsiteX2" fmla="*/ 10519784 w 10559881"/>
              <a:gd name="connsiteY2" fmla="*/ 381000 h 381000"/>
              <a:gd name="connsiteX3" fmla="*/ 0 w 10559881"/>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0559881" h="381000">
                <a:moveTo>
                  <a:pt x="0" y="0"/>
                </a:moveTo>
                <a:lnTo>
                  <a:pt x="10559881" y="0"/>
                </a:lnTo>
                <a:lnTo>
                  <a:pt x="10519784" y="381000"/>
                </a:lnTo>
                <a:lnTo>
                  <a:pt x="0" y="381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11350755" y="6058959"/>
            <a:ext cx="874872" cy="662516"/>
          </a:xfrm>
          <a:custGeom>
            <a:avLst/>
            <a:gdLst>
              <a:gd name="connsiteX0" fmla="*/ 60660 w 874872"/>
              <a:gd name="connsiteY0" fmla="*/ 0 h 662516"/>
              <a:gd name="connsiteX1" fmla="*/ 874872 w 874872"/>
              <a:gd name="connsiteY1" fmla="*/ 0 h 662516"/>
              <a:gd name="connsiteX2" fmla="*/ 874872 w 874872"/>
              <a:gd name="connsiteY2" fmla="*/ 464985 h 662516"/>
              <a:gd name="connsiteX3" fmla="*/ 856786 w 874872"/>
              <a:gd name="connsiteY3" fmla="*/ 662516 h 662516"/>
              <a:gd name="connsiteX4" fmla="*/ 0 w 874872"/>
              <a:gd name="connsiteY4" fmla="*/ 662516 h 662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872" h="662516">
                <a:moveTo>
                  <a:pt x="60660" y="0"/>
                </a:moveTo>
                <a:lnTo>
                  <a:pt x="874872" y="0"/>
                </a:lnTo>
                <a:lnTo>
                  <a:pt x="874872" y="464985"/>
                </a:lnTo>
                <a:lnTo>
                  <a:pt x="856786" y="662516"/>
                </a:lnTo>
                <a:lnTo>
                  <a:pt x="0" y="6625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8" name="任意多边形 7"/>
          <p:cNvSpPr/>
          <p:nvPr userDrawn="1"/>
        </p:nvSpPr>
        <p:spPr>
          <a:xfrm>
            <a:off x="11463205" y="6010275"/>
            <a:ext cx="762423" cy="662516"/>
          </a:xfrm>
          <a:custGeom>
            <a:avLst/>
            <a:gdLst>
              <a:gd name="connsiteX0" fmla="*/ 60660 w 762423"/>
              <a:gd name="connsiteY0" fmla="*/ 0 h 662516"/>
              <a:gd name="connsiteX1" fmla="*/ 762423 w 762423"/>
              <a:gd name="connsiteY1" fmla="*/ 0 h 662516"/>
              <a:gd name="connsiteX2" fmla="*/ 762423 w 762423"/>
              <a:gd name="connsiteY2" fmla="*/ 662516 h 662516"/>
              <a:gd name="connsiteX3" fmla="*/ 0 w 762423"/>
              <a:gd name="connsiteY3" fmla="*/ 662516 h 662516"/>
            </a:gdLst>
            <a:ahLst/>
            <a:cxnLst>
              <a:cxn ang="0">
                <a:pos x="connsiteX0" y="connsiteY0"/>
              </a:cxn>
              <a:cxn ang="0">
                <a:pos x="connsiteX1" y="connsiteY1"/>
              </a:cxn>
              <a:cxn ang="0">
                <a:pos x="connsiteX2" y="connsiteY2"/>
              </a:cxn>
              <a:cxn ang="0">
                <a:pos x="connsiteX3" y="connsiteY3"/>
              </a:cxn>
            </a:cxnLst>
            <a:rect l="l" t="t" r="r" b="b"/>
            <a:pathLst>
              <a:path w="762423" h="662516">
                <a:moveTo>
                  <a:pt x="60660" y="0"/>
                </a:moveTo>
                <a:lnTo>
                  <a:pt x="762423" y="0"/>
                </a:lnTo>
                <a:lnTo>
                  <a:pt x="762423" y="662516"/>
                </a:lnTo>
                <a:lnTo>
                  <a:pt x="0" y="66251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6" name="灯片编号占位符 5"/>
          <p:cNvSpPr>
            <a:spLocks noGrp="1"/>
          </p:cNvSpPr>
          <p:nvPr>
            <p:ph type="sldNum" sz="quarter" idx="12"/>
          </p:nvPr>
        </p:nvSpPr>
        <p:spPr/>
        <p:txBody>
          <a:bodyPr/>
          <a:lstStyle/>
          <a:p>
            <a:fld id="{27C45CD9-0508-4D1E-923D-4DFDAA610D19}" type="slidenum">
              <a:rPr lang="zh-CN" altLang="en-US" smtClean="0"/>
              <a:t>‹#›</a:t>
            </a:fld>
            <a:endParaRPr lang="zh-CN" altLang="en-US"/>
          </a:p>
        </p:txBody>
      </p:sp>
      <p:sp>
        <p:nvSpPr>
          <p:cNvPr id="22" name="任意多边形 21"/>
          <p:cNvSpPr/>
          <p:nvPr userDrawn="1"/>
        </p:nvSpPr>
        <p:spPr>
          <a:xfrm>
            <a:off x="0" y="6336063"/>
            <a:ext cx="10388896" cy="521937"/>
          </a:xfrm>
          <a:custGeom>
            <a:avLst/>
            <a:gdLst>
              <a:gd name="connsiteX0" fmla="*/ 0 w 10388896"/>
              <a:gd name="connsiteY0" fmla="*/ 0 h 521937"/>
              <a:gd name="connsiteX1" fmla="*/ 10388896 w 10388896"/>
              <a:gd name="connsiteY1" fmla="*/ 0 h 521937"/>
              <a:gd name="connsiteX2" fmla="*/ 10333967 w 10388896"/>
              <a:gd name="connsiteY2" fmla="*/ 521937 h 521937"/>
              <a:gd name="connsiteX3" fmla="*/ 0 w 10388896"/>
              <a:gd name="connsiteY3" fmla="*/ 521937 h 521937"/>
            </a:gdLst>
            <a:ahLst/>
            <a:cxnLst>
              <a:cxn ang="0">
                <a:pos x="connsiteX0" y="connsiteY0"/>
              </a:cxn>
              <a:cxn ang="0">
                <a:pos x="connsiteX1" y="connsiteY1"/>
              </a:cxn>
              <a:cxn ang="0">
                <a:pos x="connsiteX2" y="connsiteY2"/>
              </a:cxn>
              <a:cxn ang="0">
                <a:pos x="connsiteX3" y="connsiteY3"/>
              </a:cxn>
            </a:cxnLst>
            <a:rect l="l" t="t" r="r" b="b"/>
            <a:pathLst>
              <a:path w="10388896" h="521937">
                <a:moveTo>
                  <a:pt x="0" y="0"/>
                </a:moveTo>
                <a:lnTo>
                  <a:pt x="10388896" y="0"/>
                </a:lnTo>
                <a:lnTo>
                  <a:pt x="10333967" y="521937"/>
                </a:lnTo>
                <a:lnTo>
                  <a:pt x="0" y="52193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p:cNvSpPr>
            <a:spLocks noGrp="1"/>
          </p:cNvSpPr>
          <p:nvPr>
            <p:ph type="body" sz="quarter" idx="14" hasCustomPrompt="1"/>
          </p:nvPr>
        </p:nvSpPr>
        <p:spPr>
          <a:xfrm>
            <a:off x="-22652" y="385562"/>
            <a:ext cx="1984107" cy="732848"/>
          </a:xfrm>
          <a:solidFill>
            <a:schemeClr val="accent1"/>
          </a:solidFill>
          <a:effectLst>
            <a:outerShdw dist="127000" dir="2040000" algn="ctr" rotWithShape="0">
              <a:schemeClr val="accent2"/>
            </a:outerShdw>
          </a:effectLst>
        </p:spPr>
        <p:txBody>
          <a:bodyPr wrap="square" lIns="180000" tIns="180000" rIns="180000" bIns="180000">
            <a:spAutoFit/>
          </a:bodyPr>
          <a:lstStyle>
            <a:lvl1pPr marL="0" indent="0" algn="r">
              <a:lnSpc>
                <a:spcPct val="100000"/>
              </a:lnSpc>
              <a:buNone/>
              <a:defRPr sz="2400">
                <a:solidFill>
                  <a:schemeClr val="bg2"/>
                </a:solidFill>
                <a:effectLst/>
              </a:defRPr>
            </a:lvl1pPr>
          </a:lstStyle>
          <a:p>
            <a:pPr lvl="0"/>
            <a:r>
              <a:rPr lang="zh-CN" altLang="en-US" dirty="0"/>
              <a:t>图片说明</a:t>
            </a:r>
          </a:p>
        </p:txBody>
      </p:sp>
      <p:grpSp>
        <p:nvGrpSpPr>
          <p:cNvPr id="50" name="组合 49"/>
          <p:cNvGrpSpPr/>
          <p:nvPr userDrawn="1"/>
        </p:nvGrpSpPr>
        <p:grpSpPr>
          <a:xfrm>
            <a:off x="183356" y="6466052"/>
            <a:ext cx="1663478" cy="280823"/>
            <a:chOff x="8729742" y="4570696"/>
            <a:chExt cx="2830517" cy="477836"/>
          </a:xfrm>
          <a:solidFill>
            <a:schemeClr val="accent4"/>
          </a:solidFill>
        </p:grpSpPr>
        <p:sp>
          <p:nvSpPr>
            <p:cNvPr id="51" name="Freeform 34"/>
            <p:cNvSpPr>
              <a:spLocks noEditPoints="1"/>
            </p:cNvSpPr>
            <p:nvPr userDrawn="1"/>
          </p:nvSpPr>
          <p:spPr bwMode="auto">
            <a:xfrm>
              <a:off x="9304417" y="4945345"/>
              <a:ext cx="1363665"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35"/>
            <p:cNvSpPr>
              <a:spLocks noEditPoints="1"/>
            </p:cNvSpPr>
            <p:nvPr userDrawn="1"/>
          </p:nvSpPr>
          <p:spPr bwMode="auto">
            <a:xfrm>
              <a:off x="10679194" y="4943758"/>
              <a:ext cx="873127" cy="103187"/>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36"/>
            <p:cNvSpPr>
              <a:spLocks noEditPoints="1"/>
            </p:cNvSpPr>
            <p:nvPr userDrawn="1"/>
          </p:nvSpPr>
          <p:spPr bwMode="auto">
            <a:xfrm>
              <a:off x="9304417" y="4596096"/>
              <a:ext cx="2255842" cy="300036"/>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37"/>
            <p:cNvSpPr>
              <a:spLocks noEditPoints="1"/>
            </p:cNvSpPr>
            <p:nvPr userDrawn="1"/>
          </p:nvSpPr>
          <p:spPr bwMode="auto">
            <a:xfrm>
              <a:off x="8798004" y="4643720"/>
              <a:ext cx="334964" cy="325436"/>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38"/>
            <p:cNvSpPr>
              <a:spLocks noEditPoints="1"/>
            </p:cNvSpPr>
            <p:nvPr userDrawn="1"/>
          </p:nvSpPr>
          <p:spPr bwMode="auto">
            <a:xfrm>
              <a:off x="8872617" y="4775483"/>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39"/>
            <p:cNvSpPr>
              <a:spLocks noEditPoints="1"/>
            </p:cNvSpPr>
            <p:nvPr userDrawn="1"/>
          </p:nvSpPr>
          <p:spPr bwMode="auto">
            <a:xfrm>
              <a:off x="8729742" y="4570696"/>
              <a:ext cx="474664" cy="477836"/>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40"/>
            <p:cNvSpPr>
              <a:spLocks noEditPoints="1"/>
            </p:cNvSpPr>
            <p:nvPr userDrawn="1"/>
          </p:nvSpPr>
          <p:spPr bwMode="auto">
            <a:xfrm>
              <a:off x="8763079" y="4810405"/>
              <a:ext cx="407989" cy="204787"/>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41"/>
            <p:cNvSpPr>
              <a:spLocks/>
            </p:cNvSpPr>
            <p:nvPr userDrawn="1"/>
          </p:nvSpPr>
          <p:spPr bwMode="auto">
            <a:xfrm>
              <a:off x="8913891" y="4711981"/>
              <a:ext cx="161925" cy="150812"/>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42"/>
            <p:cNvSpPr>
              <a:spLocks/>
            </p:cNvSpPr>
            <p:nvPr userDrawn="1"/>
          </p:nvSpPr>
          <p:spPr bwMode="auto">
            <a:xfrm>
              <a:off x="8942467" y="4694517"/>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43"/>
            <p:cNvSpPr>
              <a:spLocks/>
            </p:cNvSpPr>
            <p:nvPr userDrawn="1"/>
          </p:nvSpPr>
          <p:spPr bwMode="auto">
            <a:xfrm>
              <a:off x="8867855" y="4856442"/>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44"/>
            <p:cNvSpPr>
              <a:spLocks noEditPoints="1"/>
            </p:cNvSpPr>
            <p:nvPr userDrawn="1"/>
          </p:nvSpPr>
          <p:spPr bwMode="auto">
            <a:xfrm>
              <a:off x="8840867" y="4681823"/>
              <a:ext cx="252414" cy="257174"/>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45"/>
            <p:cNvSpPr>
              <a:spLocks noEditPoints="1"/>
            </p:cNvSpPr>
            <p:nvPr userDrawn="1"/>
          </p:nvSpPr>
          <p:spPr bwMode="auto">
            <a:xfrm>
              <a:off x="9091692" y="4667536"/>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46"/>
            <p:cNvSpPr>
              <a:spLocks noEditPoints="1"/>
            </p:cNvSpPr>
            <p:nvPr userDrawn="1"/>
          </p:nvSpPr>
          <p:spPr bwMode="auto">
            <a:xfrm>
              <a:off x="9120267" y="4715161"/>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47"/>
            <p:cNvSpPr>
              <a:spLocks noEditPoints="1"/>
            </p:cNvSpPr>
            <p:nvPr userDrawn="1"/>
          </p:nvSpPr>
          <p:spPr bwMode="auto">
            <a:xfrm>
              <a:off x="9037717" y="4621498"/>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48"/>
            <p:cNvSpPr>
              <a:spLocks noEditPoints="1"/>
            </p:cNvSpPr>
            <p:nvPr userDrawn="1"/>
          </p:nvSpPr>
          <p:spPr bwMode="auto">
            <a:xfrm>
              <a:off x="8913891" y="4588168"/>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49"/>
            <p:cNvSpPr>
              <a:spLocks noEditPoints="1"/>
            </p:cNvSpPr>
            <p:nvPr userDrawn="1"/>
          </p:nvSpPr>
          <p:spPr bwMode="auto">
            <a:xfrm>
              <a:off x="8971042" y="4589759"/>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50"/>
            <p:cNvSpPr>
              <a:spLocks noEditPoints="1"/>
            </p:cNvSpPr>
            <p:nvPr userDrawn="1"/>
          </p:nvSpPr>
          <p:spPr bwMode="auto">
            <a:xfrm>
              <a:off x="8756730" y="4715171"/>
              <a:ext cx="52389"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51"/>
            <p:cNvSpPr>
              <a:spLocks noEditPoints="1"/>
            </p:cNvSpPr>
            <p:nvPr userDrawn="1"/>
          </p:nvSpPr>
          <p:spPr bwMode="auto">
            <a:xfrm>
              <a:off x="8791655" y="4653259"/>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52"/>
            <p:cNvSpPr>
              <a:spLocks noEditPoints="1"/>
            </p:cNvSpPr>
            <p:nvPr userDrawn="1"/>
          </p:nvSpPr>
          <p:spPr bwMode="auto">
            <a:xfrm>
              <a:off x="8847216" y="4611977"/>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154594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9405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空白-深色">
    <p:bg>
      <p:bgPr>
        <a:solidFill>
          <a:schemeClr val="accent1"/>
        </a:solidFill>
        <a:effectLst/>
      </p:bgPr>
    </p:bg>
    <p:spTree>
      <p:nvGrpSpPr>
        <p:cNvPr id="1" name=""/>
        <p:cNvGrpSpPr/>
        <p:nvPr/>
      </p:nvGrpSpPr>
      <p:grpSpPr>
        <a:xfrm>
          <a:off x="0" y="0"/>
          <a:ext cx="0" cy="0"/>
          <a:chOff x="0" y="0"/>
          <a:chExt cx="0" cy="0"/>
        </a:xfrm>
      </p:grpSpPr>
      <p:sp>
        <p:nvSpPr>
          <p:cNvPr id="2" name="矩形 1"/>
          <p:cNvSpPr/>
          <p:nvPr userDrawn="1"/>
        </p:nvSpPr>
        <p:spPr>
          <a:xfrm>
            <a:off x="0" y="-3175"/>
            <a:ext cx="12192000" cy="6861175"/>
          </a:xfrm>
          <a:prstGeom prst="rect">
            <a:avLst/>
          </a:prstGeom>
          <a:blipFill dpi="0" rotWithShape="1">
            <a:blip r:embed="rId2">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a:spLocks noGrp="1"/>
          </p:cNvSpPr>
          <p:nvPr>
            <p:ph idx="1"/>
          </p:nvPr>
        </p:nvSpPr>
        <p:spPr>
          <a:xfrm>
            <a:off x="725422" y="781579"/>
            <a:ext cx="10741155" cy="529166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848374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image" Target="../media/image2.png"/><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灯片编号占位符 5"/>
          <p:cNvSpPr>
            <a:spLocks noGrp="1"/>
          </p:cNvSpPr>
          <p:nvPr>
            <p:ph type="sldNum" sz="quarter" idx="4"/>
          </p:nvPr>
        </p:nvSpPr>
        <p:spPr>
          <a:xfrm>
            <a:off x="11573932" y="6055360"/>
            <a:ext cx="546947" cy="548639"/>
          </a:xfrm>
          <a:prstGeom prst="rect">
            <a:avLst/>
          </a:prstGeom>
        </p:spPr>
        <p:txBody>
          <a:bodyPr vert="horz" lIns="91440" tIns="45720" rIns="91440" bIns="45720" rtlCol="0" anchor="ctr"/>
          <a:lstStyle>
            <a:lvl1pPr algn="ctr">
              <a:defRPr sz="2800" b="1">
                <a:solidFill>
                  <a:schemeClr val="accent3"/>
                </a:solidFill>
                <a:latin typeface="+mn-lt"/>
              </a:defRPr>
            </a:lvl1pPr>
          </a:lstStyle>
          <a:p>
            <a:fld id="{27C45CD9-0508-4D1E-923D-4DFDAA610D19}" type="slidenum">
              <a:rPr lang="zh-CN" altLang="en-US" smtClean="0"/>
              <a:pPr/>
              <a:t>‹#›</a:t>
            </a:fld>
            <a:endParaRPr lang="zh-CN" altLang="en-US" dirty="0"/>
          </a:p>
        </p:txBody>
      </p:sp>
    </p:spTree>
    <p:extLst>
      <p:ext uri="{BB962C8B-B14F-4D97-AF65-F5344CB8AC3E}">
        <p14:creationId xmlns:p14="http://schemas.microsoft.com/office/powerpoint/2010/main" val="3057288277"/>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6" r:id="rId3"/>
    <p:sldLayoutId id="2147483661" r:id="rId4"/>
    <p:sldLayoutId id="2147483650" r:id="rId5"/>
    <p:sldLayoutId id="2147483662" r:id="rId6"/>
    <p:sldLayoutId id="2147483664" r:id="rId7"/>
    <p:sldLayoutId id="2147483655" r:id="rId8"/>
    <p:sldLayoutId id="2147483665" r:id="rId9"/>
    <p:sldLayoutId id="2147483663"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48A87A34-81AB-432B-8DAE-1953F412C126}" type="datetimeFigureOut">
              <a:rPr lang="en-US" smtClean="0"/>
              <a:pPr/>
              <a:t>5/23/2022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22715466"/>
      </p:ext>
    </p:extLst>
  </p:cSld>
  <p:clrMap bg1="dk1" tx1="lt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hyperlink" Target="http://www.cnblogs.com/xinz/p/3857550.html" TargetMode="Externa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3" Type="http://schemas.openxmlformats.org/officeDocument/2006/relationships/hyperlink" Target="http://tech.ifeng.com/a/20141020/40841049_0.shtml" TargetMode="External"/><Relationship Id="rId2" Type="http://schemas.openxmlformats.org/officeDocument/2006/relationships/hyperlink" Target="http://blog.jobbole.com/79450/" TargetMode="External"/><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hyperlink" Target="http://archive.wired.com/wired/archive/9.12/baron-cohen.html"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12.jpe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14.jpeg"/></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hyperlink" Target="http://images.cnblogs.com/cnblogs_com/xinz/201107/201107092336196411.png"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images.cnblogs.com/cnblogs_com/xinz/201107/201107092336227161.png" TargetMode="Externa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hyperlink" Target="http://www.slsa.sa.gov.au/exhibitions/boland/images/memorabilia/images/typewriter_jpg.jpg"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26.jpeg"/><Relationship Id="rId4" Type="http://schemas.openxmlformats.org/officeDocument/2006/relationships/image" Target="../media/image25.jpeg"/></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upload.wikimedia.org/wikipedia/commons/3/32/IPodsales_2008Q3.svg" TargetMode="Externa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12.xml"/><Relationship Id="rId4" Type="http://schemas.openxmlformats.org/officeDocument/2006/relationships/image" Target="../media/image31.jpg"/></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12.xml"/><Relationship Id="rId4" Type="http://schemas.openxmlformats.org/officeDocument/2006/relationships/image" Target="../media/image34.jpeg"/></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37.jpe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hyperlink" Target="https://zhuanlan.zhihu.com/p/20129946?columnSlug=goujianzhifa" TargetMode="External"/><Relationship Id="rId2" Type="http://schemas.openxmlformats.org/officeDocument/2006/relationships/image" Target="../media/image38.jpeg"/><Relationship Id="rId1" Type="http://schemas.openxmlformats.org/officeDocument/2006/relationships/slideLayout" Target="../slideLayouts/slideLayout12.xml"/><Relationship Id="rId4" Type="http://schemas.openxmlformats.org/officeDocument/2006/relationships/image" Target="../media/image39.jpeg"/></Relationships>
</file>

<file path=ppt/slides/_rels/slide5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12.xml"/><Relationship Id="rId5" Type="http://schemas.openxmlformats.org/officeDocument/2006/relationships/image" Target="../media/image52.png"/><Relationship Id="rId4" Type="http://schemas.openxmlformats.org/officeDocument/2006/relationships/image" Target="../media/image51.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56.jpe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hyperlink" Target="https://www.youtube.com/watch?v=oa_hiLXLbTc" TargetMode="Externa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0.jpe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hyperlink" Target="http://en.wikipedia.org/wiki/File:Slide_rule_cursor.jpg" TargetMode="External"/><Relationship Id="rId5" Type="http://schemas.openxmlformats.org/officeDocument/2006/relationships/image" Target="../media/image59.jpeg"/><Relationship Id="rId4" Type="http://schemas.openxmlformats.org/officeDocument/2006/relationships/hyperlink" Target="http://en.wikipedia.org/wiki/File:Pocket_slide_rule.jpg"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61.jpeg"/><Relationship Id="rId4" Type="http://schemas.openxmlformats.org/officeDocument/2006/relationships/hyperlink" Target="http://en.wikipedia.org/wiki/File:HP_35_Calculator.jpg" TargetMode="External"/></Relationships>
</file>

<file path=ppt/slides/_rels/slide84.xml.rels><?xml version="1.0" encoding="UTF-8" standalone="yes"?>
<Relationships xmlns="http://schemas.openxmlformats.org/package/2006/relationships"><Relationship Id="rId3" Type="http://schemas.openxmlformats.org/officeDocument/2006/relationships/hyperlink" Target="http://en.wikipedia.org/wiki/File:TI-30_LED.png" TargetMode="External"/><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62.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63.png"/></Relationships>
</file>

<file path=ppt/slides/_rels/slide9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180.png"/><Relationship Id="rId5" Type="http://schemas.openxmlformats.org/officeDocument/2006/relationships/customXml" Target="../ink/ink1.xml"/><Relationship Id="rId4" Type="http://schemas.openxmlformats.org/officeDocument/2006/relationships/image" Target="../media/image6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6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444215" y="1746167"/>
            <a:ext cx="7196667" cy="1592255"/>
          </a:xfrm>
        </p:spPr>
        <p:txBody>
          <a:bodyPr>
            <a:normAutofit/>
          </a:bodyPr>
          <a:lstStyle/>
          <a:p>
            <a:r>
              <a:rPr lang="zh-CN" altLang="en-US" dirty="0">
                <a:solidFill>
                  <a:schemeClr val="tx2">
                    <a:lumMod val="75000"/>
                    <a:lumOff val="25000"/>
                  </a:schemeClr>
                </a:solidFill>
              </a:rPr>
              <a:t>程序设计进阶与实践</a:t>
            </a:r>
          </a:p>
        </p:txBody>
      </p:sp>
      <p:sp>
        <p:nvSpPr>
          <p:cNvPr id="5" name="副标题 4"/>
          <p:cNvSpPr>
            <a:spLocks noGrp="1"/>
          </p:cNvSpPr>
          <p:nvPr>
            <p:ph type="subTitle" idx="1"/>
          </p:nvPr>
        </p:nvSpPr>
        <p:spPr>
          <a:xfrm>
            <a:off x="1444214" y="4114146"/>
            <a:ext cx="7196667" cy="526501"/>
          </a:xfrm>
        </p:spPr>
        <p:txBody>
          <a:bodyPr>
            <a:noAutofit/>
          </a:bodyPr>
          <a:lstStyle/>
          <a:p>
            <a:r>
              <a:rPr lang="zh-CN" altLang="en-US" sz="4000" dirty="0">
                <a:solidFill>
                  <a:schemeClr val="tx1"/>
                </a:solidFill>
              </a:rPr>
              <a:t>计算机科学与技术学院</a:t>
            </a:r>
          </a:p>
        </p:txBody>
      </p:sp>
    </p:spTree>
    <p:extLst>
      <p:ext uri="{BB962C8B-B14F-4D97-AF65-F5344CB8AC3E}">
        <p14:creationId xmlns:p14="http://schemas.microsoft.com/office/powerpoint/2010/main" val="194640692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变更管理</a:t>
            </a:r>
            <a:endParaRPr lang="en-US" dirty="0"/>
          </a:p>
        </p:txBody>
      </p:sp>
      <p:sp>
        <p:nvSpPr>
          <p:cNvPr id="3" name="内容占位符 2"/>
          <p:cNvSpPr>
            <a:spLocks noGrp="1"/>
          </p:cNvSpPr>
          <p:nvPr>
            <p:ph idx="1"/>
          </p:nvPr>
        </p:nvSpPr>
        <p:spPr>
          <a:xfrm>
            <a:off x="1981200" y="1775192"/>
            <a:ext cx="3062968" cy="4625609"/>
          </a:xfrm>
        </p:spPr>
        <p:txBody>
          <a:bodyPr/>
          <a:lstStyle/>
          <a:p>
            <a:r>
              <a:rPr lang="en-US" altLang="zh-CN" dirty="0"/>
              <a:t>Design Change Request</a:t>
            </a:r>
          </a:p>
          <a:p>
            <a:pPr lvl="1"/>
            <a:r>
              <a:rPr lang="zh-CN" altLang="en-US" dirty="0"/>
              <a:t>不能随意修改设计，要有流程</a:t>
            </a:r>
            <a:endParaRPr lang="en-US" altLang="zh-CN" dirty="0"/>
          </a:p>
          <a:p>
            <a:r>
              <a:rPr lang="en-US" altLang="zh-CN" dirty="0"/>
              <a:t>ZBB</a:t>
            </a:r>
          </a:p>
          <a:p>
            <a:endParaRPr lang="en-US" dirty="0"/>
          </a:p>
        </p:txBody>
      </p:sp>
    </p:spTree>
    <p:extLst>
      <p:ext uri="{BB962C8B-B14F-4D97-AF65-F5344CB8AC3E}">
        <p14:creationId xmlns:p14="http://schemas.microsoft.com/office/powerpoint/2010/main" val="11169944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产品的价值因素</a:t>
            </a:r>
            <a:endParaRPr lang="en-US" dirty="0"/>
          </a:p>
        </p:txBody>
      </p:sp>
      <p:sp>
        <p:nvSpPr>
          <p:cNvPr id="3" name="Content Placeholder 2"/>
          <p:cNvSpPr>
            <a:spLocks noGrp="1"/>
          </p:cNvSpPr>
          <p:nvPr>
            <p:ph idx="1"/>
          </p:nvPr>
        </p:nvSpPr>
        <p:spPr>
          <a:xfrm>
            <a:off x="913795" y="2096064"/>
            <a:ext cx="10353762" cy="4370050"/>
          </a:xfrm>
        </p:spPr>
        <p:txBody>
          <a:bodyPr numCol="1"/>
          <a:lstStyle/>
          <a:p>
            <a:r>
              <a:rPr lang="zh-CN" altLang="en-US" dirty="0"/>
              <a:t>产品给用户带来什么价值？</a:t>
            </a:r>
            <a:endParaRPr lang="en-US" dirty="0"/>
          </a:p>
          <a:p>
            <a:r>
              <a:rPr lang="zh-CN" altLang="en-US" dirty="0"/>
              <a:t>产品的价值通过功能来体现</a:t>
            </a:r>
            <a:endParaRPr lang="en-US" dirty="0"/>
          </a:p>
          <a:p>
            <a:pPr lvl="1"/>
            <a:r>
              <a:rPr lang="zh-CN" altLang="en-US" dirty="0"/>
              <a:t>是已证明的成功产品，还是潜在的明星产品，还是“我也有”的产品</a:t>
            </a:r>
            <a:r>
              <a:rPr lang="en-US" dirty="0"/>
              <a:t>?</a:t>
            </a:r>
          </a:p>
          <a:p>
            <a:pPr lvl="1"/>
            <a:r>
              <a:rPr lang="zh-CN" altLang="en-US" dirty="0"/>
              <a:t>是和已有产品相当不一样的</a:t>
            </a:r>
            <a:r>
              <a:rPr lang="en-US" dirty="0"/>
              <a:t>?</a:t>
            </a:r>
          </a:p>
          <a:p>
            <a:pPr lvl="1"/>
            <a:r>
              <a:rPr lang="zh-CN" altLang="en-US" dirty="0"/>
              <a:t>我们怎么能进一步扩大差异化</a:t>
            </a:r>
            <a:r>
              <a:rPr lang="en-US" dirty="0"/>
              <a:t>?</a:t>
            </a:r>
          </a:p>
          <a:p>
            <a:pPr lvl="1"/>
            <a:r>
              <a:rPr lang="zh-CN" altLang="en-US" dirty="0"/>
              <a:t>我们在那些无差别的功能中浪费时间么</a:t>
            </a:r>
            <a:r>
              <a:rPr lang="en-US" dirty="0"/>
              <a:t>?</a:t>
            </a:r>
          </a:p>
          <a:p>
            <a:pPr marL="0" indent="0">
              <a:buNone/>
            </a:pPr>
            <a:endParaRPr lang="en-US" dirty="0"/>
          </a:p>
        </p:txBody>
      </p:sp>
    </p:spTree>
    <p:extLst>
      <p:ext uri="{BB962C8B-B14F-4D97-AF65-F5344CB8AC3E}">
        <p14:creationId xmlns:p14="http://schemas.microsoft.com/office/powerpoint/2010/main" val="387639685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zh-CN" altLang="en-US" dirty="0">
                <a:gradFill flip="none" rotWithShape="1">
                  <a:gsLst>
                    <a:gs pos="28000">
                      <a:srgbClr val="EDEDED"/>
                    </a:gs>
                    <a:gs pos="0">
                      <a:srgbClr val="BFBFBF"/>
                    </a:gs>
                    <a:gs pos="100000">
                      <a:srgbClr val="FFFFFF"/>
                    </a:gs>
                  </a:gsLst>
                  <a:lin ang="4800000" scaled="0"/>
                  <a:tileRect/>
                </a:gradFill>
              </a:rPr>
              <a:t>产品价值：四个象限</a:t>
            </a:r>
            <a:endParaRPr lang="en-US" dirty="0">
              <a:gradFill flip="none" rotWithShape="1">
                <a:gsLst>
                  <a:gs pos="28000">
                    <a:srgbClr val="EDEDED"/>
                  </a:gs>
                  <a:gs pos="0">
                    <a:srgbClr val="BFBFBF"/>
                  </a:gs>
                  <a:gs pos="100000">
                    <a:srgbClr val="FFFFFF"/>
                  </a:gs>
                </a:gsLst>
                <a:lin ang="4800000" scaled="0"/>
                <a:tileRect/>
              </a:gradFill>
            </a:endParaRPr>
          </a:p>
        </p:txBody>
      </p:sp>
      <p:pic>
        <p:nvPicPr>
          <p:cNvPr id="5" name="Picture 4">
            <a:extLst>
              <a:ext uri="{FF2B5EF4-FFF2-40B4-BE49-F238E27FC236}">
                <a16:creationId xmlns:a16="http://schemas.microsoft.com/office/drawing/2014/main" id="{C6DB2318-C517-4030-BAFB-281B4BBA6F42}"/>
              </a:ext>
            </a:extLst>
          </p:cNvPr>
          <p:cNvPicPr>
            <a:picLocks noChangeAspect="1"/>
          </p:cNvPicPr>
          <p:nvPr/>
        </p:nvPicPr>
        <p:blipFill>
          <a:blip r:embed="rId3"/>
          <a:stretch>
            <a:fillRect/>
          </a:stretch>
        </p:blipFill>
        <p:spPr>
          <a:xfrm>
            <a:off x="1131172" y="2783372"/>
            <a:ext cx="4187222" cy="2225537"/>
          </a:xfrm>
          <a:prstGeom prst="rect">
            <a:avLst/>
          </a:prstGeom>
        </p:spPr>
      </p:pic>
      <p:sp>
        <p:nvSpPr>
          <p:cNvPr id="3" name="Content Placeholder 2"/>
          <p:cNvSpPr>
            <a:spLocks noGrp="1"/>
          </p:cNvSpPr>
          <p:nvPr>
            <p:ph idx="1"/>
          </p:nvPr>
        </p:nvSpPr>
        <p:spPr>
          <a:xfrm>
            <a:off x="6096000" y="1948069"/>
            <a:ext cx="5257799" cy="4228893"/>
          </a:xfrm>
        </p:spPr>
        <p:txBody>
          <a:bodyPr numCol="1">
            <a:normAutofit/>
          </a:bodyPr>
          <a:lstStyle/>
          <a:p>
            <a:pPr marL="0" indent="0">
              <a:buNone/>
            </a:pPr>
            <a:r>
              <a:rPr lang="zh-CN" altLang="en-US" sz="2200" dirty="0">
                <a:gradFill>
                  <a:gsLst>
                    <a:gs pos="34000">
                      <a:srgbClr val="EDEDED"/>
                    </a:gs>
                    <a:gs pos="0">
                      <a:srgbClr val="BFBFBF"/>
                    </a:gs>
                    <a:gs pos="100000">
                      <a:srgbClr val="FFFFFF"/>
                    </a:gs>
                  </a:gsLst>
                  <a:lin ang="4800000" scaled="0"/>
                </a:gradFill>
              </a:rPr>
              <a:t>杀手</a:t>
            </a:r>
            <a:r>
              <a:rPr lang="en-US" sz="2200" dirty="0">
                <a:gradFill>
                  <a:gsLst>
                    <a:gs pos="34000">
                      <a:srgbClr val="EDEDED"/>
                    </a:gs>
                    <a:gs pos="0">
                      <a:srgbClr val="BFBFBF"/>
                    </a:gs>
                    <a:gs pos="100000">
                      <a:srgbClr val="FFFFFF"/>
                    </a:gs>
                  </a:gsLst>
                  <a:lin ang="4800000" scaled="0"/>
                </a:gradFill>
              </a:rPr>
              <a:t> / </a:t>
            </a:r>
            <a:r>
              <a:rPr lang="zh-CN" altLang="en-US" sz="2200" dirty="0">
                <a:gradFill>
                  <a:gsLst>
                    <a:gs pos="34000">
                      <a:srgbClr val="EDEDED"/>
                    </a:gs>
                    <a:gs pos="0">
                      <a:srgbClr val="BFBFBF"/>
                    </a:gs>
                    <a:gs pos="100000">
                      <a:srgbClr val="FFFFFF"/>
                    </a:gs>
                  </a:gsLst>
                  <a:lin ang="4800000" scaled="0"/>
                </a:gradFill>
              </a:rPr>
              <a:t>外围</a:t>
            </a:r>
            <a:endParaRPr lang="en-US" sz="2200" dirty="0">
              <a:gradFill>
                <a:gsLst>
                  <a:gs pos="34000">
                    <a:srgbClr val="EDEDED"/>
                  </a:gs>
                  <a:gs pos="0">
                    <a:srgbClr val="BFBFBF"/>
                  </a:gs>
                  <a:gs pos="100000">
                    <a:srgbClr val="FFFFFF"/>
                  </a:gs>
                </a:gsLst>
                <a:lin ang="4800000" scaled="0"/>
              </a:gradFill>
            </a:endParaRPr>
          </a:p>
          <a:p>
            <a:pPr lvl="1"/>
            <a:r>
              <a:rPr lang="zh-CN" altLang="en-US" sz="2200" dirty="0">
                <a:gradFill>
                  <a:gsLst>
                    <a:gs pos="34000">
                      <a:srgbClr val="EDEDED"/>
                    </a:gs>
                    <a:gs pos="0">
                      <a:srgbClr val="BFBFBF"/>
                    </a:gs>
                    <a:gs pos="100000">
                      <a:srgbClr val="FFFFFF"/>
                    </a:gs>
                  </a:gsLst>
                  <a:lin ang="4800000" scaled="0"/>
                </a:gradFill>
              </a:rPr>
              <a:t>我的杀手功能 </a:t>
            </a:r>
            <a:r>
              <a:rPr lang="en-US" altLang="zh-CN" sz="2200" dirty="0">
                <a:gradFill>
                  <a:gsLst>
                    <a:gs pos="34000">
                      <a:srgbClr val="EDEDED"/>
                    </a:gs>
                    <a:gs pos="0">
                      <a:srgbClr val="BFBFBF"/>
                    </a:gs>
                    <a:gs pos="100000">
                      <a:srgbClr val="FFFFFF"/>
                    </a:gs>
                  </a:gsLst>
                  <a:lin ang="4800000" scaled="0"/>
                </a:gradFill>
              </a:rPr>
              <a:t>/ </a:t>
            </a:r>
            <a:r>
              <a:rPr lang="zh-CN" altLang="en-US" sz="2200" dirty="0">
                <a:gradFill>
                  <a:gsLst>
                    <a:gs pos="34000">
                      <a:srgbClr val="EDEDED"/>
                    </a:gs>
                    <a:gs pos="0">
                      <a:srgbClr val="BFBFBF"/>
                    </a:gs>
                    <a:gs pos="100000">
                      <a:srgbClr val="FFFFFF"/>
                    </a:gs>
                  </a:gsLst>
                  <a:lin ang="4800000" scaled="0"/>
                </a:gradFill>
              </a:rPr>
              <a:t>大家都能做的功能</a:t>
            </a:r>
            <a:endParaRPr lang="en-US" altLang="zh-CN" sz="2200" dirty="0">
              <a:gradFill>
                <a:gsLst>
                  <a:gs pos="34000">
                    <a:srgbClr val="EDEDED"/>
                  </a:gs>
                  <a:gs pos="0">
                    <a:srgbClr val="BFBFBF"/>
                  </a:gs>
                  <a:gs pos="100000">
                    <a:srgbClr val="FFFFFF"/>
                  </a:gs>
                </a:gsLst>
                <a:lin ang="4800000" scaled="0"/>
              </a:gradFill>
            </a:endParaRPr>
          </a:p>
          <a:p>
            <a:r>
              <a:rPr lang="zh-CN" altLang="en-US" sz="2600" dirty="0">
                <a:gradFill>
                  <a:gsLst>
                    <a:gs pos="34000">
                      <a:srgbClr val="EDEDED"/>
                    </a:gs>
                    <a:gs pos="0">
                      <a:srgbClr val="BFBFBF"/>
                    </a:gs>
                    <a:gs pos="100000">
                      <a:srgbClr val="FFFFFF"/>
                    </a:gs>
                  </a:gsLst>
                  <a:lin ang="4800000" scaled="0"/>
                </a:gradFill>
              </a:rPr>
              <a:t>刚需 </a:t>
            </a:r>
            <a:r>
              <a:rPr lang="en-US" altLang="zh-CN" sz="2600" dirty="0">
                <a:gradFill>
                  <a:gsLst>
                    <a:gs pos="34000">
                      <a:srgbClr val="EDEDED"/>
                    </a:gs>
                    <a:gs pos="0">
                      <a:srgbClr val="BFBFBF"/>
                    </a:gs>
                    <a:gs pos="100000">
                      <a:srgbClr val="FFFFFF"/>
                    </a:gs>
                  </a:gsLst>
                  <a:lin ang="4800000" scaled="0"/>
                </a:gradFill>
              </a:rPr>
              <a:t>/ </a:t>
            </a:r>
            <a:r>
              <a:rPr lang="zh-CN" altLang="en-US" sz="2600" dirty="0">
                <a:gradFill>
                  <a:gsLst>
                    <a:gs pos="34000">
                      <a:srgbClr val="EDEDED"/>
                    </a:gs>
                    <a:gs pos="0">
                      <a:srgbClr val="BFBFBF"/>
                    </a:gs>
                    <a:gs pos="100000">
                      <a:srgbClr val="FFFFFF"/>
                    </a:gs>
                  </a:gsLst>
                  <a:lin ang="4800000" scaled="0"/>
                </a:gradFill>
              </a:rPr>
              <a:t>辅助功能</a:t>
            </a:r>
            <a:endParaRPr lang="en-US" altLang="zh-CN" sz="2600" dirty="0">
              <a:gradFill>
                <a:gsLst>
                  <a:gs pos="34000">
                    <a:srgbClr val="EDEDED"/>
                  </a:gs>
                  <a:gs pos="0">
                    <a:srgbClr val="BFBFBF"/>
                  </a:gs>
                  <a:gs pos="100000">
                    <a:srgbClr val="FFFFFF"/>
                  </a:gs>
                </a:gsLst>
                <a:lin ang="4800000" scaled="0"/>
              </a:gradFill>
            </a:endParaRPr>
          </a:p>
          <a:p>
            <a:endParaRPr lang="en-US" altLang="zh-CN" sz="2600" dirty="0">
              <a:gradFill>
                <a:gsLst>
                  <a:gs pos="34000">
                    <a:srgbClr val="EDEDED"/>
                  </a:gs>
                  <a:gs pos="0">
                    <a:srgbClr val="BFBFBF"/>
                  </a:gs>
                  <a:gs pos="100000">
                    <a:srgbClr val="FFFFFF"/>
                  </a:gs>
                </a:gsLst>
                <a:lin ang="4800000" scaled="0"/>
              </a:gradFill>
            </a:endParaRPr>
          </a:p>
          <a:p>
            <a:r>
              <a:rPr lang="zh-CN" altLang="en-US" sz="2200" dirty="0">
                <a:gradFill>
                  <a:gsLst>
                    <a:gs pos="34000">
                      <a:srgbClr val="EDEDED"/>
                    </a:gs>
                    <a:gs pos="0">
                      <a:srgbClr val="BFBFBF"/>
                    </a:gs>
                    <a:gs pos="100000">
                      <a:srgbClr val="FFFFFF"/>
                    </a:gs>
                  </a:gsLst>
                  <a:lin ang="4800000" scaled="0"/>
                </a:gradFill>
              </a:rPr>
              <a:t>英语词典</a:t>
            </a:r>
            <a:r>
              <a:rPr lang="en-US" altLang="zh-CN" sz="2200" dirty="0">
                <a:gradFill>
                  <a:gsLst>
                    <a:gs pos="34000">
                      <a:srgbClr val="EDEDED"/>
                    </a:gs>
                    <a:gs pos="0">
                      <a:srgbClr val="BFBFBF"/>
                    </a:gs>
                    <a:gs pos="100000">
                      <a:srgbClr val="FFFFFF"/>
                    </a:gs>
                  </a:gsLst>
                  <a:lin ang="4800000" scaled="0"/>
                </a:gradFill>
              </a:rPr>
              <a:t>APP:</a:t>
            </a:r>
          </a:p>
          <a:p>
            <a:pPr lvl="1"/>
            <a:r>
              <a:rPr lang="zh-CN" altLang="en-US" sz="2200" dirty="0">
                <a:gradFill>
                  <a:gsLst>
                    <a:gs pos="34000">
                      <a:srgbClr val="EDEDED"/>
                    </a:gs>
                    <a:gs pos="0">
                      <a:srgbClr val="BFBFBF"/>
                    </a:gs>
                    <a:gs pos="100000">
                      <a:srgbClr val="FFFFFF"/>
                    </a:gs>
                  </a:gsLst>
                  <a:lin ang="4800000" scaled="0"/>
                </a:gradFill>
              </a:rPr>
              <a:t>杀手</a:t>
            </a:r>
            <a:r>
              <a:rPr lang="en-US" altLang="zh-CN" sz="2200" dirty="0">
                <a:gradFill>
                  <a:gsLst>
                    <a:gs pos="34000">
                      <a:srgbClr val="EDEDED"/>
                    </a:gs>
                    <a:gs pos="0">
                      <a:srgbClr val="BFBFBF"/>
                    </a:gs>
                    <a:gs pos="100000">
                      <a:srgbClr val="FFFFFF"/>
                    </a:gs>
                  </a:gsLst>
                  <a:lin ang="4800000" scaled="0"/>
                </a:gradFill>
              </a:rPr>
              <a:t>: </a:t>
            </a:r>
            <a:r>
              <a:rPr lang="en-US" altLang="zh-CN" sz="1800" dirty="0">
                <a:gradFill>
                  <a:gsLst>
                    <a:gs pos="34000">
                      <a:srgbClr val="EDEDED"/>
                    </a:gs>
                    <a:gs pos="0">
                      <a:srgbClr val="BFBFBF"/>
                    </a:gs>
                    <a:gs pos="100000">
                      <a:srgbClr val="FFFFFF"/>
                    </a:gs>
                  </a:gsLst>
                  <a:lin ang="4800000" scaled="0"/>
                </a:gradFill>
              </a:rPr>
              <a:t>OCR </a:t>
            </a:r>
            <a:r>
              <a:rPr lang="zh-CN" altLang="en-US" sz="1800" dirty="0">
                <a:gradFill>
                  <a:gsLst>
                    <a:gs pos="34000">
                      <a:srgbClr val="EDEDED"/>
                    </a:gs>
                    <a:gs pos="0">
                      <a:srgbClr val="BFBFBF"/>
                    </a:gs>
                    <a:gs pos="100000">
                      <a:srgbClr val="FFFFFF"/>
                    </a:gs>
                  </a:gsLst>
                  <a:lin ang="4800000" scaled="0"/>
                </a:gradFill>
              </a:rPr>
              <a:t>文字识别技术，独家权威词典</a:t>
            </a:r>
            <a:endParaRPr lang="en-US" altLang="zh-CN" sz="1800" dirty="0">
              <a:gradFill>
                <a:gsLst>
                  <a:gs pos="34000">
                    <a:srgbClr val="EDEDED"/>
                  </a:gs>
                  <a:gs pos="0">
                    <a:srgbClr val="BFBFBF"/>
                  </a:gs>
                  <a:gs pos="100000">
                    <a:srgbClr val="FFFFFF"/>
                  </a:gs>
                </a:gsLst>
                <a:lin ang="4800000" scaled="0"/>
              </a:gradFill>
            </a:endParaRPr>
          </a:p>
          <a:p>
            <a:pPr lvl="1"/>
            <a:r>
              <a:rPr lang="zh-CN" altLang="en-US" sz="2200" dirty="0">
                <a:gradFill>
                  <a:gsLst>
                    <a:gs pos="34000">
                      <a:srgbClr val="EDEDED"/>
                    </a:gs>
                    <a:gs pos="0">
                      <a:srgbClr val="BFBFBF"/>
                    </a:gs>
                    <a:gs pos="100000">
                      <a:srgbClr val="FFFFFF"/>
                    </a:gs>
                  </a:gsLst>
                  <a:lin ang="4800000" scaled="0"/>
                </a:gradFill>
              </a:rPr>
              <a:t>外围</a:t>
            </a:r>
            <a:r>
              <a:rPr lang="en-US" altLang="zh-CN" sz="2200" dirty="0">
                <a:gradFill>
                  <a:gsLst>
                    <a:gs pos="34000">
                      <a:srgbClr val="EDEDED"/>
                    </a:gs>
                    <a:gs pos="0">
                      <a:srgbClr val="BFBFBF"/>
                    </a:gs>
                    <a:gs pos="100000">
                      <a:srgbClr val="FFFFFF"/>
                    </a:gs>
                  </a:gsLst>
                  <a:lin ang="4800000" scaled="0"/>
                </a:gradFill>
              </a:rPr>
              <a:t>: </a:t>
            </a:r>
            <a:r>
              <a:rPr lang="zh-CN" altLang="en-US" sz="2200" dirty="0">
                <a:gradFill>
                  <a:gsLst>
                    <a:gs pos="34000">
                      <a:srgbClr val="EDEDED"/>
                    </a:gs>
                    <a:gs pos="0">
                      <a:srgbClr val="BFBFBF"/>
                    </a:gs>
                    <a:gs pos="100000">
                      <a:srgbClr val="FFFFFF"/>
                    </a:gs>
                  </a:gsLst>
                  <a:lin ang="4800000" scaled="0"/>
                </a:gradFill>
              </a:rPr>
              <a:t>良好的界面设计</a:t>
            </a:r>
            <a:endParaRPr lang="en-US" altLang="zh-CN" sz="2200" dirty="0">
              <a:gradFill>
                <a:gsLst>
                  <a:gs pos="34000">
                    <a:srgbClr val="EDEDED"/>
                  </a:gs>
                  <a:gs pos="0">
                    <a:srgbClr val="BFBFBF"/>
                  </a:gs>
                  <a:gs pos="100000">
                    <a:srgbClr val="FFFFFF"/>
                  </a:gs>
                </a:gsLst>
                <a:lin ang="4800000" scaled="0"/>
              </a:gradFill>
            </a:endParaRPr>
          </a:p>
          <a:p>
            <a:pPr lvl="1"/>
            <a:r>
              <a:rPr lang="zh-CN" altLang="en-US" sz="2200" dirty="0">
                <a:gradFill>
                  <a:gsLst>
                    <a:gs pos="34000">
                      <a:srgbClr val="EDEDED"/>
                    </a:gs>
                    <a:gs pos="0">
                      <a:srgbClr val="BFBFBF"/>
                    </a:gs>
                    <a:gs pos="100000">
                      <a:srgbClr val="FFFFFF"/>
                    </a:gs>
                  </a:gsLst>
                  <a:lin ang="4800000" scaled="0"/>
                </a:gradFill>
              </a:rPr>
              <a:t>刚需</a:t>
            </a:r>
            <a:r>
              <a:rPr lang="en-US" altLang="zh-CN" sz="2200" dirty="0">
                <a:gradFill>
                  <a:gsLst>
                    <a:gs pos="34000">
                      <a:srgbClr val="EDEDED"/>
                    </a:gs>
                    <a:gs pos="0">
                      <a:srgbClr val="BFBFBF"/>
                    </a:gs>
                    <a:gs pos="100000">
                      <a:srgbClr val="FFFFFF"/>
                    </a:gs>
                  </a:gsLst>
                  <a:lin ang="4800000" scaled="0"/>
                </a:gradFill>
              </a:rPr>
              <a:t>: </a:t>
            </a:r>
            <a:r>
              <a:rPr lang="zh-CN" altLang="en-US" sz="2200" dirty="0">
                <a:gradFill>
                  <a:gsLst>
                    <a:gs pos="34000">
                      <a:srgbClr val="EDEDED"/>
                    </a:gs>
                    <a:gs pos="0">
                      <a:srgbClr val="BFBFBF"/>
                    </a:gs>
                    <a:gs pos="100000">
                      <a:srgbClr val="FFFFFF"/>
                    </a:gs>
                  </a:gsLst>
                  <a:lin ang="4800000" scaled="0"/>
                </a:gradFill>
              </a:rPr>
              <a:t>翻译准确性</a:t>
            </a:r>
            <a:endParaRPr lang="en-US" altLang="zh-CN" sz="2200" dirty="0">
              <a:gradFill>
                <a:gsLst>
                  <a:gs pos="34000">
                    <a:srgbClr val="EDEDED"/>
                  </a:gs>
                  <a:gs pos="0">
                    <a:srgbClr val="BFBFBF"/>
                  </a:gs>
                  <a:gs pos="100000">
                    <a:srgbClr val="FFFFFF"/>
                  </a:gs>
                </a:gsLst>
                <a:lin ang="4800000" scaled="0"/>
              </a:gradFill>
            </a:endParaRPr>
          </a:p>
          <a:p>
            <a:pPr lvl="1"/>
            <a:r>
              <a:rPr lang="zh-CN" altLang="en-US" sz="2200" dirty="0">
                <a:gradFill>
                  <a:gsLst>
                    <a:gs pos="34000">
                      <a:srgbClr val="EDEDED"/>
                    </a:gs>
                    <a:gs pos="0">
                      <a:srgbClr val="BFBFBF"/>
                    </a:gs>
                    <a:gs pos="100000">
                      <a:srgbClr val="FFFFFF"/>
                    </a:gs>
                  </a:gsLst>
                  <a:lin ang="4800000" scaled="0"/>
                </a:gradFill>
              </a:rPr>
              <a:t>辅助</a:t>
            </a:r>
            <a:r>
              <a:rPr lang="en-US" altLang="zh-CN" sz="2200" dirty="0">
                <a:gradFill>
                  <a:gsLst>
                    <a:gs pos="34000">
                      <a:srgbClr val="EDEDED"/>
                    </a:gs>
                    <a:gs pos="0">
                      <a:srgbClr val="BFBFBF"/>
                    </a:gs>
                    <a:gs pos="100000">
                      <a:srgbClr val="FFFFFF"/>
                    </a:gs>
                  </a:gsLst>
                  <a:lin ang="4800000" scaled="0"/>
                </a:gradFill>
              </a:rPr>
              <a:t>: </a:t>
            </a:r>
            <a:r>
              <a:rPr lang="zh-CN" altLang="en-US" sz="2200" dirty="0">
                <a:gradFill>
                  <a:gsLst>
                    <a:gs pos="34000">
                      <a:srgbClr val="EDEDED"/>
                    </a:gs>
                    <a:gs pos="0">
                      <a:srgbClr val="BFBFBF"/>
                    </a:gs>
                    <a:gs pos="100000">
                      <a:srgbClr val="FFFFFF"/>
                    </a:gs>
                  </a:gsLst>
                  <a:lin ang="4800000" scaled="0"/>
                </a:gradFill>
              </a:rPr>
              <a:t>可以做各种皮肤</a:t>
            </a:r>
            <a:endParaRPr lang="en-US" sz="2200" dirty="0">
              <a:gradFill>
                <a:gsLst>
                  <a:gs pos="34000">
                    <a:srgbClr val="EDEDED"/>
                  </a:gs>
                  <a:gs pos="0">
                    <a:srgbClr val="BFBFBF"/>
                  </a:gs>
                  <a:gs pos="100000">
                    <a:srgbClr val="FFFFFF"/>
                  </a:gs>
                </a:gsLst>
                <a:lin ang="4800000" scaled="0"/>
              </a:gradFill>
            </a:endParaRPr>
          </a:p>
        </p:txBody>
      </p:sp>
    </p:spTree>
    <p:extLst>
      <p:ext uri="{BB962C8B-B14F-4D97-AF65-F5344CB8AC3E}">
        <p14:creationId xmlns:p14="http://schemas.microsoft.com/office/powerpoint/2010/main" val="1106490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产品价值</a:t>
            </a:r>
            <a:r>
              <a:rPr lang="en-US" dirty="0"/>
              <a:t> – 10</a:t>
            </a:r>
            <a:r>
              <a:rPr lang="zh-CN" altLang="en-US" dirty="0"/>
              <a:t>倍的优势点？</a:t>
            </a:r>
            <a:endParaRPr lang="en-US" dirty="0"/>
          </a:p>
        </p:txBody>
      </p:sp>
      <p:sp>
        <p:nvSpPr>
          <p:cNvPr id="3" name="Content Placeholder 2"/>
          <p:cNvSpPr>
            <a:spLocks noGrp="1"/>
          </p:cNvSpPr>
          <p:nvPr>
            <p:ph idx="1"/>
          </p:nvPr>
        </p:nvSpPr>
        <p:spPr/>
        <p:txBody>
          <a:bodyPr numCol="2">
            <a:normAutofit/>
          </a:bodyPr>
          <a:lstStyle/>
          <a:p>
            <a:pPr>
              <a:lnSpc>
                <a:spcPct val="110000"/>
              </a:lnSpc>
            </a:pPr>
            <a:r>
              <a:rPr lang="zh-CN" altLang="en-US" dirty="0"/>
              <a:t>小米公司</a:t>
            </a:r>
            <a:endParaRPr lang="en-US" altLang="zh-CN" dirty="0"/>
          </a:p>
          <a:p>
            <a:pPr lvl="1">
              <a:lnSpc>
                <a:spcPct val="110000"/>
              </a:lnSpc>
            </a:pPr>
            <a:r>
              <a:rPr lang="en-US" altLang="zh-CN" dirty="0"/>
              <a:t>10X </a:t>
            </a:r>
            <a:r>
              <a:rPr lang="zh-CN" altLang="en-US" dirty="0"/>
              <a:t>的独特能力</a:t>
            </a:r>
            <a:r>
              <a:rPr lang="en-US" altLang="zh-CN" dirty="0"/>
              <a:t> _______________</a:t>
            </a:r>
          </a:p>
          <a:p>
            <a:pPr lvl="1">
              <a:lnSpc>
                <a:spcPct val="110000"/>
              </a:lnSpc>
            </a:pPr>
            <a:r>
              <a:rPr lang="zh-CN" altLang="en-US" dirty="0"/>
              <a:t>独特优势</a:t>
            </a:r>
            <a:r>
              <a:rPr lang="en-US" altLang="zh-CN" dirty="0"/>
              <a:t>_______________</a:t>
            </a:r>
          </a:p>
          <a:p>
            <a:pPr>
              <a:lnSpc>
                <a:spcPct val="110000"/>
              </a:lnSpc>
            </a:pPr>
            <a:r>
              <a:rPr lang="en-US" altLang="zh-CN" dirty="0"/>
              <a:t>360</a:t>
            </a:r>
          </a:p>
          <a:p>
            <a:pPr lvl="1">
              <a:lnSpc>
                <a:spcPct val="110000"/>
              </a:lnSpc>
            </a:pPr>
            <a:r>
              <a:rPr lang="zh-CN" altLang="en-US" dirty="0"/>
              <a:t>让中国普通用户感到 </a:t>
            </a:r>
            <a:r>
              <a:rPr lang="en-US" altLang="zh-CN" dirty="0"/>
              <a:t>10 </a:t>
            </a:r>
            <a:r>
              <a:rPr lang="zh-CN" altLang="en-US" dirty="0"/>
              <a:t>倍安全</a:t>
            </a:r>
            <a:r>
              <a:rPr lang="en-US" altLang="zh-CN" dirty="0"/>
              <a:t>, 10</a:t>
            </a:r>
            <a:r>
              <a:rPr lang="zh-CN" altLang="en-US" dirty="0"/>
              <a:t>倍地容易杀毒</a:t>
            </a:r>
            <a:endParaRPr lang="en-US" altLang="zh-CN" dirty="0"/>
          </a:p>
          <a:p>
            <a:pPr lvl="1">
              <a:lnSpc>
                <a:spcPct val="110000"/>
              </a:lnSpc>
            </a:pPr>
            <a:endParaRPr lang="en-US" altLang="zh-CN" dirty="0"/>
          </a:p>
          <a:p>
            <a:pPr>
              <a:lnSpc>
                <a:spcPct val="110000"/>
              </a:lnSpc>
            </a:pPr>
            <a:r>
              <a:rPr lang="zh-CN" altLang="en-US" dirty="0"/>
              <a:t>小组练习：</a:t>
            </a:r>
            <a:endParaRPr lang="en-US" altLang="zh-CN" dirty="0"/>
          </a:p>
          <a:p>
            <a:pPr lvl="1">
              <a:lnSpc>
                <a:spcPct val="110000"/>
              </a:lnSpc>
            </a:pPr>
            <a:r>
              <a:rPr lang="zh-CN" altLang="en-US" dirty="0"/>
              <a:t>请列出另外</a:t>
            </a:r>
            <a:r>
              <a:rPr lang="en-US" altLang="zh-CN" dirty="0"/>
              <a:t>3 </a:t>
            </a:r>
            <a:r>
              <a:rPr lang="zh-CN" altLang="en-US" dirty="0"/>
              <a:t>个公司的 </a:t>
            </a:r>
            <a:r>
              <a:rPr lang="en-US" altLang="zh-CN" dirty="0"/>
              <a:t>10X </a:t>
            </a:r>
            <a:r>
              <a:rPr lang="zh-CN" altLang="en-US" dirty="0"/>
              <a:t>优势点</a:t>
            </a:r>
            <a:endParaRPr lang="en-US" altLang="zh-CN" dirty="0"/>
          </a:p>
        </p:txBody>
      </p:sp>
    </p:spTree>
    <p:extLst>
      <p:ext uri="{BB962C8B-B14F-4D97-AF65-F5344CB8AC3E}">
        <p14:creationId xmlns:p14="http://schemas.microsoft.com/office/powerpoint/2010/main" val="287332891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为何客户要用你的产品？</a:t>
            </a:r>
            <a:endParaRPr lang="en-US" dirty="0"/>
          </a:p>
        </p:txBody>
      </p:sp>
      <p:sp>
        <p:nvSpPr>
          <p:cNvPr id="3" name="Content Placeholder 2"/>
          <p:cNvSpPr>
            <a:spLocks noGrp="1"/>
          </p:cNvSpPr>
          <p:nvPr>
            <p:ph idx="1"/>
          </p:nvPr>
        </p:nvSpPr>
        <p:spPr/>
        <p:txBody>
          <a:bodyPr>
            <a:normAutofit/>
          </a:bodyPr>
          <a:lstStyle/>
          <a:p>
            <a:r>
              <a:rPr lang="zh-CN" altLang="en-US" dirty="0"/>
              <a:t>只有在你这里才能获得的独特价值</a:t>
            </a:r>
            <a:endParaRPr lang="en-US" altLang="zh-CN" dirty="0"/>
          </a:p>
          <a:p>
            <a:r>
              <a:rPr lang="zh-CN" altLang="en-US" dirty="0"/>
              <a:t>更好的价值和体验</a:t>
            </a:r>
            <a:endParaRPr lang="en-US" altLang="zh-CN" dirty="0"/>
          </a:p>
          <a:p>
            <a:endParaRPr lang="en-US" dirty="0"/>
          </a:p>
          <a:p>
            <a:r>
              <a:rPr lang="zh-CN" altLang="en-US" dirty="0"/>
              <a:t>为何客户不用你的产品？</a:t>
            </a:r>
            <a:endParaRPr lang="en-US" altLang="zh-CN" dirty="0"/>
          </a:p>
          <a:p>
            <a:pPr lvl="1"/>
            <a:r>
              <a:rPr lang="zh-CN" altLang="en-US" dirty="0"/>
              <a:t>缺少重要的功能</a:t>
            </a:r>
            <a:endParaRPr lang="en-US" altLang="zh-CN" dirty="0"/>
          </a:p>
          <a:p>
            <a:pPr lvl="1"/>
            <a:r>
              <a:rPr lang="zh-CN" altLang="en-US" dirty="0"/>
              <a:t>质量问题</a:t>
            </a:r>
            <a:endParaRPr lang="en-US" altLang="zh-CN" dirty="0"/>
          </a:p>
          <a:p>
            <a:pPr lvl="1"/>
            <a:r>
              <a:rPr lang="zh-CN" altLang="en-US" dirty="0"/>
              <a:t>根本不知道这个产品</a:t>
            </a:r>
            <a:endParaRPr lang="en-US" dirty="0"/>
          </a:p>
          <a:p>
            <a:pPr lvl="1"/>
            <a:r>
              <a:rPr lang="zh-CN" altLang="en-US" dirty="0"/>
              <a:t>听说口碑不行</a:t>
            </a:r>
            <a:endParaRPr lang="en-US" dirty="0"/>
          </a:p>
        </p:txBody>
      </p:sp>
    </p:spTree>
    <p:extLst>
      <p:ext uri="{BB962C8B-B14F-4D97-AF65-F5344CB8AC3E}">
        <p14:creationId xmlns:p14="http://schemas.microsoft.com/office/powerpoint/2010/main" val="272511533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ECA174-4D04-4B40-9209-D7C0E8C25E17}"/>
              </a:ext>
            </a:extLst>
          </p:cNvPr>
          <p:cNvPicPr>
            <a:picLocks noChangeAspect="1"/>
          </p:cNvPicPr>
          <p:nvPr/>
        </p:nvPicPr>
        <p:blipFill rotWithShape="1">
          <a:blip r:embed="rId3"/>
          <a:srcRect l="180" r="38487" b="1"/>
          <a:stretch/>
        </p:blipFill>
        <p:spPr>
          <a:xfrm>
            <a:off x="6096001" y="10"/>
            <a:ext cx="6096024" cy="6857990"/>
          </a:xfrm>
          <a:prstGeom prst="rect">
            <a:avLst/>
          </a:prstGeom>
        </p:spPr>
      </p:pic>
      <p:sp>
        <p:nvSpPr>
          <p:cNvPr id="2" name="Title 1"/>
          <p:cNvSpPr>
            <a:spLocks noGrp="1"/>
          </p:cNvSpPr>
          <p:nvPr>
            <p:ph type="title"/>
          </p:nvPr>
        </p:nvSpPr>
        <p:spPr>
          <a:xfrm>
            <a:off x="838201" y="365125"/>
            <a:ext cx="4854676" cy="1325563"/>
          </a:xfrm>
        </p:spPr>
        <p:txBody>
          <a:bodyPr>
            <a:normAutofit/>
          </a:bodyPr>
          <a:lstStyle/>
          <a:p>
            <a:r>
              <a:rPr lang="zh-CN" altLang="en-US" dirty="0"/>
              <a:t>执行力的因素</a:t>
            </a:r>
            <a:endParaRPr lang="en-US" dirty="0"/>
          </a:p>
        </p:txBody>
      </p:sp>
      <p:sp>
        <p:nvSpPr>
          <p:cNvPr id="3" name="Content Placeholder 2"/>
          <p:cNvSpPr>
            <a:spLocks noGrp="1"/>
          </p:cNvSpPr>
          <p:nvPr>
            <p:ph idx="1"/>
          </p:nvPr>
        </p:nvSpPr>
        <p:spPr>
          <a:xfrm>
            <a:off x="1120000" y="1825625"/>
            <a:ext cx="4572877" cy="4351338"/>
          </a:xfrm>
        </p:spPr>
        <p:txBody>
          <a:bodyPr numCol="1">
            <a:normAutofit/>
          </a:bodyPr>
          <a:lstStyle/>
          <a:p>
            <a:r>
              <a:rPr lang="zh-CN" altLang="en-US" sz="1700" dirty="0"/>
              <a:t>没有执行力支持的愿景只是一个幻觉</a:t>
            </a:r>
            <a:endParaRPr lang="en-US" altLang="zh-CN" sz="1700" dirty="0"/>
          </a:p>
          <a:p>
            <a:pPr lvl="1"/>
            <a:r>
              <a:rPr lang="en-US" altLang="zh-CN" sz="1700" dirty="0"/>
              <a:t>Vision  without Execution is hallucination </a:t>
            </a:r>
          </a:p>
          <a:p>
            <a:r>
              <a:rPr lang="zh-CN" altLang="en-US" sz="1700" dirty="0"/>
              <a:t>分析麻痹</a:t>
            </a:r>
            <a:endParaRPr lang="en-US" altLang="zh-CN" sz="1700" dirty="0"/>
          </a:p>
          <a:p>
            <a:pPr lvl="1"/>
            <a:r>
              <a:rPr lang="en-US" altLang="zh-CN" sz="1700" dirty="0"/>
              <a:t>Analysis Paralysis</a:t>
            </a:r>
          </a:p>
          <a:p>
            <a:pPr lvl="1"/>
            <a:r>
              <a:rPr lang="zh-CN" altLang="en-US" sz="1700" dirty="0"/>
              <a:t>打篮球投篮时，有</a:t>
            </a:r>
            <a:r>
              <a:rPr lang="en-US" altLang="zh-CN" sz="1700" dirty="0"/>
              <a:t>100% </a:t>
            </a:r>
            <a:r>
              <a:rPr lang="zh-CN" altLang="en-US" sz="1700" dirty="0"/>
              <a:t>的把握么？</a:t>
            </a:r>
            <a:endParaRPr lang="en-US" altLang="zh-CN" sz="1700" dirty="0"/>
          </a:p>
          <a:p>
            <a:endParaRPr lang="en-US" altLang="zh-CN" sz="1700" dirty="0"/>
          </a:p>
          <a:p>
            <a:r>
              <a:rPr lang="zh-CN" altLang="en-US" sz="1700" dirty="0"/>
              <a:t>在信息不完全的时候做出改变的能力</a:t>
            </a:r>
            <a:endParaRPr lang="en-US" altLang="zh-CN" sz="1700" dirty="0"/>
          </a:p>
          <a:p>
            <a:pPr lvl="1"/>
            <a:r>
              <a:rPr lang="zh-CN" altLang="en-US" sz="1300" dirty="0"/>
              <a:t>信息不全的时候，才有机会</a:t>
            </a:r>
            <a:endParaRPr lang="en-US" altLang="zh-CN" sz="1300" dirty="0"/>
          </a:p>
          <a:p>
            <a:r>
              <a:rPr lang="zh-CN" altLang="en-US" sz="1700" dirty="0"/>
              <a:t>根据情况做出修改的能力</a:t>
            </a:r>
            <a:endParaRPr lang="en-US" altLang="zh-CN" sz="1700" dirty="0"/>
          </a:p>
          <a:p>
            <a:pPr lvl="1"/>
            <a:r>
              <a:rPr lang="zh-CN" altLang="en-US" sz="1300" dirty="0"/>
              <a:t>认错的能力</a:t>
            </a:r>
            <a:endParaRPr lang="en-US" sz="1300" dirty="0"/>
          </a:p>
        </p:txBody>
      </p:sp>
    </p:spTree>
    <p:extLst>
      <p:ext uri="{BB962C8B-B14F-4D97-AF65-F5344CB8AC3E}">
        <p14:creationId xmlns:p14="http://schemas.microsoft.com/office/powerpoint/2010/main" val="372312012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5E3B1-EB65-4515-B9AF-53445E2AD273}"/>
              </a:ext>
            </a:extLst>
          </p:cNvPr>
          <p:cNvSpPr>
            <a:spLocks noGrp="1"/>
          </p:cNvSpPr>
          <p:nvPr>
            <p:ph type="title"/>
          </p:nvPr>
        </p:nvSpPr>
        <p:spPr>
          <a:xfrm>
            <a:off x="838200" y="365125"/>
            <a:ext cx="6662057" cy="1325563"/>
          </a:xfrm>
        </p:spPr>
        <p:txBody>
          <a:bodyPr>
            <a:normAutofit/>
          </a:bodyPr>
          <a:lstStyle/>
          <a:p>
            <a:r>
              <a:rPr lang="zh-CN" altLang="en-US" sz="5000" dirty="0"/>
              <a:t>团队成员对项目的投入</a:t>
            </a:r>
            <a:endParaRPr lang="en-US" sz="5000" dirty="0"/>
          </a:p>
        </p:txBody>
      </p:sp>
      <p:sp>
        <p:nvSpPr>
          <p:cNvPr id="3" name="Content Placeholder 2">
            <a:extLst>
              <a:ext uri="{FF2B5EF4-FFF2-40B4-BE49-F238E27FC236}">
                <a16:creationId xmlns:a16="http://schemas.microsoft.com/office/drawing/2014/main" id="{6AE11002-E1FB-4B80-A8BA-6F51B80403B2}"/>
              </a:ext>
            </a:extLst>
          </p:cNvPr>
          <p:cNvSpPr>
            <a:spLocks noGrp="1"/>
          </p:cNvSpPr>
          <p:nvPr>
            <p:ph idx="1"/>
          </p:nvPr>
        </p:nvSpPr>
        <p:spPr>
          <a:xfrm>
            <a:off x="1120000" y="1825625"/>
            <a:ext cx="6184314" cy="4351338"/>
          </a:xfrm>
        </p:spPr>
        <p:txBody>
          <a:bodyPr>
            <a:normAutofit fontScale="77500" lnSpcReduction="20000"/>
          </a:bodyPr>
          <a:lstStyle/>
          <a:p>
            <a:pPr>
              <a:lnSpc>
                <a:spcPct val="120000"/>
              </a:lnSpc>
            </a:pPr>
            <a:r>
              <a:rPr lang="zh-CN" altLang="en-US" sz="2400" b="1" dirty="0"/>
              <a:t>猪：</a:t>
            </a:r>
            <a:endParaRPr lang="en-US" altLang="zh-CN" sz="2400" b="1" dirty="0"/>
          </a:p>
          <a:p>
            <a:pPr marL="457200" lvl="1" indent="0">
              <a:lnSpc>
                <a:spcPct val="120000"/>
              </a:lnSpc>
              <a:buNone/>
            </a:pPr>
            <a:r>
              <a:rPr lang="zh-CN" altLang="en-US" sz="2000" dirty="0"/>
              <a:t>提供猪肉，做熏肉。</a:t>
            </a:r>
          </a:p>
          <a:p>
            <a:pPr>
              <a:lnSpc>
                <a:spcPct val="120000"/>
              </a:lnSpc>
            </a:pPr>
            <a:r>
              <a:rPr lang="zh-CN" altLang="en-US" sz="2400" b="1" dirty="0"/>
              <a:t>鸡：</a:t>
            </a:r>
            <a:endParaRPr lang="en-US" altLang="zh-CN" sz="2400" b="1" dirty="0"/>
          </a:p>
          <a:p>
            <a:pPr marL="457200" lvl="1" indent="0">
              <a:lnSpc>
                <a:spcPct val="120000"/>
              </a:lnSpc>
              <a:buNone/>
            </a:pPr>
            <a:r>
              <a:rPr lang="zh-CN" altLang="en-US" sz="2000" dirty="0"/>
              <a:t>提供鸡蛋，做煎蛋。</a:t>
            </a:r>
          </a:p>
          <a:p>
            <a:pPr>
              <a:lnSpc>
                <a:spcPct val="120000"/>
              </a:lnSpc>
            </a:pPr>
            <a:r>
              <a:rPr lang="zh-CN" altLang="en-US" sz="2400" b="1" dirty="0"/>
              <a:t>鹦鹉：</a:t>
            </a:r>
            <a:r>
              <a:rPr lang="zh-CN" altLang="en-US" sz="2400" dirty="0"/>
              <a:t> </a:t>
            </a:r>
            <a:endParaRPr lang="en-US" altLang="zh-CN" sz="2400" dirty="0"/>
          </a:p>
          <a:p>
            <a:pPr marL="457200" lvl="1" indent="0">
              <a:lnSpc>
                <a:spcPct val="120000"/>
              </a:lnSpc>
              <a:buNone/>
            </a:pPr>
            <a:r>
              <a:rPr lang="zh-CN" altLang="en-US" sz="2000" dirty="0"/>
              <a:t>提供咨询，每天阅读大量博客，给其他团队成员提供建议，例如业界最新趋势、最新术 语、争取风投的诀窍、创业明星当年的轶事，等等。</a:t>
            </a:r>
          </a:p>
          <a:p>
            <a:pPr>
              <a:lnSpc>
                <a:spcPct val="120000"/>
              </a:lnSpc>
            </a:pPr>
            <a:endParaRPr lang="en-US" sz="2400" dirty="0"/>
          </a:p>
          <a:p>
            <a:pPr>
              <a:lnSpc>
                <a:spcPct val="120000"/>
              </a:lnSpc>
            </a:pPr>
            <a:r>
              <a:rPr lang="zh-CN" altLang="en-US" sz="2400" dirty="0"/>
              <a:t>培训的老师属于哪类动</a:t>
            </a:r>
            <a:r>
              <a:rPr lang="zh-CN" altLang="en-US" sz="2400"/>
              <a:t>物？</a:t>
            </a:r>
            <a:endParaRPr lang="en-US" sz="2400" dirty="0"/>
          </a:p>
          <a:p>
            <a:pPr>
              <a:lnSpc>
                <a:spcPct val="120000"/>
              </a:lnSpc>
            </a:pPr>
            <a:endParaRPr lang="en-US" sz="2400" dirty="0"/>
          </a:p>
          <a:p>
            <a:pPr>
              <a:lnSpc>
                <a:spcPct val="120000"/>
              </a:lnSpc>
            </a:pPr>
            <a:r>
              <a:rPr lang="zh-CN" altLang="en-US" sz="2400" dirty="0"/>
              <a:t>执行力 </a:t>
            </a:r>
            <a:r>
              <a:rPr lang="en-US" altLang="zh-CN" sz="2400" dirty="0"/>
              <a:t>= </a:t>
            </a:r>
            <a:r>
              <a:rPr lang="zh-CN" altLang="en-US" sz="2400" dirty="0"/>
              <a:t>投入 *</a:t>
            </a:r>
            <a:r>
              <a:rPr lang="en-US" altLang="zh-CN" sz="2400" dirty="0"/>
              <a:t> </a:t>
            </a:r>
            <a:r>
              <a:rPr lang="zh-CN" altLang="en-US" sz="2400" dirty="0"/>
              <a:t>技能</a:t>
            </a:r>
            <a:endParaRPr lang="en-US" altLang="zh-CN" sz="2400" dirty="0"/>
          </a:p>
          <a:p>
            <a:pPr>
              <a:lnSpc>
                <a:spcPct val="120000"/>
              </a:lnSpc>
            </a:pPr>
            <a:endParaRPr lang="en-US" sz="2400" dirty="0"/>
          </a:p>
        </p:txBody>
      </p:sp>
      <p:pic>
        <p:nvPicPr>
          <p:cNvPr id="5" name="Picture 4">
            <a:extLst>
              <a:ext uri="{FF2B5EF4-FFF2-40B4-BE49-F238E27FC236}">
                <a16:creationId xmlns:a16="http://schemas.microsoft.com/office/drawing/2014/main" id="{6C3F5AC5-6584-48AF-96DB-B1F779252A96}"/>
              </a:ext>
            </a:extLst>
          </p:cNvPr>
          <p:cNvPicPr>
            <a:picLocks noChangeAspect="1"/>
          </p:cNvPicPr>
          <p:nvPr/>
        </p:nvPicPr>
        <p:blipFill>
          <a:blip r:embed="rId3"/>
          <a:stretch>
            <a:fillRect/>
          </a:stretch>
        </p:blipFill>
        <p:spPr>
          <a:xfrm>
            <a:off x="8788526" y="980881"/>
            <a:ext cx="2800500" cy="1949836"/>
          </a:xfrm>
          <a:prstGeom prst="rect">
            <a:avLst/>
          </a:prstGeom>
        </p:spPr>
      </p:pic>
      <p:pic>
        <p:nvPicPr>
          <p:cNvPr id="6" name="Picture 5">
            <a:extLst>
              <a:ext uri="{FF2B5EF4-FFF2-40B4-BE49-F238E27FC236}">
                <a16:creationId xmlns:a16="http://schemas.microsoft.com/office/drawing/2014/main" id="{E5959989-D143-43D8-BEF0-832DE0F13967}"/>
              </a:ext>
            </a:extLst>
          </p:cNvPr>
          <p:cNvPicPr>
            <a:picLocks noChangeAspect="1"/>
          </p:cNvPicPr>
          <p:nvPr/>
        </p:nvPicPr>
        <p:blipFill>
          <a:blip r:embed="rId4"/>
          <a:stretch>
            <a:fillRect/>
          </a:stretch>
        </p:blipFill>
        <p:spPr>
          <a:xfrm>
            <a:off x="8788526" y="3807133"/>
            <a:ext cx="2800500" cy="2190134"/>
          </a:xfrm>
          <a:prstGeom prst="rect">
            <a:avLst/>
          </a:prstGeom>
        </p:spPr>
      </p:pic>
    </p:spTree>
    <p:extLst>
      <p:ext uri="{BB962C8B-B14F-4D97-AF65-F5344CB8AC3E}">
        <p14:creationId xmlns:p14="http://schemas.microsoft.com/office/powerpoint/2010/main" val="5328460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竞争环境中的选择</a:t>
            </a:r>
            <a:endParaRPr lang="en-US" dirty="0"/>
          </a:p>
        </p:txBody>
      </p:sp>
      <p:sp>
        <p:nvSpPr>
          <p:cNvPr id="3" name="Content Placeholder 2"/>
          <p:cNvSpPr>
            <a:spLocks noGrp="1"/>
          </p:cNvSpPr>
          <p:nvPr>
            <p:ph idx="1"/>
          </p:nvPr>
        </p:nvSpPr>
        <p:spPr>
          <a:xfrm>
            <a:off x="989995" y="1581432"/>
            <a:ext cx="8854396" cy="2925254"/>
          </a:xfrm>
        </p:spPr>
        <p:txBody>
          <a:bodyPr>
            <a:normAutofit/>
          </a:bodyPr>
          <a:lstStyle/>
          <a:p>
            <a:r>
              <a:rPr lang="zh-CN" altLang="en-US" dirty="0"/>
              <a:t>三个不同的策略： 差异化</a:t>
            </a:r>
            <a:r>
              <a:rPr lang="en-US" altLang="zh-CN" dirty="0"/>
              <a:t>/</a:t>
            </a:r>
            <a:r>
              <a:rPr lang="zh-CN" altLang="en-US" dirty="0"/>
              <a:t>同质化</a:t>
            </a:r>
            <a:r>
              <a:rPr lang="en-US" altLang="zh-CN" dirty="0"/>
              <a:t>/</a:t>
            </a:r>
            <a:r>
              <a:rPr lang="zh-CN" altLang="en-US" dirty="0"/>
              <a:t>优化</a:t>
            </a:r>
            <a:endParaRPr lang="en-US" dirty="0"/>
          </a:p>
          <a:p>
            <a:r>
              <a:rPr lang="zh-CN" altLang="en-US" dirty="0"/>
              <a:t>如果你有新的产品想法，把它放在合适的策略中</a:t>
            </a:r>
            <a:endParaRPr lang="en-US" altLang="zh-CN" dirty="0"/>
          </a:p>
          <a:p>
            <a:r>
              <a:rPr lang="zh-CN" altLang="en-US" dirty="0"/>
              <a:t>资源有限，你要减少</a:t>
            </a:r>
            <a:r>
              <a:rPr lang="en-US" altLang="zh-CN" dirty="0"/>
              <a:t>/</a:t>
            </a:r>
            <a:r>
              <a:rPr lang="zh-CN" altLang="en-US" dirty="0"/>
              <a:t>停止什么项目才能支持新的项目。</a:t>
            </a:r>
            <a:endParaRPr lang="en-US" dirty="0"/>
          </a:p>
        </p:txBody>
      </p:sp>
      <p:graphicFrame>
        <p:nvGraphicFramePr>
          <p:cNvPr id="6" name="Table 5">
            <a:extLst>
              <a:ext uri="{FF2B5EF4-FFF2-40B4-BE49-F238E27FC236}">
                <a16:creationId xmlns:a16="http://schemas.microsoft.com/office/drawing/2014/main" id="{B2D5C7CC-E5D2-4717-A47E-FAEF3322BB99}"/>
              </a:ext>
            </a:extLst>
          </p:cNvPr>
          <p:cNvGraphicFramePr>
            <a:graphicFrameLocks noGrp="1"/>
          </p:cNvGraphicFramePr>
          <p:nvPr/>
        </p:nvGraphicFramePr>
        <p:xfrm>
          <a:off x="913795" y="4914900"/>
          <a:ext cx="8128000" cy="17526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865730852"/>
                    </a:ext>
                  </a:extLst>
                </a:gridCol>
                <a:gridCol w="2032000">
                  <a:extLst>
                    <a:ext uri="{9D8B030D-6E8A-4147-A177-3AD203B41FA5}">
                      <a16:colId xmlns:a16="http://schemas.microsoft.com/office/drawing/2014/main" val="1910549510"/>
                    </a:ext>
                  </a:extLst>
                </a:gridCol>
                <a:gridCol w="2032000">
                  <a:extLst>
                    <a:ext uri="{9D8B030D-6E8A-4147-A177-3AD203B41FA5}">
                      <a16:colId xmlns:a16="http://schemas.microsoft.com/office/drawing/2014/main" val="1641832382"/>
                    </a:ext>
                  </a:extLst>
                </a:gridCol>
                <a:gridCol w="2032000">
                  <a:extLst>
                    <a:ext uri="{9D8B030D-6E8A-4147-A177-3AD203B41FA5}">
                      <a16:colId xmlns:a16="http://schemas.microsoft.com/office/drawing/2014/main" val="1297338444"/>
                    </a:ext>
                  </a:extLst>
                </a:gridCol>
              </a:tblGrid>
              <a:tr h="370840">
                <a:tc>
                  <a:txBody>
                    <a:bodyPr/>
                    <a:lstStyle/>
                    <a:p>
                      <a:endParaRPr lang="en-US" dirty="0"/>
                    </a:p>
                  </a:txBody>
                  <a:tcPr/>
                </a:tc>
                <a:tc>
                  <a:txBody>
                    <a:bodyPr/>
                    <a:lstStyle/>
                    <a:p>
                      <a:r>
                        <a:rPr lang="zh-CN" altLang="en-US" dirty="0"/>
                        <a:t>差异化</a:t>
                      </a:r>
                      <a:endParaRPr lang="en-US" dirty="0"/>
                    </a:p>
                  </a:txBody>
                  <a:tcPr/>
                </a:tc>
                <a:tc>
                  <a:txBody>
                    <a:bodyPr/>
                    <a:lstStyle/>
                    <a:p>
                      <a:r>
                        <a:rPr lang="zh-CN" altLang="en-US" dirty="0"/>
                        <a:t>同质化</a:t>
                      </a:r>
                      <a:endParaRPr lang="en-US" dirty="0"/>
                    </a:p>
                  </a:txBody>
                  <a:tcPr/>
                </a:tc>
                <a:tc>
                  <a:txBody>
                    <a:bodyPr/>
                    <a:lstStyle/>
                    <a:p>
                      <a:r>
                        <a:rPr lang="zh-CN" altLang="en-US" dirty="0"/>
                        <a:t>优化</a:t>
                      </a:r>
                      <a:endParaRPr lang="en-US" dirty="0"/>
                    </a:p>
                  </a:txBody>
                  <a:tcPr/>
                </a:tc>
                <a:extLst>
                  <a:ext uri="{0D108BD9-81ED-4DB2-BD59-A6C34878D82A}">
                    <a16:rowId xmlns:a16="http://schemas.microsoft.com/office/drawing/2014/main" val="2074541048"/>
                  </a:ext>
                </a:extLst>
              </a:tr>
              <a:tr h="370840">
                <a:tc>
                  <a:txBody>
                    <a:bodyPr/>
                    <a:lstStyle/>
                    <a:p>
                      <a:r>
                        <a:rPr lang="zh-CN" altLang="en-US" dirty="0"/>
                        <a:t>核心价值</a:t>
                      </a:r>
                      <a:endParaRPr lang="en-US" dirty="0"/>
                    </a:p>
                  </a:txBody>
                  <a:tcPr/>
                </a:tc>
                <a:tc>
                  <a:txBody>
                    <a:bodyPr/>
                    <a:lstStyle/>
                    <a:p>
                      <a:r>
                        <a:rPr lang="zh-CN" altLang="en-US" dirty="0"/>
                        <a:t>产生差别</a:t>
                      </a:r>
                      <a:endParaRPr lang="en-US" dirty="0"/>
                    </a:p>
                  </a:txBody>
                  <a:tcPr/>
                </a:tc>
                <a:tc>
                  <a:txBody>
                    <a:bodyPr/>
                    <a:lstStyle/>
                    <a:p>
                      <a:r>
                        <a:rPr lang="zh-CN" altLang="en-US" dirty="0"/>
                        <a:t>和别人兼容</a:t>
                      </a:r>
                      <a:endParaRPr lang="en-US" dirty="0"/>
                    </a:p>
                  </a:txBody>
                  <a:tcPr/>
                </a:tc>
                <a:tc>
                  <a:txBody>
                    <a:bodyPr/>
                    <a:lstStyle/>
                    <a:p>
                      <a:r>
                        <a:rPr lang="zh-CN" altLang="en-US" dirty="0"/>
                        <a:t>提高效率</a:t>
                      </a:r>
                      <a:endParaRPr lang="en-US" dirty="0"/>
                    </a:p>
                  </a:txBody>
                  <a:tcPr/>
                </a:tc>
                <a:extLst>
                  <a:ext uri="{0D108BD9-81ED-4DB2-BD59-A6C34878D82A}">
                    <a16:rowId xmlns:a16="http://schemas.microsoft.com/office/drawing/2014/main" val="56843898"/>
                  </a:ext>
                </a:extLst>
              </a:tr>
              <a:tr h="370840">
                <a:tc>
                  <a:txBody>
                    <a:bodyPr/>
                    <a:lstStyle/>
                    <a:p>
                      <a:r>
                        <a:rPr lang="zh-CN" altLang="en-US" dirty="0"/>
                        <a:t>关键点</a:t>
                      </a:r>
                      <a:endParaRPr lang="en-US" dirty="0"/>
                    </a:p>
                  </a:txBody>
                  <a:tcPr/>
                </a:tc>
                <a:tc>
                  <a:txBody>
                    <a:bodyPr/>
                    <a:lstStyle/>
                    <a:p>
                      <a:r>
                        <a:rPr lang="zh-CN" altLang="en-US" dirty="0"/>
                        <a:t>别人比不上的</a:t>
                      </a:r>
                      <a:endParaRPr lang="en-US" dirty="0"/>
                    </a:p>
                  </a:txBody>
                  <a:tcPr/>
                </a:tc>
                <a:tc>
                  <a:txBody>
                    <a:bodyPr/>
                    <a:lstStyle/>
                    <a:p>
                      <a:r>
                        <a:rPr lang="zh-CN" altLang="en-US" dirty="0"/>
                        <a:t>足够好</a:t>
                      </a:r>
                      <a:endParaRPr lang="en-US" dirty="0"/>
                    </a:p>
                  </a:txBody>
                  <a:tcPr/>
                </a:tc>
                <a:tc>
                  <a:txBody>
                    <a:bodyPr/>
                    <a:lstStyle/>
                    <a:p>
                      <a:r>
                        <a:rPr lang="zh-CN" altLang="en-US" dirty="0"/>
                        <a:t>在同类中最好</a:t>
                      </a:r>
                      <a:endParaRPr lang="en-US" dirty="0"/>
                    </a:p>
                  </a:txBody>
                  <a:tcPr/>
                </a:tc>
                <a:extLst>
                  <a:ext uri="{0D108BD9-81ED-4DB2-BD59-A6C34878D82A}">
                    <a16:rowId xmlns:a16="http://schemas.microsoft.com/office/drawing/2014/main" val="759024526"/>
                  </a:ext>
                </a:extLst>
              </a:tr>
              <a:tr h="370840">
                <a:tc>
                  <a:txBody>
                    <a:bodyPr/>
                    <a:lstStyle/>
                    <a:p>
                      <a:r>
                        <a:rPr lang="zh-CN" altLang="en-US" dirty="0"/>
                        <a:t>挑战</a:t>
                      </a:r>
                      <a:endParaRPr lang="en-US" dirty="0"/>
                    </a:p>
                  </a:txBody>
                  <a:tcPr/>
                </a:tc>
                <a:tc>
                  <a:txBody>
                    <a:bodyPr/>
                    <a:lstStyle/>
                    <a:p>
                      <a:r>
                        <a:rPr lang="zh-CN" altLang="en-US" dirty="0"/>
                        <a:t>能比别人好多少？</a:t>
                      </a:r>
                      <a:endParaRPr lang="en-US" dirty="0"/>
                    </a:p>
                  </a:txBody>
                  <a:tcPr/>
                </a:tc>
                <a:tc>
                  <a:txBody>
                    <a:bodyPr/>
                    <a:lstStyle/>
                    <a:p>
                      <a:r>
                        <a:rPr lang="zh-CN" altLang="en-US" dirty="0"/>
                        <a:t>多快能做到‘足够好’？</a:t>
                      </a:r>
                      <a:endParaRPr lang="en-US" dirty="0"/>
                    </a:p>
                  </a:txBody>
                  <a:tcPr/>
                </a:tc>
                <a:tc>
                  <a:txBody>
                    <a:bodyPr/>
                    <a:lstStyle/>
                    <a:p>
                      <a:r>
                        <a:rPr lang="zh-CN" altLang="en-US" dirty="0"/>
                        <a:t>优化到什么地步？</a:t>
                      </a:r>
                      <a:endParaRPr lang="en-US" dirty="0"/>
                    </a:p>
                  </a:txBody>
                  <a:tcPr/>
                </a:tc>
                <a:extLst>
                  <a:ext uri="{0D108BD9-81ED-4DB2-BD59-A6C34878D82A}">
                    <a16:rowId xmlns:a16="http://schemas.microsoft.com/office/drawing/2014/main" val="1555827290"/>
                  </a:ext>
                </a:extLst>
              </a:tr>
            </a:tbl>
          </a:graphicData>
        </a:graphic>
      </p:graphicFrame>
    </p:spTree>
    <p:extLst>
      <p:ext uri="{BB962C8B-B14F-4D97-AF65-F5344CB8AC3E}">
        <p14:creationId xmlns:p14="http://schemas.microsoft.com/office/powerpoint/2010/main" val="29366554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6DAEB-0F66-4B43-849C-04057C76BC21}"/>
              </a:ext>
            </a:extLst>
          </p:cNvPr>
          <p:cNvSpPr>
            <a:spLocks noGrp="1"/>
          </p:cNvSpPr>
          <p:nvPr>
            <p:ph type="title"/>
          </p:nvPr>
        </p:nvSpPr>
        <p:spPr>
          <a:xfrm>
            <a:off x="838201" y="365125"/>
            <a:ext cx="3435625" cy="1325563"/>
          </a:xfrm>
        </p:spPr>
        <p:txBody>
          <a:bodyPr>
            <a:normAutofit/>
          </a:bodyPr>
          <a:lstStyle/>
          <a:p>
            <a:r>
              <a:rPr lang="zh-CN" altLang="en-US" sz="4000">
                <a:gradFill flip="none" rotWithShape="1">
                  <a:gsLst>
                    <a:gs pos="28000">
                      <a:srgbClr val="EDEDED"/>
                    </a:gs>
                    <a:gs pos="0">
                      <a:srgbClr val="BFBFBF"/>
                    </a:gs>
                    <a:gs pos="100000">
                      <a:srgbClr val="FFFFFF"/>
                    </a:gs>
                  </a:gsLst>
                  <a:lin ang="4800000" scaled="0"/>
                  <a:tileRect/>
                </a:gradFill>
              </a:rPr>
              <a:t>不同投资导致不同结果</a:t>
            </a:r>
            <a:endParaRPr lang="en-US" sz="4000">
              <a:gradFill flip="none" rotWithShape="1">
                <a:gsLst>
                  <a:gs pos="28000">
                    <a:srgbClr val="EDEDED"/>
                  </a:gs>
                  <a:gs pos="0">
                    <a:srgbClr val="BFBFBF"/>
                  </a:gs>
                  <a:gs pos="100000">
                    <a:srgbClr val="FFFFFF"/>
                  </a:gs>
                </a:gsLst>
                <a:lin ang="4800000" scaled="0"/>
                <a:tileRect/>
              </a:gradFill>
            </a:endParaRPr>
          </a:p>
        </p:txBody>
      </p:sp>
      <p:sp>
        <p:nvSpPr>
          <p:cNvPr id="3" name="Content Placeholder 2">
            <a:extLst>
              <a:ext uri="{FF2B5EF4-FFF2-40B4-BE49-F238E27FC236}">
                <a16:creationId xmlns:a16="http://schemas.microsoft.com/office/drawing/2014/main" id="{13F543CF-C3C5-4CE9-8312-5AAF14ED8044}"/>
              </a:ext>
            </a:extLst>
          </p:cNvPr>
          <p:cNvSpPr>
            <a:spLocks noGrp="1"/>
          </p:cNvSpPr>
          <p:nvPr>
            <p:ph idx="1"/>
          </p:nvPr>
        </p:nvSpPr>
        <p:spPr>
          <a:xfrm>
            <a:off x="666974" y="1825625"/>
            <a:ext cx="3606853" cy="4351338"/>
          </a:xfrm>
        </p:spPr>
        <p:txBody>
          <a:bodyPr>
            <a:normAutofit/>
          </a:bodyPr>
          <a:lstStyle/>
          <a:p>
            <a:r>
              <a:rPr lang="zh-CN" altLang="en-US" sz="2000" dirty="0">
                <a:gradFill>
                  <a:gsLst>
                    <a:gs pos="34000">
                      <a:srgbClr val="EDEDED"/>
                    </a:gs>
                    <a:gs pos="0">
                      <a:srgbClr val="BFBFBF"/>
                    </a:gs>
                    <a:gs pos="100000">
                      <a:srgbClr val="FFFFFF"/>
                    </a:gs>
                  </a:gsLst>
                  <a:lin ang="4800000" scaled="0"/>
                </a:gradFill>
              </a:rPr>
              <a:t>不同领域的投资</a:t>
            </a:r>
            <a:endParaRPr lang="en-US" altLang="zh-CN" sz="2000" dirty="0">
              <a:gradFill>
                <a:gsLst>
                  <a:gs pos="34000">
                    <a:srgbClr val="EDEDED"/>
                  </a:gs>
                  <a:gs pos="0">
                    <a:srgbClr val="BFBFBF"/>
                  </a:gs>
                  <a:gs pos="100000">
                    <a:srgbClr val="FFFFFF"/>
                  </a:gs>
                </a:gsLst>
                <a:lin ang="4800000" scaled="0"/>
              </a:gradFill>
            </a:endParaRPr>
          </a:p>
          <a:p>
            <a:r>
              <a:rPr lang="zh-CN" altLang="en-US" sz="2000" dirty="0">
                <a:gradFill>
                  <a:gsLst>
                    <a:gs pos="34000">
                      <a:srgbClr val="EDEDED"/>
                    </a:gs>
                    <a:gs pos="0">
                      <a:srgbClr val="BFBFBF"/>
                    </a:gs>
                    <a:gs pos="100000">
                      <a:srgbClr val="FFFFFF"/>
                    </a:gs>
                  </a:gsLst>
                  <a:lin ang="4800000" scaled="0"/>
                </a:gradFill>
              </a:rPr>
              <a:t>不同的结果</a:t>
            </a:r>
            <a:endParaRPr lang="en-US" altLang="zh-CN" sz="2000" dirty="0">
              <a:gradFill>
                <a:gsLst>
                  <a:gs pos="34000">
                    <a:srgbClr val="EDEDED"/>
                  </a:gs>
                  <a:gs pos="0">
                    <a:srgbClr val="BFBFBF"/>
                  </a:gs>
                  <a:gs pos="100000">
                    <a:srgbClr val="FFFFFF"/>
                  </a:gs>
                </a:gsLst>
                <a:lin ang="4800000" scaled="0"/>
              </a:gradFill>
            </a:endParaRPr>
          </a:p>
          <a:p>
            <a:endParaRPr lang="en-US" sz="2000" dirty="0">
              <a:gradFill>
                <a:gsLst>
                  <a:gs pos="34000">
                    <a:srgbClr val="EDEDED"/>
                  </a:gs>
                  <a:gs pos="0">
                    <a:srgbClr val="BFBFBF"/>
                  </a:gs>
                  <a:gs pos="100000">
                    <a:srgbClr val="FFFFFF"/>
                  </a:gs>
                </a:gsLst>
                <a:lin ang="4800000" scaled="0"/>
              </a:gradFill>
            </a:endParaRPr>
          </a:p>
          <a:p>
            <a:r>
              <a:rPr lang="zh-CN" altLang="en-US" sz="2000" dirty="0">
                <a:gradFill>
                  <a:gsLst>
                    <a:gs pos="34000">
                      <a:srgbClr val="EDEDED"/>
                    </a:gs>
                    <a:gs pos="0">
                      <a:srgbClr val="BFBFBF"/>
                    </a:gs>
                    <a:gs pos="100000">
                      <a:srgbClr val="FFFFFF"/>
                    </a:gs>
                  </a:gsLst>
                  <a:lin ang="4800000" scaled="0"/>
                </a:gradFill>
              </a:rPr>
              <a:t>现状如何呢？</a:t>
            </a:r>
            <a:endParaRPr lang="en-US" sz="2000" dirty="0">
              <a:gradFill>
                <a:gsLst>
                  <a:gs pos="34000">
                    <a:srgbClr val="EDEDED"/>
                  </a:gs>
                  <a:gs pos="0">
                    <a:srgbClr val="BFBFBF"/>
                  </a:gs>
                  <a:gs pos="100000">
                    <a:srgbClr val="FFFFFF"/>
                  </a:gs>
                </a:gsLst>
                <a:lin ang="4800000" scaled="0"/>
              </a:gradFill>
            </a:endParaRPr>
          </a:p>
        </p:txBody>
      </p:sp>
      <p:pic>
        <p:nvPicPr>
          <p:cNvPr id="8" name="图片 9">
            <a:extLst>
              <a:ext uri="{FF2B5EF4-FFF2-40B4-BE49-F238E27FC236}">
                <a16:creationId xmlns:a16="http://schemas.microsoft.com/office/drawing/2014/main" id="{12343278-93D1-463E-8DE4-1562BBB9935E}"/>
              </a:ext>
            </a:extLst>
          </p:cNvPr>
          <p:cNvPicPr>
            <a:picLocks/>
          </p:cNvPicPr>
          <p:nvPr/>
        </p:nvPicPr>
        <p:blipFill>
          <a:blip r:embed="rId3"/>
          <a:stretch>
            <a:fillRect/>
          </a:stretch>
        </p:blipFill>
        <p:spPr>
          <a:xfrm>
            <a:off x="4686718" y="365125"/>
            <a:ext cx="7436669" cy="5130816"/>
          </a:xfrm>
          <a:prstGeom prst="rect">
            <a:avLst/>
          </a:prstGeom>
        </p:spPr>
      </p:pic>
    </p:spTree>
    <p:extLst>
      <p:ext uri="{BB962C8B-B14F-4D97-AF65-F5344CB8AC3E}">
        <p14:creationId xmlns:p14="http://schemas.microsoft.com/office/powerpoint/2010/main" val="295925294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小组实践</a:t>
            </a:r>
            <a:endParaRPr lang="en-US" dirty="0"/>
          </a:p>
        </p:txBody>
      </p:sp>
      <p:sp>
        <p:nvSpPr>
          <p:cNvPr id="3" name="Content Placeholder 2"/>
          <p:cNvSpPr>
            <a:spLocks noGrp="1"/>
          </p:cNvSpPr>
          <p:nvPr>
            <p:ph idx="1"/>
          </p:nvPr>
        </p:nvSpPr>
        <p:spPr>
          <a:xfrm>
            <a:off x="913795" y="1751682"/>
            <a:ext cx="10273014" cy="4362679"/>
          </a:xfrm>
        </p:spPr>
        <p:txBody>
          <a:bodyPr numCol="2">
            <a:normAutofit/>
          </a:bodyPr>
          <a:lstStyle/>
          <a:p>
            <a:pPr marL="0" indent="0">
              <a:buNone/>
            </a:pPr>
            <a:r>
              <a:rPr lang="zh-CN" altLang="en-US" sz="2000" dirty="0"/>
              <a:t>建议的格式</a:t>
            </a:r>
            <a:r>
              <a:rPr lang="en-US" sz="2000" dirty="0"/>
              <a:t>:</a:t>
            </a:r>
          </a:p>
          <a:p>
            <a:r>
              <a:rPr lang="zh-CN" altLang="en-US" sz="2000" dirty="0"/>
              <a:t>产品现状分析， </a:t>
            </a:r>
            <a:r>
              <a:rPr lang="en-US" altLang="zh-CN" sz="2000" dirty="0"/>
              <a:t>NPS </a:t>
            </a:r>
            <a:r>
              <a:rPr lang="zh-CN" altLang="en-US" sz="2000" dirty="0"/>
              <a:t>数据</a:t>
            </a:r>
            <a:endParaRPr lang="en-US" altLang="zh-CN" sz="2000" dirty="0"/>
          </a:p>
          <a:p>
            <a:r>
              <a:rPr lang="zh-CN" altLang="en-US" sz="2000" dirty="0"/>
              <a:t>市场、行业、用户分析</a:t>
            </a:r>
            <a:endParaRPr lang="en-US" sz="2000" dirty="0"/>
          </a:p>
          <a:p>
            <a:r>
              <a:rPr lang="zh-CN" altLang="en-US" sz="2000" dirty="0"/>
              <a:t>现在我们的月销量是</a:t>
            </a:r>
            <a:r>
              <a:rPr lang="en-US" altLang="zh-CN" sz="2000" dirty="0"/>
              <a:t>:</a:t>
            </a:r>
            <a:r>
              <a:rPr lang="en-US" sz="2000" dirty="0"/>
              <a:t> ____,  </a:t>
            </a:r>
            <a:r>
              <a:rPr lang="zh-CN" altLang="en-US" sz="2000" dirty="0"/>
              <a:t>我们计划在</a:t>
            </a:r>
            <a:r>
              <a:rPr lang="en-US" altLang="zh-CN" sz="2000" dirty="0"/>
              <a:t>12</a:t>
            </a:r>
            <a:r>
              <a:rPr lang="zh-CN" altLang="en-US" sz="2000" dirty="0"/>
              <a:t>个月内涨到</a:t>
            </a:r>
            <a:r>
              <a:rPr lang="en-US" sz="2000" dirty="0"/>
              <a:t> _____ . </a:t>
            </a:r>
          </a:p>
          <a:p>
            <a:r>
              <a:rPr lang="zh-CN" altLang="en-US" sz="2000" dirty="0"/>
              <a:t>我们采取的手段核心是</a:t>
            </a:r>
            <a:r>
              <a:rPr lang="en-US" sz="2000" dirty="0"/>
              <a:t> ______,  </a:t>
            </a:r>
            <a:r>
              <a:rPr lang="zh-CN" altLang="en-US" sz="2000" dirty="0"/>
              <a:t>它能产生</a:t>
            </a:r>
            <a:r>
              <a:rPr lang="en-US" altLang="zh-CN" sz="2000" dirty="0"/>
              <a:t>10</a:t>
            </a:r>
            <a:r>
              <a:rPr lang="zh-CN" altLang="en-US" sz="2000" dirty="0"/>
              <a:t>倍的差异化 的效果</a:t>
            </a:r>
            <a:r>
              <a:rPr lang="en-US" sz="2000" dirty="0"/>
              <a:t>. </a:t>
            </a:r>
          </a:p>
          <a:p>
            <a:r>
              <a:rPr lang="zh-CN" altLang="en-US" sz="2000" dirty="0"/>
              <a:t>我们要提高在这个方面的投入：</a:t>
            </a:r>
            <a:r>
              <a:rPr lang="en-US" sz="2000" dirty="0"/>
              <a:t> ________________</a:t>
            </a:r>
          </a:p>
          <a:p>
            <a:r>
              <a:rPr lang="zh-CN" altLang="en-US" sz="2000" dirty="0"/>
              <a:t>我们要减少在这个方面的投入：</a:t>
            </a:r>
            <a:r>
              <a:rPr lang="en-US" sz="2000" dirty="0"/>
              <a:t> ____________________</a:t>
            </a:r>
          </a:p>
          <a:p>
            <a:r>
              <a:rPr lang="zh-CN" altLang="en-US" sz="2000" dirty="0"/>
              <a:t>我们需要额外的支持：</a:t>
            </a:r>
            <a:r>
              <a:rPr lang="en-US" sz="2000" dirty="0"/>
              <a:t> _____ </a:t>
            </a:r>
          </a:p>
          <a:p>
            <a:pPr marL="0" indent="0">
              <a:buNone/>
            </a:pPr>
            <a:endParaRPr lang="en-US" altLang="zh-CN" sz="2000" dirty="0"/>
          </a:p>
          <a:p>
            <a:pPr marL="0" indent="0">
              <a:buNone/>
            </a:pPr>
            <a:r>
              <a:rPr lang="zh-CN" altLang="en-US" sz="2000" dirty="0"/>
              <a:t>别的因素应该考虑</a:t>
            </a:r>
            <a:r>
              <a:rPr lang="en-US" sz="2000" dirty="0"/>
              <a:t>:</a:t>
            </a:r>
          </a:p>
          <a:p>
            <a:r>
              <a:rPr lang="zh-CN" altLang="en-US" sz="2000" dirty="0"/>
              <a:t>哪个功能应该处于哪个位置？</a:t>
            </a:r>
            <a:endParaRPr lang="en-US" sz="2000" dirty="0"/>
          </a:p>
          <a:p>
            <a:r>
              <a:rPr lang="zh-CN" altLang="en-US" sz="2000" dirty="0"/>
              <a:t>行业</a:t>
            </a:r>
            <a:r>
              <a:rPr lang="en-US" altLang="zh-CN" sz="2000" dirty="0"/>
              <a:t>/</a:t>
            </a:r>
            <a:r>
              <a:rPr lang="zh-CN" altLang="en-US" sz="2000" dirty="0"/>
              <a:t>公司</a:t>
            </a:r>
            <a:r>
              <a:rPr lang="en-US" altLang="zh-CN" sz="2000" dirty="0"/>
              <a:t>/</a:t>
            </a:r>
            <a:r>
              <a:rPr lang="zh-CN" altLang="en-US" sz="2000" dirty="0"/>
              <a:t>价值的因素是什么？</a:t>
            </a:r>
            <a:endParaRPr lang="en-US" sz="2000" dirty="0"/>
          </a:p>
          <a:p>
            <a:r>
              <a:rPr lang="zh-CN" altLang="en-US" sz="2000" dirty="0"/>
              <a:t>你研究的产品的已有的价值和将来的潜力是什么？</a:t>
            </a:r>
            <a:endParaRPr lang="en-US" sz="2000" dirty="0"/>
          </a:p>
          <a:p>
            <a:r>
              <a:rPr lang="zh-CN" altLang="en-US" sz="2000" dirty="0"/>
              <a:t>主要核心用户是？</a:t>
            </a:r>
            <a:endParaRPr lang="en-US" sz="2000" dirty="0"/>
          </a:p>
          <a:p>
            <a:r>
              <a:rPr lang="zh-CN" altLang="en-US" sz="2000" dirty="0"/>
              <a:t>你们如何分配资源？</a:t>
            </a:r>
            <a:endParaRPr lang="en-US" altLang="zh-CN" sz="2000" dirty="0"/>
          </a:p>
          <a:p>
            <a:r>
              <a:rPr lang="zh-CN" altLang="en-US" sz="2000" dirty="0"/>
              <a:t>有颠覆性的创新么？</a:t>
            </a:r>
            <a:endParaRPr lang="en-US" sz="2000" dirty="0"/>
          </a:p>
        </p:txBody>
      </p:sp>
    </p:spTree>
    <p:extLst>
      <p:ext uri="{BB962C8B-B14F-4D97-AF65-F5344CB8AC3E}">
        <p14:creationId xmlns:p14="http://schemas.microsoft.com/office/powerpoint/2010/main" val="199364455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8B403-D85F-4FB3-95B7-18E14B4EF3DA}"/>
              </a:ext>
            </a:extLst>
          </p:cNvPr>
          <p:cNvSpPr>
            <a:spLocks noGrp="1"/>
          </p:cNvSpPr>
          <p:nvPr>
            <p:ph type="title"/>
          </p:nvPr>
        </p:nvSpPr>
        <p:spPr/>
        <p:txBody>
          <a:bodyPr/>
          <a:lstStyle/>
          <a:p>
            <a:r>
              <a:rPr lang="en-US" altLang="zh-CN" dirty="0"/>
              <a:t>16.4 </a:t>
            </a:r>
            <a:r>
              <a:rPr lang="zh-CN" altLang="en-US" dirty="0"/>
              <a:t>魔方的创新</a:t>
            </a:r>
            <a:endParaRPr lang="en-US" dirty="0"/>
          </a:p>
        </p:txBody>
      </p:sp>
      <p:sp>
        <p:nvSpPr>
          <p:cNvPr id="3" name="Content Placeholder 2">
            <a:extLst>
              <a:ext uri="{FF2B5EF4-FFF2-40B4-BE49-F238E27FC236}">
                <a16:creationId xmlns:a16="http://schemas.microsoft.com/office/drawing/2014/main" id="{7B6E297C-D0B4-4CE9-A74E-4174A793274C}"/>
              </a:ext>
            </a:extLst>
          </p:cNvPr>
          <p:cNvSpPr>
            <a:spLocks noGrp="1"/>
          </p:cNvSpPr>
          <p:nvPr>
            <p:ph idx="1"/>
          </p:nvPr>
        </p:nvSpPr>
        <p:spPr/>
        <p:txBody>
          <a:bodyPr/>
          <a:lstStyle/>
          <a:p>
            <a:r>
              <a:rPr lang="zh-CN" altLang="en-US" dirty="0"/>
              <a:t>创新 </a:t>
            </a:r>
            <a:r>
              <a:rPr lang="en-US" altLang="zh-CN" dirty="0"/>
              <a:t>– </a:t>
            </a:r>
            <a:r>
              <a:rPr lang="zh-CN" altLang="en-US" dirty="0"/>
              <a:t>先发优势</a:t>
            </a:r>
            <a:endParaRPr lang="en-US" altLang="zh-CN" dirty="0"/>
          </a:p>
          <a:p>
            <a:pPr lvl="1"/>
            <a:r>
              <a:rPr lang="zh-CN" altLang="en-US" dirty="0"/>
              <a:t>有护城河来保护么？</a:t>
            </a:r>
            <a:endParaRPr lang="en-US" altLang="zh-CN" dirty="0"/>
          </a:p>
          <a:p>
            <a:r>
              <a:rPr lang="zh-CN" altLang="en-US" dirty="0"/>
              <a:t>后发优势 </a:t>
            </a:r>
            <a:r>
              <a:rPr lang="en-US" altLang="zh-CN" dirty="0"/>
              <a:t>– </a:t>
            </a:r>
            <a:r>
              <a:rPr lang="zh-CN" altLang="en-US" dirty="0"/>
              <a:t>怎么颠覆？</a:t>
            </a:r>
            <a:endParaRPr lang="en-US" altLang="zh-CN" dirty="0"/>
          </a:p>
          <a:p>
            <a:r>
              <a:rPr lang="zh-CN" altLang="en-US" dirty="0"/>
              <a:t>如何展现差异化？</a:t>
            </a:r>
            <a:endParaRPr lang="en-US" altLang="zh-CN" dirty="0"/>
          </a:p>
          <a:p>
            <a:r>
              <a:rPr lang="zh-CN" altLang="en-US" dirty="0"/>
              <a:t>用户的核心需求是什么？</a:t>
            </a:r>
            <a:endParaRPr lang="en-US" dirty="0"/>
          </a:p>
        </p:txBody>
      </p:sp>
    </p:spTree>
    <p:extLst>
      <p:ext uri="{BB962C8B-B14F-4D97-AF65-F5344CB8AC3E}">
        <p14:creationId xmlns:p14="http://schemas.microsoft.com/office/powerpoint/2010/main" val="1846941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8403C-0012-4BF6-BFFD-FA4FA2733DE6}"/>
              </a:ext>
            </a:extLst>
          </p:cNvPr>
          <p:cNvSpPr>
            <a:spLocks noGrp="1"/>
          </p:cNvSpPr>
          <p:nvPr>
            <p:ph type="title"/>
          </p:nvPr>
        </p:nvSpPr>
        <p:spPr/>
        <p:txBody>
          <a:bodyPr/>
          <a:lstStyle/>
          <a:p>
            <a:r>
              <a:rPr lang="zh-CN" altLang="en-US" dirty="0"/>
              <a:t>招数：</a:t>
            </a:r>
            <a:r>
              <a:rPr lang="en-US" altLang="zh-CN" dirty="0"/>
              <a:t>ZBB</a:t>
            </a:r>
            <a:endParaRPr lang="en-US" dirty="0"/>
          </a:p>
        </p:txBody>
      </p:sp>
      <p:pic>
        <p:nvPicPr>
          <p:cNvPr id="4" name=" 3">
            <a:extLst>
              <a:ext uri="{FF2B5EF4-FFF2-40B4-BE49-F238E27FC236}">
                <a16:creationId xmlns:a16="http://schemas.microsoft.com/office/drawing/2014/main" id="{74464EA0-D445-47AF-A145-A327C85158CE}"/>
              </a:ext>
            </a:extLst>
          </p:cNvPr>
          <p:cNvPicPr>
            <a:picLocks noGrp="1" noChangeAspect="1"/>
          </p:cNvPicPr>
          <p:nvPr>
            <p:ph idx="1"/>
          </p:nvPr>
        </p:nvPicPr>
        <p:blipFill>
          <a:blip r:embed="rId2"/>
          <a:stretch>
            <a:fillRect/>
          </a:stretch>
        </p:blipFill>
        <p:spPr>
          <a:xfrm>
            <a:off x="3441700" y="1848644"/>
            <a:ext cx="5591175" cy="4305300"/>
          </a:xfrm>
          <a:prstGeom prst="rect">
            <a:avLst/>
          </a:prstGeom>
        </p:spPr>
      </p:pic>
    </p:spTree>
    <p:extLst>
      <p:ext uri="{BB962C8B-B14F-4D97-AF65-F5344CB8AC3E}">
        <p14:creationId xmlns:p14="http://schemas.microsoft.com/office/powerpoint/2010/main" val="378279272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D734D-8401-46B5-BA64-C28E1BE312ED}"/>
              </a:ext>
            </a:extLst>
          </p:cNvPr>
          <p:cNvSpPr>
            <a:spLocks noGrp="1"/>
          </p:cNvSpPr>
          <p:nvPr>
            <p:ph type="title"/>
          </p:nvPr>
        </p:nvSpPr>
        <p:spPr/>
        <p:txBody>
          <a:bodyPr/>
          <a:lstStyle/>
          <a:p>
            <a:r>
              <a:rPr lang="en-US" altLang="zh-CN" dirty="0"/>
              <a:t>16.5 </a:t>
            </a:r>
            <a:r>
              <a:rPr lang="zh-CN" altLang="en-US" dirty="0"/>
              <a:t>创新和作坊</a:t>
            </a:r>
            <a:endParaRPr lang="en-US" dirty="0"/>
          </a:p>
        </p:txBody>
      </p:sp>
      <p:sp>
        <p:nvSpPr>
          <p:cNvPr id="3" name="Content Placeholder 2">
            <a:extLst>
              <a:ext uri="{FF2B5EF4-FFF2-40B4-BE49-F238E27FC236}">
                <a16:creationId xmlns:a16="http://schemas.microsoft.com/office/drawing/2014/main" id="{90801442-58A0-4C64-8A0A-F79F93B29549}"/>
              </a:ext>
            </a:extLst>
          </p:cNvPr>
          <p:cNvSpPr>
            <a:spLocks noGrp="1"/>
          </p:cNvSpPr>
          <p:nvPr>
            <p:ph idx="1"/>
          </p:nvPr>
        </p:nvSpPr>
        <p:spPr/>
        <p:txBody>
          <a:bodyPr/>
          <a:lstStyle/>
          <a:p>
            <a:r>
              <a:rPr lang="zh-CN" altLang="en-US" dirty="0"/>
              <a:t>缺点还是优点？</a:t>
            </a:r>
            <a:endParaRPr lang="en-US" altLang="zh-CN" dirty="0"/>
          </a:p>
          <a:p>
            <a:r>
              <a:rPr lang="zh-CN" altLang="en-US" dirty="0"/>
              <a:t>自己手工劳动，做出产品</a:t>
            </a:r>
            <a:endParaRPr lang="en-US" altLang="zh-CN" dirty="0"/>
          </a:p>
          <a:p>
            <a:r>
              <a:rPr lang="zh-CN" altLang="en-US" dirty="0"/>
              <a:t>人不多，师傅带徒弟</a:t>
            </a:r>
            <a:endParaRPr lang="en-US" altLang="zh-CN" dirty="0"/>
          </a:p>
          <a:p>
            <a:r>
              <a:rPr lang="zh-CN" altLang="en-US" dirty="0"/>
              <a:t>只做某种行业，不太做广告</a:t>
            </a:r>
            <a:endParaRPr lang="en-US" altLang="zh-CN" dirty="0"/>
          </a:p>
          <a:p>
            <a:endParaRPr lang="en-US" dirty="0"/>
          </a:p>
          <a:p>
            <a:r>
              <a:rPr lang="zh-CN" altLang="en-US" dirty="0"/>
              <a:t>核心：</a:t>
            </a:r>
            <a:endParaRPr lang="en-US" altLang="zh-CN" dirty="0"/>
          </a:p>
          <a:p>
            <a:pPr lvl="1"/>
            <a:r>
              <a:rPr lang="zh-CN" altLang="en-US" dirty="0"/>
              <a:t>从小事做起，重质量，讲信用，对产品负责，对工作自豪</a:t>
            </a:r>
            <a:endParaRPr lang="en-US" dirty="0"/>
          </a:p>
        </p:txBody>
      </p:sp>
    </p:spTree>
    <p:extLst>
      <p:ext uri="{BB962C8B-B14F-4D97-AF65-F5344CB8AC3E}">
        <p14:creationId xmlns:p14="http://schemas.microsoft.com/office/powerpoint/2010/main" val="219729836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B3CFF-4F6C-477F-9405-5100CA6E8E12}"/>
              </a:ext>
            </a:extLst>
          </p:cNvPr>
          <p:cNvSpPr>
            <a:spLocks noGrp="1"/>
          </p:cNvSpPr>
          <p:nvPr>
            <p:ph type="title"/>
          </p:nvPr>
        </p:nvSpPr>
        <p:spPr/>
        <p:txBody>
          <a:bodyPr/>
          <a:lstStyle/>
          <a:p>
            <a:r>
              <a:rPr lang="zh-CN" altLang="en-US" dirty="0"/>
              <a:t>讨论</a:t>
            </a:r>
            <a:endParaRPr lang="en-US" dirty="0"/>
          </a:p>
        </p:txBody>
      </p:sp>
      <p:sp>
        <p:nvSpPr>
          <p:cNvPr id="3" name="Content Placeholder 2">
            <a:extLst>
              <a:ext uri="{FF2B5EF4-FFF2-40B4-BE49-F238E27FC236}">
                <a16:creationId xmlns:a16="http://schemas.microsoft.com/office/drawing/2014/main" id="{6F49D29D-6517-43AC-9F3A-5953EFE94C01}"/>
              </a:ext>
            </a:extLst>
          </p:cNvPr>
          <p:cNvSpPr>
            <a:spLocks noGrp="1"/>
          </p:cNvSpPr>
          <p:nvPr>
            <p:ph idx="1"/>
          </p:nvPr>
        </p:nvSpPr>
        <p:spPr/>
        <p:txBody>
          <a:bodyPr/>
          <a:lstStyle/>
          <a:p>
            <a:r>
              <a:rPr lang="en-US" altLang="zh-CN" dirty="0">
                <a:hlinkClick r:id="rId2"/>
              </a:rPr>
              <a:t>http://www.cnblogs.com/xinz/p/3857550.html</a:t>
            </a:r>
            <a:r>
              <a:rPr lang="zh-CN" altLang="en-US"/>
              <a:t> </a:t>
            </a:r>
            <a:endParaRPr lang="en-US"/>
          </a:p>
        </p:txBody>
      </p:sp>
    </p:spTree>
    <p:extLst>
      <p:ext uri="{BB962C8B-B14F-4D97-AF65-F5344CB8AC3E}">
        <p14:creationId xmlns:p14="http://schemas.microsoft.com/office/powerpoint/2010/main" val="96711629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人，绩效和职业道德</a:t>
            </a:r>
            <a:endParaRPr lang="en-US" dirty="0"/>
          </a:p>
        </p:txBody>
      </p:sp>
      <p:sp>
        <p:nvSpPr>
          <p:cNvPr id="3" name="Subtitle 2"/>
          <p:cNvSpPr>
            <a:spLocks noGrp="1"/>
          </p:cNvSpPr>
          <p:nvPr>
            <p:ph type="body" sz="half" idx="2"/>
          </p:nvPr>
        </p:nvSpPr>
        <p:spPr/>
        <p:txBody>
          <a:bodyPr>
            <a:normAutofit/>
          </a:bodyPr>
          <a:lstStyle/>
          <a:p>
            <a:r>
              <a:rPr lang="zh-CN" altLang="en-US" dirty="0"/>
              <a:t>邹欣</a:t>
            </a:r>
            <a:endParaRPr lang="en-US" altLang="zh-CN" dirty="0"/>
          </a:p>
          <a:p>
            <a:r>
              <a:rPr lang="zh-CN" altLang="en-US" dirty="0"/>
              <a:t>构建之法 </a:t>
            </a:r>
            <a:r>
              <a:rPr lang="en-US" altLang="zh-CN" dirty="0"/>
              <a:t>– </a:t>
            </a:r>
            <a:r>
              <a:rPr lang="zh-CN" altLang="en-US" dirty="0"/>
              <a:t>现代软件工程</a:t>
            </a:r>
            <a:r>
              <a:rPr lang="en-US" altLang="zh-CN" dirty="0"/>
              <a:t> </a:t>
            </a:r>
            <a:r>
              <a:rPr lang="zh-CN" altLang="en-US" dirty="0"/>
              <a:t>第</a:t>
            </a:r>
            <a:r>
              <a:rPr lang="en-US" altLang="zh-CN" dirty="0"/>
              <a:t>17 </a:t>
            </a:r>
            <a:r>
              <a:rPr lang="zh-CN" altLang="en-US" dirty="0"/>
              <a:t>章</a:t>
            </a:r>
            <a:endParaRPr lang="en-US" dirty="0"/>
          </a:p>
          <a:p>
            <a:r>
              <a:rPr lang="en-US" dirty="0"/>
              <a:t>2019</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概述</a:t>
            </a:r>
            <a:endParaRPr lang="en-US" dirty="0"/>
          </a:p>
        </p:txBody>
      </p:sp>
      <p:sp>
        <p:nvSpPr>
          <p:cNvPr id="3" name="Content Placeholder 2"/>
          <p:cNvSpPr>
            <a:spLocks noGrp="1"/>
          </p:cNvSpPr>
          <p:nvPr>
            <p:ph idx="1"/>
          </p:nvPr>
        </p:nvSpPr>
        <p:spPr/>
        <p:txBody>
          <a:bodyPr>
            <a:normAutofit/>
          </a:bodyPr>
          <a:lstStyle/>
          <a:p>
            <a:r>
              <a:rPr lang="zh-CN" altLang="en-US" dirty="0"/>
              <a:t>领导力</a:t>
            </a:r>
            <a:endParaRPr lang="en-US" altLang="zh-CN" dirty="0"/>
          </a:p>
          <a:p>
            <a:r>
              <a:rPr lang="zh-CN" altLang="en-US" dirty="0"/>
              <a:t>猪、鸡和鹦鹉的故事</a:t>
            </a:r>
            <a:endParaRPr lang="en-US" altLang="zh-CN" dirty="0"/>
          </a:p>
          <a:p>
            <a:pPr lvl="1"/>
            <a:r>
              <a:rPr lang="en-US" altLang="zh-CN" dirty="0"/>
              <a:t>RASCI </a:t>
            </a:r>
            <a:r>
              <a:rPr lang="zh-CN" altLang="en-US" dirty="0"/>
              <a:t>模型</a:t>
            </a:r>
            <a:endParaRPr lang="en-US" altLang="zh-CN" dirty="0"/>
          </a:p>
          <a:p>
            <a:r>
              <a:rPr lang="zh-CN" altLang="en-US" dirty="0"/>
              <a:t>绩效管理</a:t>
            </a:r>
            <a:endParaRPr lang="en-US" altLang="zh-CN" dirty="0"/>
          </a:p>
          <a:p>
            <a:pPr lvl="1"/>
            <a:r>
              <a:rPr lang="zh-CN" altLang="en-US" dirty="0"/>
              <a:t>各种方法</a:t>
            </a:r>
            <a:endParaRPr lang="en-US" altLang="zh-CN" dirty="0"/>
          </a:p>
          <a:p>
            <a:r>
              <a:rPr lang="zh-CN" altLang="en-US" dirty="0"/>
              <a:t>奖励什么样的行为？</a:t>
            </a:r>
            <a:endParaRPr lang="en-US" altLang="zh-CN" dirty="0"/>
          </a:p>
          <a:p>
            <a:pPr lvl="1"/>
            <a:r>
              <a:rPr lang="zh-CN" altLang="en-US" dirty="0"/>
              <a:t>萝卜和白菜的故事</a:t>
            </a:r>
            <a:endParaRPr lang="en-US" altLang="zh-CN" dirty="0"/>
          </a:p>
          <a:p>
            <a:r>
              <a:rPr lang="zh-CN" altLang="en-US" dirty="0"/>
              <a:t>团队合作的阶段</a:t>
            </a:r>
            <a:endParaRPr lang="en-US" altLang="zh-CN" dirty="0"/>
          </a:p>
          <a:p>
            <a:r>
              <a:rPr lang="zh-CN" altLang="en-US" dirty="0"/>
              <a:t>软件工程师的职业道德</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20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20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20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20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2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61EC4-17AD-45DC-95E5-80FCD9EA05D7}"/>
              </a:ext>
            </a:extLst>
          </p:cNvPr>
          <p:cNvSpPr>
            <a:spLocks noGrp="1"/>
          </p:cNvSpPr>
          <p:nvPr>
            <p:ph type="title"/>
          </p:nvPr>
        </p:nvSpPr>
        <p:spPr/>
        <p:txBody>
          <a:bodyPr/>
          <a:lstStyle/>
          <a:p>
            <a:r>
              <a:rPr lang="en-US" altLang="zh-CN" dirty="0"/>
              <a:t>17.1 </a:t>
            </a:r>
            <a:r>
              <a:rPr lang="zh-CN" altLang="en-US" dirty="0"/>
              <a:t>领导力</a:t>
            </a:r>
            <a:endParaRPr lang="en-US" dirty="0"/>
          </a:p>
        </p:txBody>
      </p:sp>
      <p:sp>
        <p:nvSpPr>
          <p:cNvPr id="3" name="Content Placeholder 2">
            <a:extLst>
              <a:ext uri="{FF2B5EF4-FFF2-40B4-BE49-F238E27FC236}">
                <a16:creationId xmlns:a16="http://schemas.microsoft.com/office/drawing/2014/main" id="{5040B6A6-3E47-4F96-9882-D68B0A8C96D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2639944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6833A-66DA-414D-AA92-42B60D7431E1}"/>
              </a:ext>
            </a:extLst>
          </p:cNvPr>
          <p:cNvSpPr>
            <a:spLocks noGrp="1"/>
          </p:cNvSpPr>
          <p:nvPr>
            <p:ph type="title"/>
          </p:nvPr>
        </p:nvSpPr>
        <p:spPr/>
        <p:txBody>
          <a:bodyPr/>
          <a:lstStyle/>
          <a:p>
            <a:r>
              <a:rPr lang="zh-CN" altLang="en-US" dirty="0"/>
              <a:t>管理 </a:t>
            </a:r>
            <a:r>
              <a:rPr lang="en-US" altLang="zh-CN" dirty="0"/>
              <a:t>vs </a:t>
            </a:r>
            <a:r>
              <a:rPr lang="zh-CN" altLang="en-US" dirty="0"/>
              <a:t>领导</a:t>
            </a:r>
            <a:endParaRPr lang="en-US" dirty="0"/>
          </a:p>
        </p:txBody>
      </p:sp>
      <p:sp>
        <p:nvSpPr>
          <p:cNvPr id="3" name="Content Placeholder 2">
            <a:extLst>
              <a:ext uri="{FF2B5EF4-FFF2-40B4-BE49-F238E27FC236}">
                <a16:creationId xmlns:a16="http://schemas.microsoft.com/office/drawing/2014/main" id="{80E3C29D-715A-4AA8-B56E-D6566817BC9C}"/>
              </a:ext>
            </a:extLst>
          </p:cNvPr>
          <p:cNvSpPr>
            <a:spLocks noGrp="1"/>
          </p:cNvSpPr>
          <p:nvPr>
            <p:ph idx="1"/>
          </p:nvPr>
        </p:nvSpPr>
        <p:spPr/>
        <p:txBody>
          <a:bodyPr>
            <a:normAutofit fontScale="92500" lnSpcReduction="10000"/>
          </a:bodyPr>
          <a:lstStyle/>
          <a:p>
            <a:pPr marL="0" indent="0">
              <a:buNone/>
            </a:pPr>
            <a:r>
              <a:rPr lang="en-US" altLang="zh-CN" dirty="0"/>
              <a:t>You</a:t>
            </a:r>
            <a:r>
              <a:rPr lang="zh-CN" altLang="en-US" dirty="0"/>
              <a:t> </a:t>
            </a:r>
            <a:r>
              <a:rPr lang="en-US" altLang="zh-CN" dirty="0"/>
              <a:t>manage</a:t>
            </a:r>
            <a:r>
              <a:rPr lang="zh-CN" altLang="en-US" dirty="0"/>
              <a:t> </a:t>
            </a:r>
            <a:r>
              <a:rPr lang="en-US" altLang="zh-CN" dirty="0"/>
              <a:t>things,</a:t>
            </a:r>
            <a:r>
              <a:rPr lang="zh-CN" altLang="en-US" dirty="0"/>
              <a:t> </a:t>
            </a:r>
            <a:r>
              <a:rPr lang="en-US" altLang="zh-CN" dirty="0"/>
              <a:t>you</a:t>
            </a:r>
            <a:r>
              <a:rPr lang="zh-CN" altLang="en-US" dirty="0"/>
              <a:t> </a:t>
            </a:r>
            <a:r>
              <a:rPr lang="en-US" altLang="zh-CN" dirty="0"/>
              <a:t>lead</a:t>
            </a:r>
            <a:r>
              <a:rPr lang="zh-CN" altLang="en-US" dirty="0"/>
              <a:t> </a:t>
            </a:r>
            <a:r>
              <a:rPr lang="en-US" altLang="zh-CN" dirty="0"/>
              <a:t>people.</a:t>
            </a:r>
            <a:r>
              <a:rPr lang="zh-CN" altLang="en-US" dirty="0"/>
              <a:t>  </a:t>
            </a:r>
            <a:r>
              <a:rPr lang="en-US" altLang="zh-CN" dirty="0"/>
              <a:t>We went overboard with management and forget about leadership.</a:t>
            </a:r>
          </a:p>
          <a:p>
            <a:pPr marL="0" indent="0">
              <a:buNone/>
            </a:pPr>
            <a:endParaRPr lang="en-US" altLang="zh-CN" dirty="0"/>
          </a:p>
          <a:p>
            <a:pPr marL="0" indent="0">
              <a:buNone/>
            </a:pPr>
            <a:r>
              <a:rPr lang="zh-CN" altLang="en-US" dirty="0"/>
              <a:t>你管理事务，你带领团队。我们过分重视了“管理”而忘记了“领导”。</a:t>
            </a:r>
          </a:p>
          <a:p>
            <a:pPr marL="0" indent="0">
              <a:buNone/>
            </a:pPr>
            <a:endParaRPr lang="en-US" altLang="zh-CN" dirty="0"/>
          </a:p>
          <a:p>
            <a:pPr marL="0" indent="0">
              <a:buNone/>
            </a:pPr>
            <a:r>
              <a:rPr lang="zh-CN" altLang="en-US" dirty="0"/>
              <a:t>除了在一个机构中的领导之外，还有别的类型的“领导”</a:t>
            </a:r>
            <a:endParaRPr lang="en-US" altLang="zh-CN" dirty="0"/>
          </a:p>
          <a:p>
            <a:r>
              <a:rPr lang="en-US" dirty="0"/>
              <a:t>Leadership in a project:  </a:t>
            </a:r>
            <a:r>
              <a:rPr lang="zh-CN" altLang="en-US" dirty="0"/>
              <a:t>在一个项目中是领导</a:t>
            </a:r>
            <a:endParaRPr lang="en-US" altLang="zh-CN" dirty="0"/>
          </a:p>
          <a:p>
            <a:r>
              <a:rPr lang="en-US" dirty="0"/>
              <a:t>Thought leadership： </a:t>
            </a:r>
            <a:r>
              <a:rPr lang="zh-CN" altLang="en-US" dirty="0"/>
              <a:t>思想的上领先</a:t>
            </a:r>
          </a:p>
          <a:p>
            <a:r>
              <a:rPr lang="en-US" dirty="0"/>
              <a:t>Technical leadership： </a:t>
            </a:r>
            <a:r>
              <a:rPr lang="zh-CN" altLang="en-US" dirty="0"/>
              <a:t>技术上的领先和指导</a:t>
            </a:r>
          </a:p>
          <a:p>
            <a:endParaRPr lang="en-US" dirty="0"/>
          </a:p>
        </p:txBody>
      </p:sp>
    </p:spTree>
    <p:extLst>
      <p:ext uri="{BB962C8B-B14F-4D97-AF65-F5344CB8AC3E}">
        <p14:creationId xmlns:p14="http://schemas.microsoft.com/office/powerpoint/2010/main" val="737784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1EFA1-56D1-42A1-B2BE-426F7DE81551}"/>
              </a:ext>
            </a:extLst>
          </p:cNvPr>
          <p:cNvSpPr>
            <a:spLocks noGrp="1"/>
          </p:cNvSpPr>
          <p:nvPr>
            <p:ph type="title"/>
          </p:nvPr>
        </p:nvSpPr>
        <p:spPr/>
        <p:txBody>
          <a:bodyPr/>
          <a:lstStyle/>
          <a:p>
            <a:r>
              <a:rPr lang="zh-CN" altLang="en-US" dirty="0"/>
              <a:t>领导 </a:t>
            </a:r>
            <a:r>
              <a:rPr lang="en-US" altLang="zh-CN" dirty="0"/>
              <a:t>– </a:t>
            </a:r>
            <a:r>
              <a:rPr lang="zh-CN" altLang="en-US" dirty="0"/>
              <a:t>定目标</a:t>
            </a:r>
            <a:endParaRPr lang="en-US" dirty="0"/>
          </a:p>
        </p:txBody>
      </p:sp>
      <p:sp>
        <p:nvSpPr>
          <p:cNvPr id="3" name="Content Placeholder 2">
            <a:extLst>
              <a:ext uri="{FF2B5EF4-FFF2-40B4-BE49-F238E27FC236}">
                <a16:creationId xmlns:a16="http://schemas.microsoft.com/office/drawing/2014/main" id="{78320EF3-3AF7-4CEF-8858-CFAEC5EDDCB7}"/>
              </a:ext>
            </a:extLst>
          </p:cNvPr>
          <p:cNvSpPr>
            <a:spLocks noGrp="1"/>
          </p:cNvSpPr>
          <p:nvPr>
            <p:ph idx="1"/>
          </p:nvPr>
        </p:nvSpPr>
        <p:spPr/>
        <p:txBody>
          <a:bodyPr/>
          <a:lstStyle/>
          <a:p>
            <a:pPr marL="0" indent="0">
              <a:buNone/>
            </a:pPr>
            <a:r>
              <a:rPr lang="zh-CN" altLang="en-US" dirty="0"/>
              <a:t>好的目标有下面的特点</a:t>
            </a:r>
            <a:r>
              <a:rPr lang="en-US" altLang="zh-CN" dirty="0"/>
              <a:t>SMART </a:t>
            </a:r>
            <a:r>
              <a:rPr lang="zh-CN" altLang="en-US" dirty="0"/>
              <a:t>：</a:t>
            </a:r>
          </a:p>
          <a:p>
            <a:r>
              <a:rPr lang="en-US" altLang="zh-CN" b="1" dirty="0"/>
              <a:t>S</a:t>
            </a:r>
            <a:r>
              <a:rPr lang="en-US" altLang="zh-CN" dirty="0"/>
              <a:t>pecific</a:t>
            </a:r>
            <a:r>
              <a:rPr lang="zh-CN" altLang="en-US" dirty="0"/>
              <a:t>：具体的，无二义性的，能描述 “成功” 是什么样的</a:t>
            </a:r>
            <a:endParaRPr lang="en-US" altLang="zh-CN" dirty="0"/>
          </a:p>
          <a:p>
            <a:r>
              <a:rPr lang="en-US" altLang="zh-CN" b="1" dirty="0"/>
              <a:t>M</a:t>
            </a:r>
            <a:r>
              <a:rPr lang="en-US" altLang="zh-CN" dirty="0"/>
              <a:t>otivating</a:t>
            </a:r>
            <a:r>
              <a:rPr lang="zh-CN" altLang="en-US" dirty="0"/>
              <a:t>：能激发团队成员对目标的兴趣么？实现目标对团队成员来说意味着什么？他 们会为之自豪么？ </a:t>
            </a:r>
            <a:endParaRPr lang="en-US" altLang="zh-CN" dirty="0"/>
          </a:p>
          <a:p>
            <a:r>
              <a:rPr lang="en-US" altLang="zh-CN" b="1" dirty="0"/>
              <a:t>A</a:t>
            </a:r>
            <a:r>
              <a:rPr lang="en-US" altLang="zh-CN" dirty="0"/>
              <a:t>chievable</a:t>
            </a:r>
            <a:r>
              <a:rPr lang="zh-CN" altLang="en-US" dirty="0"/>
              <a:t>：能做到么？ 是挟泰山以超北海？还是把墙角一堆砖头搬走？ </a:t>
            </a:r>
            <a:endParaRPr lang="en-US" altLang="zh-CN" dirty="0"/>
          </a:p>
          <a:p>
            <a:r>
              <a:rPr lang="en-US" altLang="zh-CN" b="1" dirty="0"/>
              <a:t>R</a:t>
            </a:r>
            <a:r>
              <a:rPr lang="en-US" altLang="zh-CN" dirty="0"/>
              <a:t>elevant</a:t>
            </a:r>
            <a:r>
              <a:rPr lang="zh-CN" altLang="en-US" dirty="0"/>
              <a:t>：和大团队的方向、目标吻合。 </a:t>
            </a:r>
            <a:endParaRPr lang="en-US" altLang="zh-CN" dirty="0"/>
          </a:p>
          <a:p>
            <a:r>
              <a:rPr lang="en-US" altLang="zh-CN" b="1" dirty="0"/>
              <a:t>T</a:t>
            </a:r>
            <a:r>
              <a:rPr lang="en-US" altLang="zh-CN" dirty="0"/>
              <a:t>rackable</a:t>
            </a:r>
            <a:r>
              <a:rPr lang="zh-CN" altLang="en-US" dirty="0"/>
              <a:t>：能衡量进度的，和有些资料提到的 </a:t>
            </a:r>
            <a:r>
              <a:rPr lang="en-US" altLang="zh-CN" dirty="0"/>
              <a:t>Measurable </a:t>
            </a:r>
            <a:r>
              <a:rPr lang="zh-CN" altLang="en-US" dirty="0"/>
              <a:t>相似。</a:t>
            </a:r>
            <a:endParaRPr lang="en-US" dirty="0"/>
          </a:p>
        </p:txBody>
      </p:sp>
    </p:spTree>
    <p:extLst>
      <p:ext uri="{BB962C8B-B14F-4D97-AF65-F5344CB8AC3E}">
        <p14:creationId xmlns:p14="http://schemas.microsoft.com/office/powerpoint/2010/main" val="365748848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7ED85-0EA6-4C87-B125-E08B0BC92D28}"/>
              </a:ext>
            </a:extLst>
          </p:cNvPr>
          <p:cNvSpPr>
            <a:spLocks noGrp="1"/>
          </p:cNvSpPr>
          <p:nvPr>
            <p:ph type="title"/>
          </p:nvPr>
        </p:nvSpPr>
        <p:spPr/>
        <p:txBody>
          <a:bodyPr/>
          <a:lstStyle/>
          <a:p>
            <a:r>
              <a:rPr lang="zh-CN" altLang="en-US" dirty="0"/>
              <a:t>领导 </a:t>
            </a:r>
            <a:r>
              <a:rPr lang="en-US" altLang="zh-CN" dirty="0"/>
              <a:t>– </a:t>
            </a:r>
            <a:r>
              <a:rPr lang="zh-CN" altLang="en-US" dirty="0"/>
              <a:t>知人善任</a:t>
            </a:r>
            <a:endParaRPr lang="en-US" dirty="0"/>
          </a:p>
        </p:txBody>
      </p:sp>
      <p:pic>
        <p:nvPicPr>
          <p:cNvPr id="4" name="Content Placeholder 3">
            <a:extLst>
              <a:ext uri="{FF2B5EF4-FFF2-40B4-BE49-F238E27FC236}">
                <a16:creationId xmlns:a16="http://schemas.microsoft.com/office/drawing/2014/main" id="{09FE889E-E3D8-488A-8E80-D504BC6428D1}"/>
              </a:ext>
            </a:extLst>
          </p:cNvPr>
          <p:cNvPicPr>
            <a:picLocks noGrp="1" noChangeAspect="1"/>
          </p:cNvPicPr>
          <p:nvPr>
            <p:ph idx="1"/>
          </p:nvPr>
        </p:nvPicPr>
        <p:blipFill>
          <a:blip r:embed="rId2"/>
          <a:stretch>
            <a:fillRect/>
          </a:stretch>
        </p:blipFill>
        <p:spPr>
          <a:xfrm>
            <a:off x="2136775" y="2148681"/>
            <a:ext cx="8201025" cy="3705225"/>
          </a:xfrm>
          <a:prstGeom prst="rect">
            <a:avLst/>
          </a:prstGeom>
        </p:spPr>
      </p:pic>
    </p:spTree>
    <p:extLst>
      <p:ext uri="{BB962C8B-B14F-4D97-AF65-F5344CB8AC3E}">
        <p14:creationId xmlns:p14="http://schemas.microsoft.com/office/powerpoint/2010/main" val="273504426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2CD1-B145-480E-8233-FDEC5AA7F71B}"/>
              </a:ext>
            </a:extLst>
          </p:cNvPr>
          <p:cNvSpPr>
            <a:spLocks noGrp="1"/>
          </p:cNvSpPr>
          <p:nvPr>
            <p:ph type="title"/>
          </p:nvPr>
        </p:nvSpPr>
        <p:spPr>
          <a:xfrm>
            <a:off x="643467" y="4824690"/>
            <a:ext cx="3724138" cy="1395140"/>
          </a:xfrm>
        </p:spPr>
        <p:txBody>
          <a:bodyPr anchor="ctr">
            <a:normAutofit/>
          </a:bodyPr>
          <a:lstStyle/>
          <a:p>
            <a:pPr algn="r"/>
            <a:r>
              <a:rPr lang="zh-CN" altLang="en-US" sz="3200">
                <a:solidFill>
                  <a:schemeClr val="tx1"/>
                </a:solidFill>
              </a:rPr>
              <a:t>第四象限：积极的初学者</a:t>
            </a:r>
            <a:endParaRPr lang="en-US" sz="3200">
              <a:solidFill>
                <a:schemeClr val="tx1"/>
              </a:solidFill>
            </a:endParaRPr>
          </a:p>
        </p:txBody>
      </p:sp>
      <p:pic>
        <p:nvPicPr>
          <p:cNvPr id="4" name="Content Placeholder 3">
            <a:extLst>
              <a:ext uri="{FF2B5EF4-FFF2-40B4-BE49-F238E27FC236}">
                <a16:creationId xmlns:a16="http://schemas.microsoft.com/office/drawing/2014/main" id="{B7C38B23-8B30-4EC3-B5CD-E6E502912802}"/>
              </a:ext>
            </a:extLst>
          </p:cNvPr>
          <p:cNvPicPr>
            <a:picLocks noChangeAspect="1"/>
          </p:cNvPicPr>
          <p:nvPr/>
        </p:nvPicPr>
        <p:blipFill>
          <a:blip r:embed="rId2"/>
          <a:stretch>
            <a:fillRect/>
          </a:stretch>
        </p:blipFill>
        <p:spPr>
          <a:xfrm>
            <a:off x="2119856" y="643467"/>
            <a:ext cx="7952288" cy="3598411"/>
          </a:xfrm>
          <a:prstGeom prst="rect">
            <a:avLst/>
          </a:prstGeom>
        </p:spPr>
      </p:pic>
      <p:sp>
        <p:nvSpPr>
          <p:cNvPr id="3" name="Content Placeholder 2">
            <a:extLst>
              <a:ext uri="{FF2B5EF4-FFF2-40B4-BE49-F238E27FC236}">
                <a16:creationId xmlns:a16="http://schemas.microsoft.com/office/drawing/2014/main" id="{28AEC8AB-610C-41DA-81CB-478A26F98AF9}"/>
              </a:ext>
            </a:extLst>
          </p:cNvPr>
          <p:cNvSpPr>
            <a:spLocks noGrp="1"/>
          </p:cNvSpPr>
          <p:nvPr>
            <p:ph idx="1"/>
          </p:nvPr>
        </p:nvSpPr>
        <p:spPr>
          <a:xfrm>
            <a:off x="4654295" y="4824689"/>
            <a:ext cx="6894237" cy="1425504"/>
          </a:xfrm>
        </p:spPr>
        <p:txBody>
          <a:bodyPr anchor="ctr">
            <a:normAutofit/>
          </a:bodyPr>
          <a:lstStyle/>
          <a:p>
            <a:r>
              <a:rPr lang="zh-CN" altLang="en-US" sz="1600">
                <a:gradFill>
                  <a:gsLst>
                    <a:gs pos="34000">
                      <a:schemeClr val="tx1">
                        <a:lumMod val="93000"/>
                      </a:schemeClr>
                    </a:gs>
                    <a:gs pos="0">
                      <a:schemeClr val="bg1">
                        <a:lumMod val="25000"/>
                        <a:lumOff val="75000"/>
                      </a:schemeClr>
                    </a:gs>
                    <a:gs pos="100000">
                      <a:schemeClr val="tx1"/>
                    </a:gs>
                  </a:gsLst>
                  <a:lin ang="4800000" scaled="0"/>
                </a:gradFill>
              </a:rPr>
              <a:t>能力：对于这个任务不太了解；没有经验；“我都不知道我不知道啥” 。 </a:t>
            </a:r>
            <a:endParaRPr lang="en-US" altLang="zh-CN" sz="1600">
              <a:gradFill>
                <a:gsLst>
                  <a:gs pos="34000">
                    <a:schemeClr val="tx1">
                      <a:lumMod val="93000"/>
                    </a:schemeClr>
                  </a:gs>
                  <a:gs pos="0">
                    <a:schemeClr val="bg1">
                      <a:lumMod val="25000"/>
                      <a:lumOff val="75000"/>
                    </a:schemeClr>
                  </a:gs>
                  <a:gs pos="100000">
                    <a:schemeClr val="tx1"/>
                  </a:gs>
                </a:gsLst>
                <a:lin ang="4800000" scaled="0"/>
              </a:gradFill>
            </a:endParaRPr>
          </a:p>
          <a:p>
            <a:r>
              <a:rPr lang="zh-CN" altLang="en-US" sz="1600">
                <a:gradFill>
                  <a:gsLst>
                    <a:gs pos="34000">
                      <a:schemeClr val="tx1">
                        <a:lumMod val="93000"/>
                      </a:schemeClr>
                    </a:gs>
                    <a:gs pos="0">
                      <a:schemeClr val="bg1">
                        <a:lumMod val="25000"/>
                        <a:lumOff val="75000"/>
                      </a:schemeClr>
                    </a:gs>
                    <a:gs pos="100000">
                      <a:schemeClr val="tx1"/>
                    </a:gs>
                  </a:gsLst>
                  <a:lin ang="4800000" scaled="0"/>
                </a:gradFill>
              </a:rPr>
              <a:t>动力：很想学习，充满好奇心，热情，对于自己的可转化技能充满信心，觉得学习新 技能也不是太难，处于一种无知的乐观</a:t>
            </a:r>
            <a:r>
              <a:rPr lang="en-US" altLang="zh-CN" sz="1600">
                <a:gradFill>
                  <a:gsLst>
                    <a:gs pos="34000">
                      <a:schemeClr val="tx1">
                        <a:lumMod val="93000"/>
                      </a:schemeClr>
                    </a:gs>
                    <a:gs pos="0">
                      <a:schemeClr val="bg1">
                        <a:lumMod val="25000"/>
                        <a:lumOff val="75000"/>
                      </a:schemeClr>
                    </a:gs>
                    <a:gs pos="100000">
                      <a:schemeClr val="tx1"/>
                    </a:gs>
                  </a:gsLst>
                  <a:lin ang="4800000" scaled="0"/>
                </a:gradFill>
              </a:rPr>
              <a:t>( Uninformed Optimism) </a:t>
            </a:r>
            <a:r>
              <a:rPr lang="zh-CN" altLang="en-US" sz="1600">
                <a:gradFill>
                  <a:gsLst>
                    <a:gs pos="34000">
                      <a:schemeClr val="tx1">
                        <a:lumMod val="93000"/>
                      </a:schemeClr>
                    </a:gs>
                    <a:gs pos="0">
                      <a:schemeClr val="bg1">
                        <a:lumMod val="25000"/>
                        <a:lumOff val="75000"/>
                      </a:schemeClr>
                    </a:gs>
                    <a:gs pos="100000">
                      <a:schemeClr val="tx1"/>
                    </a:gs>
                  </a:gsLst>
                  <a:lin ang="4800000" scaled="0"/>
                </a:gradFill>
              </a:rPr>
              <a:t>状态。</a:t>
            </a:r>
            <a:endParaRPr lang="en-US" sz="1600">
              <a:gradFill>
                <a:gsLst>
                  <a:gs pos="34000">
                    <a:schemeClr val="tx1">
                      <a:lumMod val="93000"/>
                    </a:schemeClr>
                  </a:gs>
                  <a:gs pos="0">
                    <a:schemeClr val="bg1">
                      <a:lumMod val="25000"/>
                      <a:lumOff val="75000"/>
                    </a:schemeClr>
                  </a:gs>
                  <a:gs pos="100000">
                    <a:schemeClr val="tx1"/>
                  </a:gs>
                </a:gsLst>
                <a:lin ang="4800000" scaled="0"/>
              </a:gradFill>
            </a:endParaRPr>
          </a:p>
        </p:txBody>
      </p:sp>
    </p:spTree>
    <p:extLst>
      <p:ext uri="{BB962C8B-B14F-4D97-AF65-F5344CB8AC3E}">
        <p14:creationId xmlns:p14="http://schemas.microsoft.com/office/powerpoint/2010/main" val="196538164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C24FE-973F-4B1E-BA89-BC6D2FC6B7CB}"/>
              </a:ext>
            </a:extLst>
          </p:cNvPr>
          <p:cNvSpPr>
            <a:spLocks noGrp="1"/>
          </p:cNvSpPr>
          <p:nvPr>
            <p:ph type="title"/>
          </p:nvPr>
        </p:nvSpPr>
        <p:spPr/>
        <p:txBody>
          <a:bodyPr>
            <a:normAutofit/>
          </a:bodyPr>
          <a:lstStyle/>
          <a:p>
            <a:r>
              <a:rPr lang="zh-CN" altLang="en-US" dirty="0"/>
              <a:t>第四象限 </a:t>
            </a:r>
            <a:r>
              <a:rPr lang="en-US" altLang="zh-CN" dirty="0"/>
              <a:t>- </a:t>
            </a:r>
            <a:r>
              <a:rPr lang="zh-CN" altLang="en-US" dirty="0"/>
              <a:t>领导应该做的</a:t>
            </a:r>
            <a:endParaRPr lang="en-US" dirty="0"/>
          </a:p>
        </p:txBody>
      </p:sp>
      <p:sp>
        <p:nvSpPr>
          <p:cNvPr id="3" name="Content Placeholder 2">
            <a:extLst>
              <a:ext uri="{FF2B5EF4-FFF2-40B4-BE49-F238E27FC236}">
                <a16:creationId xmlns:a16="http://schemas.microsoft.com/office/drawing/2014/main" id="{3CBB4CC2-5F76-4C23-A965-B6EA78AABBCF}"/>
              </a:ext>
            </a:extLst>
          </p:cNvPr>
          <p:cNvSpPr>
            <a:spLocks noGrp="1"/>
          </p:cNvSpPr>
          <p:nvPr>
            <p:ph idx="1"/>
          </p:nvPr>
        </p:nvSpPr>
        <p:spPr/>
        <p:txBody>
          <a:bodyPr>
            <a:normAutofit/>
          </a:bodyPr>
          <a:lstStyle/>
          <a:p>
            <a:r>
              <a:rPr lang="zh-CN" altLang="en-US" dirty="0"/>
              <a:t>能力方面的帮助：肯定他们带来的可转化技能。 </a:t>
            </a:r>
            <a:endParaRPr lang="en-US" altLang="zh-CN" dirty="0"/>
          </a:p>
          <a:p>
            <a:r>
              <a:rPr lang="zh-CN" altLang="en-US" dirty="0"/>
              <a:t>要替他们设置</a:t>
            </a:r>
            <a:r>
              <a:rPr lang="en-US" altLang="zh-CN" dirty="0"/>
              <a:t>SMART </a:t>
            </a:r>
            <a:r>
              <a:rPr lang="zh-CN" altLang="en-US" dirty="0"/>
              <a:t>目标、优先级 和检查点，循序渐进的学习计划；</a:t>
            </a:r>
            <a:endParaRPr lang="en-US" altLang="zh-CN" dirty="0"/>
          </a:p>
          <a:p>
            <a:r>
              <a:rPr lang="zh-CN" altLang="en-US" dirty="0"/>
              <a:t>要定义他们在团队中的角色和范围，限制自主性发 挥；提供资料让他们学习，例如：展现实际的例子和模板、已有的解决方案；</a:t>
            </a:r>
            <a:endParaRPr lang="en-US" altLang="zh-CN" dirty="0"/>
          </a:p>
          <a:p>
            <a:r>
              <a:rPr lang="zh-CN" altLang="en-US" dirty="0"/>
              <a:t>提供练 习机会，或者做一对一的指导 （</a:t>
            </a:r>
            <a:r>
              <a:rPr lang="en-US" altLang="zh-CN" dirty="0"/>
              <a:t>Mentor </a:t>
            </a:r>
            <a:r>
              <a:rPr lang="zh-CN" altLang="en-US" dirty="0"/>
              <a:t>）  </a:t>
            </a:r>
            <a:endParaRPr lang="en-US" altLang="zh-CN" dirty="0"/>
          </a:p>
          <a:p>
            <a:r>
              <a:rPr lang="zh-CN" altLang="en-US" dirty="0"/>
              <a:t>动力方面的帮助：帮他们在心理上为即将到来的困难做准备。 </a:t>
            </a:r>
            <a:endParaRPr lang="en-US" altLang="zh-CN" dirty="0"/>
          </a:p>
          <a:p>
            <a:r>
              <a:rPr lang="zh-CN" altLang="en-US" dirty="0"/>
              <a:t>检查和反馈：经常检查，给予大量的反馈。</a:t>
            </a:r>
            <a:endParaRPr lang="en-US" dirty="0"/>
          </a:p>
        </p:txBody>
      </p:sp>
    </p:spTree>
    <p:extLst>
      <p:ext uri="{BB962C8B-B14F-4D97-AF65-F5344CB8AC3E}">
        <p14:creationId xmlns:p14="http://schemas.microsoft.com/office/powerpoint/2010/main" val="3019264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DFB82-AD2B-4C72-81C5-40F8267CF3ED}"/>
              </a:ext>
            </a:extLst>
          </p:cNvPr>
          <p:cNvSpPr>
            <a:spLocks noGrp="1"/>
          </p:cNvSpPr>
          <p:nvPr>
            <p:ph type="title"/>
          </p:nvPr>
        </p:nvSpPr>
        <p:spPr/>
        <p:txBody>
          <a:bodyPr/>
          <a:lstStyle/>
          <a:p>
            <a:r>
              <a:rPr lang="zh-CN" altLang="en-US" dirty="0"/>
              <a:t>招数：最后回归测试</a:t>
            </a:r>
            <a:endParaRPr lang="en-US" dirty="0"/>
          </a:p>
        </p:txBody>
      </p:sp>
      <p:sp>
        <p:nvSpPr>
          <p:cNvPr id="3" name="Content Placeholder 2">
            <a:extLst>
              <a:ext uri="{FF2B5EF4-FFF2-40B4-BE49-F238E27FC236}">
                <a16:creationId xmlns:a16="http://schemas.microsoft.com/office/drawing/2014/main" id="{5C8E06AC-5F75-42C6-8B52-B8CEF026D01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51178038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2CD1-B145-480E-8233-FDEC5AA7F71B}"/>
              </a:ext>
            </a:extLst>
          </p:cNvPr>
          <p:cNvSpPr>
            <a:spLocks noGrp="1"/>
          </p:cNvSpPr>
          <p:nvPr>
            <p:ph type="title"/>
          </p:nvPr>
        </p:nvSpPr>
        <p:spPr>
          <a:xfrm>
            <a:off x="643467" y="4824690"/>
            <a:ext cx="3724138" cy="1395140"/>
          </a:xfrm>
        </p:spPr>
        <p:txBody>
          <a:bodyPr anchor="ctr">
            <a:normAutofit/>
          </a:bodyPr>
          <a:lstStyle/>
          <a:p>
            <a:pPr algn="r"/>
            <a:r>
              <a:rPr lang="zh-CN" altLang="en-US" sz="3200" dirty="0">
                <a:solidFill>
                  <a:schemeClr val="tx1"/>
                </a:solidFill>
              </a:rPr>
              <a:t>第三象限：迷惑的学习者</a:t>
            </a:r>
            <a:endParaRPr lang="en-US" sz="3200" dirty="0">
              <a:solidFill>
                <a:schemeClr val="tx1"/>
              </a:solidFill>
            </a:endParaRPr>
          </a:p>
        </p:txBody>
      </p:sp>
      <p:pic>
        <p:nvPicPr>
          <p:cNvPr id="4" name="Content Placeholder 3">
            <a:extLst>
              <a:ext uri="{FF2B5EF4-FFF2-40B4-BE49-F238E27FC236}">
                <a16:creationId xmlns:a16="http://schemas.microsoft.com/office/drawing/2014/main" id="{B7C38B23-8B30-4EC3-B5CD-E6E502912802}"/>
              </a:ext>
            </a:extLst>
          </p:cNvPr>
          <p:cNvPicPr>
            <a:picLocks noChangeAspect="1"/>
          </p:cNvPicPr>
          <p:nvPr/>
        </p:nvPicPr>
        <p:blipFill>
          <a:blip r:embed="rId2"/>
          <a:stretch>
            <a:fillRect/>
          </a:stretch>
        </p:blipFill>
        <p:spPr>
          <a:xfrm>
            <a:off x="2119856" y="643467"/>
            <a:ext cx="7952288" cy="3598411"/>
          </a:xfrm>
          <a:prstGeom prst="rect">
            <a:avLst/>
          </a:prstGeom>
        </p:spPr>
      </p:pic>
      <p:sp>
        <p:nvSpPr>
          <p:cNvPr id="3" name="Content Placeholder 2">
            <a:extLst>
              <a:ext uri="{FF2B5EF4-FFF2-40B4-BE49-F238E27FC236}">
                <a16:creationId xmlns:a16="http://schemas.microsoft.com/office/drawing/2014/main" id="{28AEC8AB-610C-41DA-81CB-478A26F98AF9}"/>
              </a:ext>
            </a:extLst>
          </p:cNvPr>
          <p:cNvSpPr>
            <a:spLocks noGrp="1"/>
          </p:cNvSpPr>
          <p:nvPr>
            <p:ph idx="1"/>
          </p:nvPr>
        </p:nvSpPr>
        <p:spPr>
          <a:xfrm>
            <a:off x="4654295" y="4824689"/>
            <a:ext cx="6894237" cy="1425504"/>
          </a:xfrm>
        </p:spPr>
        <p:txBody>
          <a:bodyPr anchor="ctr">
            <a:normAutofit/>
          </a:bodyPr>
          <a:lstStyle/>
          <a:p>
            <a:r>
              <a:rPr lang="zh-CN" altLang="en-US" sz="1600" dirty="0">
                <a:gradFill>
                  <a:gsLst>
                    <a:gs pos="34000">
                      <a:schemeClr val="tx1">
                        <a:lumMod val="93000"/>
                      </a:schemeClr>
                    </a:gs>
                    <a:gs pos="0">
                      <a:schemeClr val="bg1">
                        <a:lumMod val="25000"/>
                        <a:lumOff val="75000"/>
                      </a:schemeClr>
                    </a:gs>
                    <a:gs pos="100000">
                      <a:schemeClr val="tx1"/>
                    </a:gs>
                  </a:gsLst>
                  <a:lin ang="4800000" scaled="0"/>
                </a:gradFill>
              </a:rPr>
              <a:t>能力：有一定的知识和技能，但是没有达到胜任这一地步，不知道如何前进；表现和 进步并不是一贯优秀。 </a:t>
            </a:r>
            <a:endParaRPr lang="en-US" altLang="zh-CN" sz="1600" dirty="0">
              <a:gradFill>
                <a:gsLst>
                  <a:gs pos="34000">
                    <a:schemeClr val="tx1">
                      <a:lumMod val="93000"/>
                    </a:schemeClr>
                  </a:gs>
                  <a:gs pos="0">
                    <a:schemeClr val="bg1">
                      <a:lumMod val="25000"/>
                      <a:lumOff val="75000"/>
                    </a:schemeClr>
                  </a:gs>
                  <a:gs pos="100000">
                    <a:schemeClr val="tx1"/>
                  </a:gs>
                </a:gsLst>
                <a:lin ang="4800000" scaled="0"/>
              </a:gradFill>
            </a:endParaRPr>
          </a:p>
          <a:p>
            <a:r>
              <a:rPr lang="zh-CN" altLang="en-US" sz="1600" dirty="0">
                <a:gradFill>
                  <a:gsLst>
                    <a:gs pos="34000">
                      <a:schemeClr val="tx1">
                        <a:lumMod val="93000"/>
                      </a:schemeClr>
                    </a:gs>
                    <a:gs pos="0">
                      <a:schemeClr val="bg1">
                        <a:lumMod val="25000"/>
                        <a:lumOff val="75000"/>
                      </a:schemeClr>
                    </a:gs>
                    <a:gs pos="100000">
                      <a:schemeClr val="tx1"/>
                    </a:gs>
                  </a:gsLst>
                  <a:lin ang="4800000" scaled="0"/>
                </a:gradFill>
              </a:rPr>
              <a:t>动力：有受挫感，有放弃的念头；任务太多处理不过来，没有动力；害怕犯错误，迷 惑、担心。可以说处于知情的悲观 </a:t>
            </a:r>
            <a:r>
              <a:rPr lang="en-US" altLang="zh-CN" sz="1600" dirty="0">
                <a:gradFill>
                  <a:gsLst>
                    <a:gs pos="34000">
                      <a:schemeClr val="tx1">
                        <a:lumMod val="93000"/>
                      </a:schemeClr>
                    </a:gs>
                    <a:gs pos="0">
                      <a:schemeClr val="bg1">
                        <a:lumMod val="25000"/>
                        <a:lumOff val="75000"/>
                      </a:schemeClr>
                    </a:gs>
                    <a:gs pos="100000">
                      <a:schemeClr val="tx1"/>
                    </a:gs>
                  </a:gsLst>
                  <a:lin ang="4800000" scaled="0"/>
                </a:gradFill>
              </a:rPr>
              <a:t>(Informed Pessimism) </a:t>
            </a:r>
            <a:r>
              <a:rPr lang="zh-CN" altLang="en-US" sz="1600" dirty="0">
                <a:gradFill>
                  <a:gsLst>
                    <a:gs pos="34000">
                      <a:schemeClr val="tx1">
                        <a:lumMod val="93000"/>
                      </a:schemeClr>
                    </a:gs>
                    <a:gs pos="0">
                      <a:schemeClr val="bg1">
                        <a:lumMod val="25000"/>
                        <a:lumOff val="75000"/>
                      </a:schemeClr>
                    </a:gs>
                    <a:gs pos="100000">
                      <a:schemeClr val="tx1"/>
                    </a:gs>
                  </a:gsLst>
                  <a:lin ang="4800000" scaled="0"/>
                </a:gradFill>
              </a:rPr>
              <a:t>状态。</a:t>
            </a:r>
          </a:p>
        </p:txBody>
      </p:sp>
    </p:spTree>
    <p:extLst>
      <p:ext uri="{BB962C8B-B14F-4D97-AF65-F5344CB8AC3E}">
        <p14:creationId xmlns:p14="http://schemas.microsoft.com/office/powerpoint/2010/main" val="111928508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EC305-12FD-4CC5-A8DD-C8E72DBC8D4D}"/>
              </a:ext>
            </a:extLst>
          </p:cNvPr>
          <p:cNvSpPr>
            <a:spLocks noGrp="1"/>
          </p:cNvSpPr>
          <p:nvPr>
            <p:ph type="title"/>
          </p:nvPr>
        </p:nvSpPr>
        <p:spPr/>
        <p:txBody>
          <a:bodyPr/>
          <a:lstStyle/>
          <a:p>
            <a:r>
              <a:rPr lang="zh-CN" altLang="en-US" dirty="0"/>
              <a:t>领导应该做的</a:t>
            </a:r>
            <a:endParaRPr lang="en-US" dirty="0"/>
          </a:p>
        </p:txBody>
      </p:sp>
      <p:sp>
        <p:nvSpPr>
          <p:cNvPr id="3" name="Content Placeholder 2">
            <a:extLst>
              <a:ext uri="{FF2B5EF4-FFF2-40B4-BE49-F238E27FC236}">
                <a16:creationId xmlns:a16="http://schemas.microsoft.com/office/drawing/2014/main" id="{6CE96EE2-6CCA-4992-AB4B-224790C6CB2C}"/>
              </a:ext>
            </a:extLst>
          </p:cNvPr>
          <p:cNvSpPr>
            <a:spLocks noGrp="1"/>
          </p:cNvSpPr>
          <p:nvPr>
            <p:ph idx="1"/>
          </p:nvPr>
        </p:nvSpPr>
        <p:spPr/>
        <p:txBody>
          <a:bodyPr/>
          <a:lstStyle/>
          <a:p>
            <a:r>
              <a:rPr lang="zh-CN" altLang="en-US" dirty="0"/>
              <a:t>能力方面的帮助：更加明确的目标</a:t>
            </a:r>
            <a:r>
              <a:rPr lang="en-US" altLang="zh-CN" dirty="0"/>
              <a:t>/ </a:t>
            </a:r>
            <a:r>
              <a:rPr lang="zh-CN" altLang="en-US" dirty="0"/>
              <a:t>角色的定义；</a:t>
            </a:r>
            <a:endParaRPr lang="en-US" altLang="zh-CN" dirty="0"/>
          </a:p>
          <a:p>
            <a:r>
              <a:rPr lang="zh-CN" altLang="en-US" dirty="0"/>
              <a:t>需要提供机会能学习和提高技能， 理解工作中的“为什么”。 </a:t>
            </a:r>
            <a:endParaRPr lang="en-US" altLang="zh-CN" dirty="0"/>
          </a:p>
          <a:p>
            <a:r>
              <a:rPr lang="zh-CN" altLang="en-US" dirty="0"/>
              <a:t>动力方面的帮助：倾听他们的忧虑，分析他们的处境 （处于这个位置，并不是你的错） 和前因后果。</a:t>
            </a:r>
            <a:endParaRPr lang="en-US" altLang="zh-CN" dirty="0"/>
          </a:p>
          <a:p>
            <a:r>
              <a:rPr lang="zh-CN" altLang="en-US" dirty="0"/>
              <a:t>检查和反馈：用当初的</a:t>
            </a:r>
            <a:r>
              <a:rPr lang="en-US" altLang="zh-CN" dirty="0"/>
              <a:t>SMART </a:t>
            </a:r>
            <a:r>
              <a:rPr lang="zh-CN" altLang="en-US" dirty="0"/>
              <a:t>目标衡量员工已经取得的进步；认可员工的工作，保 证不放弃员工，鼓励他们不要放弃自己。</a:t>
            </a:r>
          </a:p>
          <a:p>
            <a:endParaRPr lang="en-US" dirty="0"/>
          </a:p>
        </p:txBody>
      </p:sp>
    </p:spTree>
    <p:extLst>
      <p:ext uri="{BB962C8B-B14F-4D97-AF65-F5344CB8AC3E}">
        <p14:creationId xmlns:p14="http://schemas.microsoft.com/office/powerpoint/2010/main" val="14810508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2CD1-B145-480E-8233-FDEC5AA7F71B}"/>
              </a:ext>
            </a:extLst>
          </p:cNvPr>
          <p:cNvSpPr>
            <a:spLocks noGrp="1"/>
          </p:cNvSpPr>
          <p:nvPr>
            <p:ph type="title"/>
          </p:nvPr>
        </p:nvSpPr>
        <p:spPr>
          <a:xfrm>
            <a:off x="643467" y="4824690"/>
            <a:ext cx="3724138" cy="1395140"/>
          </a:xfrm>
        </p:spPr>
        <p:txBody>
          <a:bodyPr anchor="ctr">
            <a:normAutofit/>
          </a:bodyPr>
          <a:lstStyle/>
          <a:p>
            <a:pPr algn="r"/>
            <a:r>
              <a:rPr lang="zh-CN" altLang="en-US" sz="3200" dirty="0">
                <a:solidFill>
                  <a:schemeClr val="tx1"/>
                </a:solidFill>
              </a:rPr>
              <a:t>第二象限：不爽的贡献者</a:t>
            </a:r>
            <a:endParaRPr lang="en-US" sz="3200" dirty="0">
              <a:solidFill>
                <a:schemeClr val="tx1"/>
              </a:solidFill>
            </a:endParaRPr>
          </a:p>
        </p:txBody>
      </p:sp>
      <p:pic>
        <p:nvPicPr>
          <p:cNvPr id="4" name="Content Placeholder 3">
            <a:extLst>
              <a:ext uri="{FF2B5EF4-FFF2-40B4-BE49-F238E27FC236}">
                <a16:creationId xmlns:a16="http://schemas.microsoft.com/office/drawing/2014/main" id="{B7C38B23-8B30-4EC3-B5CD-E6E502912802}"/>
              </a:ext>
            </a:extLst>
          </p:cNvPr>
          <p:cNvPicPr>
            <a:picLocks noChangeAspect="1"/>
          </p:cNvPicPr>
          <p:nvPr/>
        </p:nvPicPr>
        <p:blipFill>
          <a:blip r:embed="rId2"/>
          <a:stretch>
            <a:fillRect/>
          </a:stretch>
        </p:blipFill>
        <p:spPr>
          <a:xfrm>
            <a:off x="2119856" y="643467"/>
            <a:ext cx="7952288" cy="3598411"/>
          </a:xfrm>
          <a:prstGeom prst="rect">
            <a:avLst/>
          </a:prstGeom>
        </p:spPr>
      </p:pic>
      <p:sp>
        <p:nvSpPr>
          <p:cNvPr id="3" name="Content Placeholder 2">
            <a:extLst>
              <a:ext uri="{FF2B5EF4-FFF2-40B4-BE49-F238E27FC236}">
                <a16:creationId xmlns:a16="http://schemas.microsoft.com/office/drawing/2014/main" id="{28AEC8AB-610C-41DA-81CB-478A26F98AF9}"/>
              </a:ext>
            </a:extLst>
          </p:cNvPr>
          <p:cNvSpPr>
            <a:spLocks noGrp="1"/>
          </p:cNvSpPr>
          <p:nvPr>
            <p:ph idx="1"/>
          </p:nvPr>
        </p:nvSpPr>
        <p:spPr>
          <a:xfrm>
            <a:off x="4654295" y="4824689"/>
            <a:ext cx="6894237" cy="1425504"/>
          </a:xfrm>
        </p:spPr>
        <p:txBody>
          <a:bodyPr anchor="ctr">
            <a:normAutofit lnSpcReduction="10000"/>
          </a:bodyPr>
          <a:lstStyle/>
          <a:p>
            <a:r>
              <a:rPr lang="zh-CN" altLang="en-US" sz="1600" dirty="0">
                <a:gradFill>
                  <a:gsLst>
                    <a:gs pos="34000">
                      <a:schemeClr val="tx1">
                        <a:lumMod val="93000"/>
                      </a:schemeClr>
                    </a:gs>
                    <a:gs pos="0">
                      <a:schemeClr val="bg1">
                        <a:lumMod val="25000"/>
                        <a:lumOff val="75000"/>
                      </a:schemeClr>
                    </a:gs>
                    <a:gs pos="100000">
                      <a:schemeClr val="tx1"/>
                    </a:gs>
                  </a:gsLst>
                  <a:lin ang="4800000" scaled="0"/>
                </a:gradFill>
              </a:rPr>
              <a:t>能力：有经验，通过实际成果证明了能力，给项目做出了实际的贡献。</a:t>
            </a:r>
            <a:endParaRPr lang="en-US" altLang="zh-CN" sz="1600" dirty="0">
              <a:gradFill>
                <a:gsLst>
                  <a:gs pos="34000">
                    <a:schemeClr val="tx1">
                      <a:lumMod val="93000"/>
                    </a:schemeClr>
                  </a:gs>
                  <a:gs pos="0">
                    <a:schemeClr val="bg1">
                      <a:lumMod val="25000"/>
                      <a:lumOff val="75000"/>
                    </a:schemeClr>
                  </a:gs>
                  <a:gs pos="100000">
                    <a:schemeClr val="tx1"/>
                  </a:gs>
                </a:gsLst>
                <a:lin ang="4800000" scaled="0"/>
              </a:gradFill>
            </a:endParaRPr>
          </a:p>
          <a:p>
            <a:r>
              <a:rPr lang="zh-CN" altLang="en-US" sz="1600" dirty="0">
                <a:gradFill>
                  <a:gsLst>
                    <a:gs pos="34000">
                      <a:schemeClr val="tx1">
                        <a:lumMod val="93000"/>
                      </a:schemeClr>
                    </a:gs>
                    <a:gs pos="0">
                      <a:schemeClr val="bg1">
                        <a:lumMod val="25000"/>
                        <a:lumOff val="75000"/>
                      </a:schemeClr>
                    </a:gs>
                    <a:gs pos="100000">
                      <a:schemeClr val="tx1"/>
                    </a:gs>
                  </a:gsLst>
                  <a:lin ang="4800000" scaled="0"/>
                </a:gradFill>
              </a:rPr>
              <a:t>动力：有时犹豫不决，并不是非常自信，有时觉得工作无聊或者对工作无任何感情。 </a:t>
            </a:r>
            <a:endParaRPr lang="en-US" altLang="zh-CN" sz="1600" dirty="0">
              <a:gradFill>
                <a:gsLst>
                  <a:gs pos="34000">
                    <a:schemeClr val="tx1">
                      <a:lumMod val="93000"/>
                    </a:schemeClr>
                  </a:gs>
                  <a:gs pos="0">
                    <a:schemeClr val="bg1">
                      <a:lumMod val="25000"/>
                      <a:lumOff val="75000"/>
                    </a:schemeClr>
                  </a:gs>
                  <a:gs pos="100000">
                    <a:schemeClr val="tx1"/>
                  </a:gs>
                </a:gsLst>
                <a:lin ang="4800000" scaled="0"/>
              </a:gradFill>
            </a:endParaRPr>
          </a:p>
          <a:p>
            <a:r>
              <a:rPr lang="zh-CN" altLang="en-US" sz="1600" dirty="0">
                <a:gradFill>
                  <a:gsLst>
                    <a:gs pos="34000">
                      <a:schemeClr val="tx1">
                        <a:lumMod val="93000"/>
                      </a:schemeClr>
                    </a:gs>
                    <a:gs pos="0">
                      <a:schemeClr val="bg1">
                        <a:lumMod val="25000"/>
                        <a:lumOff val="75000"/>
                      </a:schemeClr>
                    </a:gs>
                    <a:gs pos="100000">
                      <a:schemeClr val="tx1"/>
                    </a:gs>
                  </a:gsLst>
                  <a:lin ang="4800000" scaled="0"/>
                </a:gradFill>
              </a:rPr>
              <a:t>在这个时候，如果没有适当的指导，会出现价值危机 （</a:t>
            </a:r>
            <a:r>
              <a:rPr lang="en-US" altLang="zh-CN" sz="1600" dirty="0">
                <a:gradFill>
                  <a:gsLst>
                    <a:gs pos="34000">
                      <a:schemeClr val="tx1">
                        <a:lumMod val="93000"/>
                      </a:schemeClr>
                    </a:gs>
                    <a:gs pos="0">
                      <a:schemeClr val="bg1">
                        <a:lumMod val="25000"/>
                        <a:lumOff val="75000"/>
                      </a:schemeClr>
                    </a:gs>
                    <a:gs pos="100000">
                      <a:schemeClr val="tx1"/>
                    </a:gs>
                  </a:gsLst>
                  <a:lin ang="4800000" scaled="0"/>
                </a:gradFill>
              </a:rPr>
              <a:t>Crisis of Meaning</a:t>
            </a:r>
            <a:r>
              <a:rPr lang="zh-CN" altLang="en-US" sz="1600" dirty="0">
                <a:gradFill>
                  <a:gsLst>
                    <a:gs pos="34000">
                      <a:schemeClr val="tx1">
                        <a:lumMod val="93000"/>
                      </a:schemeClr>
                    </a:gs>
                    <a:gs pos="0">
                      <a:schemeClr val="bg1">
                        <a:lumMod val="25000"/>
                        <a:lumOff val="75000"/>
                      </a:schemeClr>
                    </a:gs>
                    <a:gs pos="100000">
                      <a:schemeClr val="tx1"/>
                    </a:gs>
                  </a:gsLst>
                  <a:lin ang="4800000" scaled="0"/>
                </a:gradFill>
              </a:rPr>
              <a:t>） </a:t>
            </a:r>
            <a:r>
              <a:rPr lang="en-US" altLang="zh-CN" sz="1600" dirty="0">
                <a:gradFill>
                  <a:gsLst>
                    <a:gs pos="34000">
                      <a:schemeClr val="tx1">
                        <a:lumMod val="93000"/>
                      </a:schemeClr>
                    </a:gs>
                    <a:gs pos="0">
                      <a:schemeClr val="bg1">
                        <a:lumMod val="25000"/>
                        <a:lumOff val="75000"/>
                      </a:schemeClr>
                    </a:gs>
                    <a:gs pos="100000">
                      <a:schemeClr val="tx1"/>
                    </a:gs>
                  </a:gsLst>
                  <a:lin ang="4800000" scaled="0"/>
                </a:gradFill>
              </a:rPr>
              <a:t>: </a:t>
            </a:r>
            <a:r>
              <a:rPr lang="zh-CN" altLang="en-US" sz="1600" dirty="0">
                <a:gradFill>
                  <a:gsLst>
                    <a:gs pos="34000">
                      <a:schemeClr val="tx1">
                        <a:lumMod val="93000"/>
                      </a:schemeClr>
                    </a:gs>
                    <a:gs pos="0">
                      <a:schemeClr val="bg1">
                        <a:lumMod val="25000"/>
                        <a:lumOff val="75000"/>
                      </a:schemeClr>
                    </a:gs>
                    <a:gs pos="100000">
                      <a:schemeClr val="tx1"/>
                    </a:gs>
                  </a:gsLst>
                  <a:lin ang="4800000" scaled="0"/>
                </a:gradFill>
              </a:rPr>
              <a:t>我在这个 团队的价值是什么</a:t>
            </a:r>
            <a:r>
              <a:rPr lang="en-US" altLang="zh-CN" sz="1600" dirty="0">
                <a:gradFill>
                  <a:gsLst>
                    <a:gs pos="34000">
                      <a:schemeClr val="tx1">
                        <a:lumMod val="93000"/>
                      </a:schemeClr>
                    </a:gs>
                    <a:gs pos="0">
                      <a:schemeClr val="bg1">
                        <a:lumMod val="25000"/>
                        <a:lumOff val="75000"/>
                      </a:schemeClr>
                    </a:gs>
                    <a:gs pos="100000">
                      <a:schemeClr val="tx1"/>
                    </a:gs>
                  </a:gsLst>
                  <a:lin ang="4800000" scaled="0"/>
                </a:gradFill>
              </a:rPr>
              <a:t>? </a:t>
            </a:r>
            <a:r>
              <a:rPr lang="zh-CN" altLang="en-US" sz="1600" dirty="0">
                <a:gradFill>
                  <a:gsLst>
                    <a:gs pos="34000">
                      <a:schemeClr val="tx1">
                        <a:lumMod val="93000"/>
                      </a:schemeClr>
                    </a:gs>
                    <a:gs pos="0">
                      <a:schemeClr val="bg1">
                        <a:lumMod val="25000"/>
                        <a:lumOff val="75000"/>
                      </a:schemeClr>
                    </a:gs>
                    <a:gs pos="100000">
                      <a:schemeClr val="tx1"/>
                    </a:gs>
                  </a:gsLst>
                  <a:lin ang="4800000" scaled="0"/>
                </a:gradFill>
              </a:rPr>
              <a:t>我为何这么辛苦地干活？</a:t>
            </a:r>
          </a:p>
          <a:p>
            <a:pPr marL="0" indent="0">
              <a:buNone/>
            </a:pPr>
            <a:endParaRPr lang="zh-CN" altLang="en-US" sz="1600" dirty="0">
              <a:gradFill>
                <a:gsLst>
                  <a:gs pos="34000">
                    <a:schemeClr val="tx1">
                      <a:lumMod val="93000"/>
                    </a:schemeClr>
                  </a:gs>
                  <a:gs pos="0">
                    <a:schemeClr val="bg1">
                      <a:lumMod val="25000"/>
                      <a:lumOff val="75000"/>
                    </a:schemeClr>
                  </a:gs>
                  <a:gs pos="100000">
                    <a:schemeClr val="tx1"/>
                  </a:gs>
                </a:gsLst>
                <a:lin ang="4800000" scaled="0"/>
              </a:gradFill>
            </a:endParaRPr>
          </a:p>
        </p:txBody>
      </p:sp>
    </p:spTree>
    <p:extLst>
      <p:ext uri="{BB962C8B-B14F-4D97-AF65-F5344CB8AC3E}">
        <p14:creationId xmlns:p14="http://schemas.microsoft.com/office/powerpoint/2010/main" val="104095080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8CAE0-A7FF-4829-A691-D4140A69F820}"/>
              </a:ext>
            </a:extLst>
          </p:cNvPr>
          <p:cNvSpPr>
            <a:spLocks noGrp="1"/>
          </p:cNvSpPr>
          <p:nvPr>
            <p:ph type="title"/>
          </p:nvPr>
        </p:nvSpPr>
        <p:spPr/>
        <p:txBody>
          <a:bodyPr/>
          <a:lstStyle/>
          <a:p>
            <a:r>
              <a:rPr lang="zh-CN" altLang="en-US" dirty="0"/>
              <a:t>领导应该做的</a:t>
            </a:r>
            <a:endParaRPr lang="en-US" dirty="0"/>
          </a:p>
        </p:txBody>
      </p:sp>
      <p:sp>
        <p:nvSpPr>
          <p:cNvPr id="3" name="Content Placeholder 2">
            <a:extLst>
              <a:ext uri="{FF2B5EF4-FFF2-40B4-BE49-F238E27FC236}">
                <a16:creationId xmlns:a16="http://schemas.microsoft.com/office/drawing/2014/main" id="{D19E2CD4-F623-4C4A-8E2F-C74BD08C52F8}"/>
              </a:ext>
            </a:extLst>
          </p:cNvPr>
          <p:cNvSpPr>
            <a:spLocks noGrp="1"/>
          </p:cNvSpPr>
          <p:nvPr>
            <p:ph idx="1"/>
          </p:nvPr>
        </p:nvSpPr>
        <p:spPr/>
        <p:txBody>
          <a:bodyPr/>
          <a:lstStyle/>
          <a:p>
            <a:r>
              <a:rPr lang="zh-CN" altLang="en-US" dirty="0"/>
              <a:t>能力方面的帮助：让他们在拿手的领域发挥更多作用，让他们在拿手的领域做得更完 善，并增加交流的机会 （代码复审，设计复审） </a:t>
            </a:r>
          </a:p>
          <a:p>
            <a:r>
              <a:rPr lang="zh-CN" altLang="en-US" dirty="0"/>
              <a:t>动力方面的帮助：倾听员工的看法和担忧，需要认可成绩；同时要让目标更有挑战性 一些；</a:t>
            </a:r>
            <a:endParaRPr lang="en-US" altLang="zh-CN" dirty="0"/>
          </a:p>
          <a:p>
            <a:r>
              <a:rPr lang="zh-CN" altLang="en-US" dirty="0"/>
              <a:t>鼓励他们在拿手的领域自主发挥。 </a:t>
            </a:r>
            <a:endParaRPr lang="en-US" altLang="zh-CN" dirty="0"/>
          </a:p>
          <a:p>
            <a:r>
              <a:rPr lang="zh-CN" altLang="en-US" dirty="0"/>
              <a:t>检查和反馈：员工自己可以定义</a:t>
            </a:r>
            <a:r>
              <a:rPr lang="en-US" altLang="zh-CN" dirty="0"/>
              <a:t>SMART </a:t>
            </a:r>
            <a:r>
              <a:rPr lang="zh-CN" altLang="en-US" dirty="0"/>
              <a:t>目标，和领导商定检查的节奏。</a:t>
            </a:r>
          </a:p>
          <a:p>
            <a:endParaRPr lang="en-US" dirty="0"/>
          </a:p>
        </p:txBody>
      </p:sp>
    </p:spTree>
    <p:extLst>
      <p:ext uri="{BB962C8B-B14F-4D97-AF65-F5344CB8AC3E}">
        <p14:creationId xmlns:p14="http://schemas.microsoft.com/office/powerpoint/2010/main" val="248069808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2CD1-B145-480E-8233-FDEC5AA7F71B}"/>
              </a:ext>
            </a:extLst>
          </p:cNvPr>
          <p:cNvSpPr>
            <a:spLocks noGrp="1"/>
          </p:cNvSpPr>
          <p:nvPr>
            <p:ph type="title"/>
          </p:nvPr>
        </p:nvSpPr>
        <p:spPr>
          <a:xfrm>
            <a:off x="643467" y="4824690"/>
            <a:ext cx="3724138" cy="1395140"/>
          </a:xfrm>
        </p:spPr>
        <p:txBody>
          <a:bodyPr anchor="ctr">
            <a:normAutofit/>
          </a:bodyPr>
          <a:lstStyle/>
          <a:p>
            <a:pPr algn="r"/>
            <a:r>
              <a:rPr lang="zh-CN" altLang="en-US" sz="3200" dirty="0">
                <a:solidFill>
                  <a:schemeClr val="tx1"/>
                </a:solidFill>
              </a:rPr>
              <a:t>第一象限：自立，成就者</a:t>
            </a:r>
            <a:endParaRPr lang="en-US" sz="3200" dirty="0">
              <a:solidFill>
                <a:schemeClr val="tx1"/>
              </a:solidFill>
            </a:endParaRPr>
          </a:p>
        </p:txBody>
      </p:sp>
      <p:pic>
        <p:nvPicPr>
          <p:cNvPr id="4" name="Content Placeholder 3">
            <a:extLst>
              <a:ext uri="{FF2B5EF4-FFF2-40B4-BE49-F238E27FC236}">
                <a16:creationId xmlns:a16="http://schemas.microsoft.com/office/drawing/2014/main" id="{B7C38B23-8B30-4EC3-B5CD-E6E502912802}"/>
              </a:ext>
            </a:extLst>
          </p:cNvPr>
          <p:cNvPicPr>
            <a:picLocks noChangeAspect="1"/>
          </p:cNvPicPr>
          <p:nvPr/>
        </p:nvPicPr>
        <p:blipFill>
          <a:blip r:embed="rId2"/>
          <a:stretch>
            <a:fillRect/>
          </a:stretch>
        </p:blipFill>
        <p:spPr>
          <a:xfrm>
            <a:off x="2119856" y="643467"/>
            <a:ext cx="7952288" cy="3598411"/>
          </a:xfrm>
          <a:prstGeom prst="rect">
            <a:avLst/>
          </a:prstGeom>
        </p:spPr>
      </p:pic>
      <p:sp>
        <p:nvSpPr>
          <p:cNvPr id="3" name="Content Placeholder 2">
            <a:extLst>
              <a:ext uri="{FF2B5EF4-FFF2-40B4-BE49-F238E27FC236}">
                <a16:creationId xmlns:a16="http://schemas.microsoft.com/office/drawing/2014/main" id="{28AEC8AB-610C-41DA-81CB-478A26F98AF9}"/>
              </a:ext>
            </a:extLst>
          </p:cNvPr>
          <p:cNvSpPr>
            <a:spLocks noGrp="1"/>
          </p:cNvSpPr>
          <p:nvPr>
            <p:ph idx="1"/>
          </p:nvPr>
        </p:nvSpPr>
        <p:spPr>
          <a:xfrm>
            <a:off x="4654295" y="4824689"/>
            <a:ext cx="6894237" cy="1425504"/>
          </a:xfrm>
        </p:spPr>
        <p:txBody>
          <a:bodyPr anchor="ctr">
            <a:normAutofit/>
          </a:bodyPr>
          <a:lstStyle/>
          <a:p>
            <a:pPr marL="0" indent="0">
              <a:buNone/>
            </a:pPr>
            <a:r>
              <a:rPr lang="zh-CN" altLang="en-US" sz="1600" dirty="0">
                <a:gradFill>
                  <a:gsLst>
                    <a:gs pos="34000">
                      <a:schemeClr val="tx1">
                        <a:lumMod val="93000"/>
                      </a:schemeClr>
                    </a:gs>
                    <a:gs pos="0">
                      <a:schemeClr val="bg1">
                        <a:lumMod val="25000"/>
                        <a:lumOff val="75000"/>
                      </a:schemeClr>
                    </a:gs>
                    <a:gs pos="100000">
                      <a:schemeClr val="tx1"/>
                    </a:gs>
                  </a:gsLst>
                  <a:lin ang="4800000" scaled="0"/>
                </a:gradFill>
              </a:rPr>
              <a:t>能力：一段时间以来不断取得成绩，公认是某领域的专家。</a:t>
            </a:r>
            <a:endParaRPr lang="en-US" altLang="zh-CN" sz="1600" dirty="0">
              <a:gradFill>
                <a:gsLst>
                  <a:gs pos="34000">
                    <a:schemeClr val="tx1">
                      <a:lumMod val="93000"/>
                    </a:schemeClr>
                  </a:gs>
                  <a:gs pos="0">
                    <a:schemeClr val="bg1">
                      <a:lumMod val="25000"/>
                      <a:lumOff val="75000"/>
                    </a:schemeClr>
                  </a:gs>
                  <a:gs pos="100000">
                    <a:schemeClr val="tx1"/>
                  </a:gs>
                </a:gsLst>
                <a:lin ang="4800000" scaled="0"/>
              </a:gradFill>
            </a:endParaRPr>
          </a:p>
          <a:p>
            <a:pPr marL="0" indent="0">
              <a:buNone/>
            </a:pPr>
            <a:r>
              <a:rPr lang="zh-CN" altLang="en-US" sz="1600" dirty="0">
                <a:gradFill>
                  <a:gsLst>
                    <a:gs pos="34000">
                      <a:schemeClr val="tx1">
                        <a:lumMod val="93000"/>
                      </a:schemeClr>
                    </a:gs>
                    <a:gs pos="0">
                      <a:schemeClr val="bg1">
                        <a:lumMod val="25000"/>
                        <a:lumOff val="75000"/>
                      </a:schemeClr>
                    </a:gs>
                    <a:gs pos="100000">
                      <a:schemeClr val="tx1"/>
                    </a:gs>
                  </a:gsLst>
                  <a:lin ang="4800000" scaled="0"/>
                </a:gradFill>
              </a:rPr>
              <a:t>动力：自立自主，有充分的理由展现自信，同时能激励其他同事。达到了知情的乐观 （</a:t>
            </a:r>
            <a:r>
              <a:rPr lang="en-US" altLang="zh-CN" sz="1600" dirty="0">
                <a:gradFill>
                  <a:gsLst>
                    <a:gs pos="34000">
                      <a:schemeClr val="tx1">
                        <a:lumMod val="93000"/>
                      </a:schemeClr>
                    </a:gs>
                    <a:gs pos="0">
                      <a:schemeClr val="bg1">
                        <a:lumMod val="25000"/>
                        <a:lumOff val="75000"/>
                      </a:schemeClr>
                    </a:gs>
                    <a:gs pos="100000">
                      <a:schemeClr val="tx1"/>
                    </a:gs>
                  </a:gsLst>
                  <a:lin ang="4800000" scaled="0"/>
                </a:gradFill>
              </a:rPr>
              <a:t>Informed Optimism</a:t>
            </a:r>
            <a:r>
              <a:rPr lang="zh-CN" altLang="en-US" sz="1600" dirty="0">
                <a:gradFill>
                  <a:gsLst>
                    <a:gs pos="34000">
                      <a:schemeClr val="tx1">
                        <a:lumMod val="93000"/>
                      </a:schemeClr>
                    </a:gs>
                    <a:gs pos="0">
                      <a:schemeClr val="bg1">
                        <a:lumMod val="25000"/>
                        <a:lumOff val="75000"/>
                      </a:schemeClr>
                    </a:gs>
                    <a:gs pos="100000">
                      <a:schemeClr val="tx1"/>
                    </a:gs>
                  </a:gsLst>
                  <a:lin ang="4800000" scaled="0"/>
                </a:gradFill>
              </a:rPr>
              <a:t>） </a:t>
            </a:r>
          </a:p>
        </p:txBody>
      </p:sp>
    </p:spTree>
    <p:extLst>
      <p:ext uri="{BB962C8B-B14F-4D97-AF65-F5344CB8AC3E}">
        <p14:creationId xmlns:p14="http://schemas.microsoft.com/office/powerpoint/2010/main" val="85290227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9493B-B6D3-4CE8-94A5-8D41AD563FE6}"/>
              </a:ext>
            </a:extLst>
          </p:cNvPr>
          <p:cNvSpPr>
            <a:spLocks noGrp="1"/>
          </p:cNvSpPr>
          <p:nvPr>
            <p:ph type="title"/>
          </p:nvPr>
        </p:nvSpPr>
        <p:spPr/>
        <p:txBody>
          <a:bodyPr/>
          <a:lstStyle/>
          <a:p>
            <a:r>
              <a:rPr lang="zh-CN" altLang="en-US" dirty="0"/>
              <a:t>领导应该做的</a:t>
            </a:r>
            <a:endParaRPr lang="en-US" dirty="0"/>
          </a:p>
        </p:txBody>
      </p:sp>
      <p:sp>
        <p:nvSpPr>
          <p:cNvPr id="3" name="Content Placeholder 2">
            <a:extLst>
              <a:ext uri="{FF2B5EF4-FFF2-40B4-BE49-F238E27FC236}">
                <a16:creationId xmlns:a16="http://schemas.microsoft.com/office/drawing/2014/main" id="{E4D7A289-A1C3-47C2-9863-6A26ADEAF14F}"/>
              </a:ext>
            </a:extLst>
          </p:cNvPr>
          <p:cNvSpPr>
            <a:spLocks noGrp="1"/>
          </p:cNvSpPr>
          <p:nvPr>
            <p:ph idx="1"/>
          </p:nvPr>
        </p:nvSpPr>
        <p:spPr/>
        <p:txBody>
          <a:bodyPr/>
          <a:lstStyle/>
          <a:p>
            <a:r>
              <a:rPr lang="zh-CN" altLang="en-US" dirty="0"/>
              <a:t>能力方面的帮助：要求他们在相关领域做更多的学习和创新。</a:t>
            </a:r>
            <a:endParaRPr lang="en-US" altLang="zh-CN" dirty="0"/>
          </a:p>
          <a:p>
            <a:r>
              <a:rPr lang="zh-CN" altLang="en-US" dirty="0"/>
              <a:t>动力方面的帮助：认可并重视他们的贡献，放手让他们发挥。 </a:t>
            </a:r>
            <a:endParaRPr lang="en-US" altLang="zh-CN" dirty="0"/>
          </a:p>
          <a:p>
            <a:r>
              <a:rPr lang="zh-CN" altLang="en-US" dirty="0"/>
              <a:t>需要：信任和自主权；需要得到成长的机会，需要有展现自己创造性的机会，能指导 别人的机会；需要更多的资源，来发挥更大作用。 </a:t>
            </a:r>
            <a:endParaRPr lang="en-US" altLang="zh-CN" dirty="0"/>
          </a:p>
          <a:p>
            <a:r>
              <a:rPr lang="zh-CN" altLang="en-US" dirty="0"/>
              <a:t>检查和反馈：阶段性的检查，看重结果。</a:t>
            </a:r>
          </a:p>
          <a:p>
            <a:endParaRPr lang="en-US" dirty="0"/>
          </a:p>
        </p:txBody>
      </p:sp>
    </p:spTree>
    <p:extLst>
      <p:ext uri="{BB962C8B-B14F-4D97-AF65-F5344CB8AC3E}">
        <p14:creationId xmlns:p14="http://schemas.microsoft.com/office/powerpoint/2010/main" val="128149386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C21EB-F2E8-4DC1-8006-214546ADC988}"/>
              </a:ext>
            </a:extLst>
          </p:cNvPr>
          <p:cNvSpPr>
            <a:spLocks noGrp="1"/>
          </p:cNvSpPr>
          <p:nvPr>
            <p:ph type="title"/>
          </p:nvPr>
        </p:nvSpPr>
        <p:spPr/>
        <p:txBody>
          <a:bodyPr/>
          <a:lstStyle/>
          <a:p>
            <a:r>
              <a:rPr lang="en-US" altLang="zh-CN" dirty="0"/>
              <a:t>17.3 </a:t>
            </a:r>
            <a:r>
              <a:rPr lang="zh-CN" altLang="en-US" dirty="0"/>
              <a:t>领导力 </a:t>
            </a:r>
            <a:r>
              <a:rPr lang="en-US" altLang="zh-CN" dirty="0"/>
              <a:t>– </a:t>
            </a:r>
            <a:r>
              <a:rPr lang="zh-CN" altLang="en-US" dirty="0"/>
              <a:t>带领团队成长</a:t>
            </a:r>
            <a:endParaRPr lang="en-US" dirty="0"/>
          </a:p>
        </p:txBody>
      </p:sp>
      <p:sp>
        <p:nvSpPr>
          <p:cNvPr id="3" name="Content Placeholder 2">
            <a:extLst>
              <a:ext uri="{FF2B5EF4-FFF2-40B4-BE49-F238E27FC236}">
                <a16:creationId xmlns:a16="http://schemas.microsoft.com/office/drawing/2014/main" id="{B19DA566-870A-49A2-889C-0EBB18DDB6FD}"/>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34510146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1: forming / </a:t>
            </a:r>
            <a:r>
              <a:rPr lang="zh-CN" altLang="en-US" dirty="0"/>
              <a:t>萌芽</a:t>
            </a:r>
            <a:endParaRPr lang="en-US" dirty="0"/>
          </a:p>
        </p:txBody>
      </p:sp>
      <p:pic>
        <p:nvPicPr>
          <p:cNvPr id="14339" name="Picture 2"/>
          <p:cNvPicPr>
            <a:picLocks noGrp="1" noChangeAspect="1" noChangeArrowheads="1"/>
          </p:cNvPicPr>
          <p:nvPr>
            <p:ph idx="1"/>
          </p:nvPr>
        </p:nvPicPr>
        <p:blipFill>
          <a:blip r:embed="rId3" cstate="print"/>
          <a:stretch>
            <a:fillRect/>
          </a:stretch>
        </p:blipFill>
        <p:spPr>
          <a:xfrm>
            <a:off x="3073465" y="1774826"/>
            <a:ext cx="6045071" cy="4625975"/>
          </a:xfrm>
          <a:noFill/>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altLang="zh-CN" dirty="0"/>
              <a:t>2: Storming / </a:t>
            </a:r>
            <a:r>
              <a:rPr lang="zh-CN" altLang="en-US" dirty="0"/>
              <a:t>磨合</a:t>
            </a:r>
            <a:endParaRPr lang="en-US" dirty="0"/>
          </a:p>
        </p:txBody>
      </p:sp>
      <p:pic>
        <p:nvPicPr>
          <p:cNvPr id="16387" name="Picture 2"/>
          <p:cNvPicPr>
            <a:picLocks noGrp="1" noChangeAspect="1" noChangeArrowheads="1"/>
          </p:cNvPicPr>
          <p:nvPr>
            <p:ph idx="1"/>
          </p:nvPr>
        </p:nvPicPr>
        <p:blipFill>
          <a:blip r:embed="rId2" cstate="print"/>
          <a:stretch>
            <a:fillRect/>
          </a:stretch>
        </p:blipFill>
        <p:spPr>
          <a:xfrm>
            <a:off x="3036219" y="1774826"/>
            <a:ext cx="6119563" cy="4625975"/>
          </a:xfrm>
          <a:noFill/>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F5005-87C6-4B71-ABB0-FE7DC321D0D5}"/>
              </a:ext>
            </a:extLst>
          </p:cNvPr>
          <p:cNvSpPr>
            <a:spLocks noGrp="1"/>
          </p:cNvSpPr>
          <p:nvPr>
            <p:ph type="title"/>
          </p:nvPr>
        </p:nvSpPr>
        <p:spPr/>
        <p:txBody>
          <a:bodyPr/>
          <a:lstStyle/>
          <a:p>
            <a:r>
              <a:rPr lang="zh-CN" altLang="en-US" dirty="0"/>
              <a:t>处理冲突 </a:t>
            </a:r>
            <a:r>
              <a:rPr lang="en-US" altLang="zh-CN" dirty="0"/>
              <a:t>– </a:t>
            </a:r>
            <a:r>
              <a:rPr lang="zh-CN" altLang="en-US" dirty="0"/>
              <a:t>你遇到了哪些？</a:t>
            </a:r>
            <a:endParaRPr lang="en-US" dirty="0"/>
          </a:p>
        </p:txBody>
      </p:sp>
      <p:sp>
        <p:nvSpPr>
          <p:cNvPr id="3" name="Content Placeholder 2">
            <a:extLst>
              <a:ext uri="{FF2B5EF4-FFF2-40B4-BE49-F238E27FC236}">
                <a16:creationId xmlns:a16="http://schemas.microsoft.com/office/drawing/2014/main" id="{2B661C93-8FF4-4222-85CF-31FF4EA22A58}"/>
              </a:ext>
            </a:extLst>
          </p:cNvPr>
          <p:cNvSpPr>
            <a:spLocks noGrp="1"/>
          </p:cNvSpPr>
          <p:nvPr>
            <p:ph idx="1"/>
          </p:nvPr>
        </p:nvSpPr>
        <p:spPr/>
        <p:txBody>
          <a:bodyPr/>
          <a:lstStyle/>
          <a:p>
            <a:r>
              <a:rPr lang="zh-CN" altLang="en-US" dirty="0"/>
              <a:t>躲避，有冲突时尽量不发言，有关冲突的邮件都不敢看</a:t>
            </a:r>
            <a:endParaRPr lang="en-US" altLang="zh-CN" dirty="0"/>
          </a:p>
          <a:p>
            <a:r>
              <a:rPr lang="zh-CN" altLang="en-US" dirty="0"/>
              <a:t>有的人是在讨论中进行思考，通过争论来完善自己的想法</a:t>
            </a:r>
            <a:endParaRPr lang="en-US" altLang="zh-CN" dirty="0"/>
          </a:p>
          <a:p>
            <a:r>
              <a:rPr lang="zh-CN" altLang="en-US" dirty="0"/>
              <a:t>有的人非常不乐意在多人场合争论，但是如果是一对一的讨论，则非常愿意表达</a:t>
            </a:r>
            <a:endParaRPr lang="en-US" altLang="zh-CN" dirty="0"/>
          </a:p>
          <a:p>
            <a:r>
              <a:rPr lang="zh-CN" altLang="en-US" dirty="0"/>
              <a:t>有的人不愿意口头表达，而愿意写详细的书面分析，但是他们往往在激烈的面对面 争论中失去表达机会</a:t>
            </a:r>
            <a:endParaRPr lang="en-US" altLang="zh-CN" dirty="0"/>
          </a:p>
          <a:p>
            <a:r>
              <a:rPr lang="zh-CN" altLang="en-US" dirty="0"/>
              <a:t>有的人喜欢做和事老，希望得到折中的结果</a:t>
            </a:r>
            <a:endParaRPr lang="en-US" altLang="zh-CN" dirty="0"/>
          </a:p>
          <a:p>
            <a:r>
              <a:rPr lang="zh-CN" altLang="en-US" dirty="0"/>
              <a:t>当然还有人处理冲突并非从性格出发，而是从官职出发，对于领导的看法则一味赞 同，对别人则是另一副嘴脸。</a:t>
            </a:r>
          </a:p>
          <a:p>
            <a:endParaRPr lang="en-US" dirty="0"/>
          </a:p>
        </p:txBody>
      </p:sp>
    </p:spTree>
    <p:extLst>
      <p:ext uri="{BB962C8B-B14F-4D97-AF65-F5344CB8AC3E}">
        <p14:creationId xmlns:p14="http://schemas.microsoft.com/office/powerpoint/2010/main" val="33936976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6E33A-9643-437A-917D-9AB724D91CC3}"/>
              </a:ext>
            </a:extLst>
          </p:cNvPr>
          <p:cNvSpPr>
            <a:spLocks noGrp="1"/>
          </p:cNvSpPr>
          <p:nvPr>
            <p:ph type="title"/>
          </p:nvPr>
        </p:nvSpPr>
        <p:spPr/>
        <p:txBody>
          <a:bodyPr/>
          <a:lstStyle/>
          <a:p>
            <a:r>
              <a:rPr lang="zh-CN" altLang="en-US" dirty="0"/>
              <a:t>招数：砍掉功能</a:t>
            </a:r>
            <a:endParaRPr lang="en-US" dirty="0"/>
          </a:p>
        </p:txBody>
      </p:sp>
      <p:pic>
        <p:nvPicPr>
          <p:cNvPr id="4" name="Content Placeholder 3">
            <a:extLst>
              <a:ext uri="{FF2B5EF4-FFF2-40B4-BE49-F238E27FC236}">
                <a16:creationId xmlns:a16="http://schemas.microsoft.com/office/drawing/2014/main" id="{F9D376E7-E345-417D-AE49-E6303AD304C2}"/>
              </a:ext>
            </a:extLst>
          </p:cNvPr>
          <p:cNvPicPr>
            <a:picLocks noGrp="1" noChangeAspect="1"/>
          </p:cNvPicPr>
          <p:nvPr>
            <p:ph idx="1"/>
          </p:nvPr>
        </p:nvPicPr>
        <p:blipFill>
          <a:blip r:embed="rId2"/>
          <a:stretch>
            <a:fillRect/>
          </a:stretch>
        </p:blipFill>
        <p:spPr>
          <a:xfrm>
            <a:off x="4008042" y="1825625"/>
            <a:ext cx="4458490" cy="4351338"/>
          </a:xfrm>
          <a:prstGeom prst="rect">
            <a:avLst/>
          </a:prstGeom>
        </p:spPr>
      </p:pic>
    </p:spTree>
    <p:extLst>
      <p:ext uri="{BB962C8B-B14F-4D97-AF65-F5344CB8AC3E}">
        <p14:creationId xmlns:p14="http://schemas.microsoft.com/office/powerpoint/2010/main" val="31565158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4B55A-F6D4-4CF2-AFCB-A6B8A1308921}"/>
              </a:ext>
            </a:extLst>
          </p:cNvPr>
          <p:cNvSpPr>
            <a:spLocks noGrp="1"/>
          </p:cNvSpPr>
          <p:nvPr>
            <p:ph type="title"/>
          </p:nvPr>
        </p:nvSpPr>
        <p:spPr/>
        <p:txBody>
          <a:bodyPr/>
          <a:lstStyle/>
          <a:p>
            <a:r>
              <a:rPr lang="zh-CN" altLang="en-US" dirty="0"/>
              <a:t>建立信任 </a:t>
            </a:r>
            <a:r>
              <a:rPr lang="en-US" altLang="zh-CN" dirty="0"/>
              <a:t>- TRUST</a:t>
            </a:r>
            <a:endParaRPr lang="en-US" dirty="0"/>
          </a:p>
        </p:txBody>
      </p:sp>
      <p:sp>
        <p:nvSpPr>
          <p:cNvPr id="3" name="Content Placeholder 2">
            <a:extLst>
              <a:ext uri="{FF2B5EF4-FFF2-40B4-BE49-F238E27FC236}">
                <a16:creationId xmlns:a16="http://schemas.microsoft.com/office/drawing/2014/main" id="{71BE3DB4-58BA-4119-87DD-98B54092FCCA}"/>
              </a:ext>
            </a:extLst>
          </p:cNvPr>
          <p:cNvSpPr>
            <a:spLocks noGrp="1"/>
          </p:cNvSpPr>
          <p:nvPr>
            <p:ph idx="1"/>
          </p:nvPr>
        </p:nvSpPr>
        <p:spPr>
          <a:xfrm>
            <a:off x="1120000" y="1825625"/>
            <a:ext cx="8346053" cy="4351338"/>
          </a:xfrm>
        </p:spPr>
        <p:txBody>
          <a:bodyPr/>
          <a:lstStyle/>
          <a:p>
            <a:r>
              <a:rPr lang="zh-CN" altLang="en-US" dirty="0"/>
              <a:t>信任的一个要素是“敢于互相分享自己或自己团队的薄弱环节”。</a:t>
            </a:r>
            <a:endParaRPr lang="en-US" altLang="zh-CN" dirty="0"/>
          </a:p>
          <a:p>
            <a:r>
              <a:rPr lang="zh-CN" altLang="en-US" dirty="0"/>
              <a:t>在 一个没有信任的团队，每个人要表现得自己是非常能干，十全十美，没有错误。一个团 队即使业绩不好，团队领导也不会承认自己团队有问题，而是找很多别的理由。</a:t>
            </a:r>
            <a:endParaRPr lang="en-US" altLang="zh-CN" dirty="0"/>
          </a:p>
          <a:p>
            <a:endParaRPr lang="en-US" dirty="0"/>
          </a:p>
        </p:txBody>
      </p:sp>
    </p:spTree>
    <p:extLst>
      <p:ext uri="{BB962C8B-B14F-4D97-AF65-F5344CB8AC3E}">
        <p14:creationId xmlns:p14="http://schemas.microsoft.com/office/powerpoint/2010/main" val="407620119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C53C9-FED8-4B49-A6A8-D72F800CE687}"/>
              </a:ext>
            </a:extLst>
          </p:cNvPr>
          <p:cNvSpPr>
            <a:spLocks noGrp="1"/>
          </p:cNvSpPr>
          <p:nvPr>
            <p:ph type="title"/>
          </p:nvPr>
        </p:nvSpPr>
        <p:spPr/>
        <p:txBody>
          <a:bodyPr/>
          <a:lstStyle/>
          <a:p>
            <a:r>
              <a:rPr lang="zh-CN" altLang="en-US" dirty="0"/>
              <a:t>不怕冲突</a:t>
            </a:r>
            <a:endParaRPr lang="en-US" dirty="0"/>
          </a:p>
        </p:txBody>
      </p:sp>
      <p:sp>
        <p:nvSpPr>
          <p:cNvPr id="3" name="Content Placeholder 2">
            <a:extLst>
              <a:ext uri="{FF2B5EF4-FFF2-40B4-BE49-F238E27FC236}">
                <a16:creationId xmlns:a16="http://schemas.microsoft.com/office/drawing/2014/main" id="{FF155A52-89C5-4364-A8BB-DC05EA511495}"/>
              </a:ext>
            </a:extLst>
          </p:cNvPr>
          <p:cNvSpPr>
            <a:spLocks noGrp="1"/>
          </p:cNvSpPr>
          <p:nvPr>
            <p:ph idx="1"/>
          </p:nvPr>
        </p:nvSpPr>
        <p:spPr/>
        <p:txBody>
          <a:bodyPr/>
          <a:lstStyle/>
          <a:p>
            <a:r>
              <a:rPr lang="zh-CN" altLang="en-US" dirty="0"/>
              <a:t>好的冲突，是基于信任的基础上，大家真诚地、无保留地直接对话。 </a:t>
            </a:r>
            <a:endParaRPr lang="en-US" altLang="zh-CN" dirty="0"/>
          </a:p>
          <a:p>
            <a:r>
              <a:rPr lang="zh-CN" altLang="en-US" dirty="0"/>
              <a:t>即使是最优秀的团队，仍然会有冲突，而且有些冲突是让人不适的。 </a:t>
            </a:r>
            <a:endParaRPr lang="en-US" altLang="zh-CN" dirty="0"/>
          </a:p>
          <a:p>
            <a:r>
              <a:rPr lang="zh-CN" altLang="en-US" dirty="0"/>
              <a:t>如何处理冲突，是一个团队从“磨合”走向“规范”的重要考验。 </a:t>
            </a:r>
            <a:endParaRPr lang="en-US" altLang="zh-CN" dirty="0"/>
          </a:p>
          <a:p>
            <a:r>
              <a:rPr lang="zh-CN" altLang="en-US" dirty="0"/>
              <a:t>不要因为害怕带个人情绪的冲突，而不让团队经常进行热烈的争论</a:t>
            </a:r>
            <a:endParaRPr lang="en-US" dirty="0"/>
          </a:p>
        </p:txBody>
      </p:sp>
    </p:spTree>
    <p:extLst>
      <p:ext uri="{BB962C8B-B14F-4D97-AF65-F5344CB8AC3E}">
        <p14:creationId xmlns:p14="http://schemas.microsoft.com/office/powerpoint/2010/main" val="24563830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E7242-3FFC-4CA3-AAFE-61D1ADF059FA}"/>
              </a:ext>
            </a:extLst>
          </p:cNvPr>
          <p:cNvSpPr>
            <a:spLocks noGrp="1"/>
          </p:cNvSpPr>
          <p:nvPr>
            <p:ph type="title"/>
          </p:nvPr>
        </p:nvSpPr>
        <p:spPr/>
        <p:txBody>
          <a:bodyPr/>
          <a:lstStyle/>
          <a:p>
            <a:r>
              <a:rPr lang="zh-CN" altLang="en-US" dirty="0"/>
              <a:t>解决冲突</a:t>
            </a:r>
            <a:endParaRPr lang="en-US" dirty="0"/>
          </a:p>
        </p:txBody>
      </p:sp>
      <p:sp>
        <p:nvSpPr>
          <p:cNvPr id="3" name="Content Placeholder 2">
            <a:extLst>
              <a:ext uri="{FF2B5EF4-FFF2-40B4-BE49-F238E27FC236}">
                <a16:creationId xmlns:a16="http://schemas.microsoft.com/office/drawing/2014/main" id="{42A09E88-66DB-46CF-9BDE-2ABCCB874406}"/>
              </a:ext>
            </a:extLst>
          </p:cNvPr>
          <p:cNvSpPr>
            <a:spLocks noGrp="1"/>
          </p:cNvSpPr>
          <p:nvPr>
            <p:ph idx="1"/>
          </p:nvPr>
        </p:nvSpPr>
        <p:spPr/>
        <p:txBody>
          <a:bodyPr>
            <a:normAutofit fontScale="77500" lnSpcReduction="20000"/>
          </a:bodyPr>
          <a:lstStyle/>
          <a:p>
            <a:pPr>
              <a:lnSpc>
                <a:spcPct val="120000"/>
              </a:lnSpc>
            </a:pPr>
            <a:r>
              <a:rPr lang="zh-CN" altLang="en-US" dirty="0"/>
              <a:t>追求最大和谐，达到全体共识 （</a:t>
            </a:r>
            <a:r>
              <a:rPr lang="en-US" altLang="zh-CN" dirty="0"/>
              <a:t>Consensus</a:t>
            </a:r>
            <a:r>
              <a:rPr lang="zh-CN" altLang="en-US" dirty="0"/>
              <a:t>） ：好处是大家能同心协力行动，坏处是需要很长时间才能达到共识，也许达到不了。有时候为了让所有人都“同意”共识，而把共识的水平降低，或者花很多时间等待而错过机会。 </a:t>
            </a:r>
            <a:endParaRPr lang="en-US" altLang="zh-CN" dirty="0"/>
          </a:p>
          <a:p>
            <a:pPr>
              <a:lnSpc>
                <a:spcPct val="120000"/>
              </a:lnSpc>
            </a:pPr>
            <a:r>
              <a:rPr lang="zh-CN" altLang="en-US" dirty="0"/>
              <a:t>投票 （</a:t>
            </a:r>
            <a:r>
              <a:rPr lang="en-US" altLang="zh-CN" dirty="0"/>
              <a:t>Voting</a:t>
            </a:r>
            <a:r>
              <a:rPr lang="zh-CN" altLang="en-US" dirty="0"/>
              <a:t>） ：好处是能较快地形成结论，坏处是投票会产生一些赢家和输家， 输家总是不太满意，如果处理不好，会导致对立。 </a:t>
            </a:r>
            <a:endParaRPr lang="en-US" altLang="zh-CN" dirty="0"/>
          </a:p>
          <a:p>
            <a:pPr>
              <a:lnSpc>
                <a:spcPct val="120000"/>
              </a:lnSpc>
            </a:pPr>
            <a:r>
              <a:rPr lang="zh-CN" altLang="en-US" dirty="0"/>
              <a:t>咨询 （</a:t>
            </a:r>
            <a:r>
              <a:rPr lang="en-US" altLang="zh-CN" dirty="0"/>
              <a:t>Consulting</a:t>
            </a:r>
            <a:r>
              <a:rPr lang="zh-CN" altLang="en-US" dirty="0"/>
              <a:t>） ：由领导私下和几位专家讨论，形成决定。团队的其他成员也许 会有不被重视的感觉。 </a:t>
            </a:r>
            <a:endParaRPr lang="en-US" altLang="zh-CN" dirty="0"/>
          </a:p>
          <a:p>
            <a:pPr>
              <a:lnSpc>
                <a:spcPct val="120000"/>
              </a:lnSpc>
            </a:pPr>
            <a:r>
              <a:rPr lang="zh-CN" altLang="en-US" dirty="0"/>
              <a:t>独裁 （</a:t>
            </a:r>
            <a:r>
              <a:rPr lang="en-US" altLang="zh-CN" dirty="0"/>
              <a:t>Dictatorship</a:t>
            </a:r>
            <a:r>
              <a:rPr lang="zh-CN" altLang="en-US" dirty="0"/>
              <a:t>） ：领导很爽，但是如果决定的过程不透明，则副作用较多。 </a:t>
            </a:r>
            <a:endParaRPr lang="en-US" altLang="zh-CN" dirty="0"/>
          </a:p>
          <a:p>
            <a:pPr>
              <a:lnSpc>
                <a:spcPct val="120000"/>
              </a:lnSpc>
            </a:pPr>
            <a:r>
              <a:rPr lang="zh-CN" altLang="en-US" dirty="0"/>
              <a:t>交换决定权 （</a:t>
            </a:r>
            <a:r>
              <a:rPr lang="en-US" altLang="zh-CN" dirty="0"/>
              <a:t>Trade Off</a:t>
            </a:r>
            <a:r>
              <a:rPr lang="zh-CN" altLang="en-US" dirty="0"/>
              <a:t>） ：几个主要角色的代表轮流做决定，行使独裁权。这个模 式执行起来也许会让团队的方向游移不定。</a:t>
            </a:r>
          </a:p>
        </p:txBody>
      </p:sp>
    </p:spTree>
    <p:extLst>
      <p:ext uri="{BB962C8B-B14F-4D97-AF65-F5344CB8AC3E}">
        <p14:creationId xmlns:p14="http://schemas.microsoft.com/office/powerpoint/2010/main" val="246472838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B7BC0-14FE-4086-860C-C42C91D77FAC}"/>
              </a:ext>
            </a:extLst>
          </p:cNvPr>
          <p:cNvSpPr>
            <a:spLocks noGrp="1"/>
          </p:cNvSpPr>
          <p:nvPr>
            <p:ph type="title"/>
          </p:nvPr>
        </p:nvSpPr>
        <p:spPr/>
        <p:txBody>
          <a:bodyPr/>
          <a:lstStyle/>
          <a:p>
            <a:r>
              <a:rPr lang="zh-CN" altLang="en-US" dirty="0"/>
              <a:t>保留意见，但坚决执行</a:t>
            </a:r>
            <a:endParaRPr lang="en-US" dirty="0"/>
          </a:p>
        </p:txBody>
      </p:sp>
      <p:sp>
        <p:nvSpPr>
          <p:cNvPr id="3" name="Content Placeholder 2">
            <a:extLst>
              <a:ext uri="{FF2B5EF4-FFF2-40B4-BE49-F238E27FC236}">
                <a16:creationId xmlns:a16="http://schemas.microsoft.com/office/drawing/2014/main" id="{D11F5A51-D958-42C5-AA35-D9619A8904BD}"/>
              </a:ext>
            </a:extLst>
          </p:cNvPr>
          <p:cNvSpPr>
            <a:spLocks noGrp="1"/>
          </p:cNvSpPr>
          <p:nvPr>
            <p:ph idx="1"/>
          </p:nvPr>
        </p:nvSpPr>
        <p:spPr/>
        <p:txBody>
          <a:bodyPr/>
          <a:lstStyle/>
          <a:p>
            <a:r>
              <a:rPr lang="zh-CN" altLang="en-US" dirty="0"/>
              <a:t>领导者要在收集了所有不同意见之后，把它们都摆到台面上，然后有勇气和智慧去做决 定，然后所有成员 （也许有的并不同意这个决定） 要按照决定来执行，这才是团队成员对 团队目标的承诺。</a:t>
            </a:r>
            <a:endParaRPr lang="en-US" altLang="zh-CN" dirty="0"/>
          </a:p>
          <a:p>
            <a:r>
              <a:rPr lang="zh-CN" altLang="en-US" dirty="0"/>
              <a:t>承诺并不是意味着团队达到了全体共识 （</a:t>
            </a:r>
            <a:r>
              <a:rPr lang="en-US" altLang="zh-CN" dirty="0"/>
              <a:t>Consensus</a:t>
            </a:r>
            <a:r>
              <a:rPr lang="zh-CN" altLang="en-US" dirty="0"/>
              <a:t>） 之后，我才决定 做某件事。在实践中可以有“保留意见，但坚决执行”的做法 </a:t>
            </a:r>
            <a:endParaRPr lang="en-US" dirty="0"/>
          </a:p>
        </p:txBody>
      </p:sp>
    </p:spTree>
    <p:extLst>
      <p:ext uri="{BB962C8B-B14F-4D97-AF65-F5344CB8AC3E}">
        <p14:creationId xmlns:p14="http://schemas.microsoft.com/office/powerpoint/2010/main" val="35127595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altLang="zh-CN" dirty="0"/>
              <a:t>3</a:t>
            </a:r>
            <a:r>
              <a:rPr lang="zh-CN" altLang="en-US" dirty="0"/>
              <a:t>：</a:t>
            </a:r>
            <a:r>
              <a:rPr lang="en-US" altLang="zh-CN" dirty="0" err="1"/>
              <a:t>Norming</a:t>
            </a:r>
            <a:r>
              <a:rPr lang="zh-CN" altLang="en-US" dirty="0"/>
              <a:t> </a:t>
            </a:r>
            <a:r>
              <a:rPr lang="en-US" altLang="zh-CN" dirty="0"/>
              <a:t>/</a:t>
            </a:r>
            <a:r>
              <a:rPr lang="zh-CN" altLang="en-US" dirty="0"/>
              <a:t> 规范</a:t>
            </a:r>
            <a:endParaRPr lang="en-US" dirty="0"/>
          </a:p>
        </p:txBody>
      </p:sp>
      <p:pic>
        <p:nvPicPr>
          <p:cNvPr id="18435" name="Picture 2"/>
          <p:cNvPicPr>
            <a:picLocks noGrp="1" noChangeAspect="1" noChangeArrowheads="1"/>
          </p:cNvPicPr>
          <p:nvPr>
            <p:ph idx="1"/>
          </p:nvPr>
        </p:nvPicPr>
        <p:blipFill>
          <a:blip r:embed="rId2" cstate="print"/>
          <a:srcRect/>
          <a:stretch>
            <a:fillRect/>
          </a:stretch>
        </p:blipFill>
        <p:spPr>
          <a:xfrm>
            <a:off x="3048001" y="1447801"/>
            <a:ext cx="5934075" cy="4525963"/>
          </a:xfrm>
          <a:noFill/>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altLang="zh-CN" dirty="0"/>
              <a:t>4: Performing / </a:t>
            </a:r>
            <a:r>
              <a:rPr lang="zh-CN" altLang="en-US" dirty="0"/>
              <a:t>创造</a:t>
            </a:r>
            <a:endParaRPr lang="en-US" dirty="0"/>
          </a:p>
        </p:txBody>
      </p:sp>
      <p:pic>
        <p:nvPicPr>
          <p:cNvPr id="19459" name="Picture 2"/>
          <p:cNvPicPr>
            <a:picLocks noGrp="1" noChangeAspect="1" noChangeArrowheads="1"/>
          </p:cNvPicPr>
          <p:nvPr>
            <p:ph idx="1"/>
          </p:nvPr>
        </p:nvPicPr>
        <p:blipFill>
          <a:blip r:embed="rId3" cstate="print"/>
          <a:stretch>
            <a:fillRect/>
          </a:stretch>
        </p:blipFill>
        <p:spPr>
          <a:xfrm>
            <a:off x="3130893" y="1774826"/>
            <a:ext cx="5930214" cy="4625975"/>
          </a:xfrm>
          <a:noFill/>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591B3-3F0D-4298-AA88-4D9C6DDAEB4D}"/>
              </a:ext>
            </a:extLst>
          </p:cNvPr>
          <p:cNvSpPr>
            <a:spLocks noGrp="1"/>
          </p:cNvSpPr>
          <p:nvPr>
            <p:ph type="title"/>
          </p:nvPr>
        </p:nvSpPr>
        <p:spPr>
          <a:xfrm>
            <a:off x="838200" y="365125"/>
            <a:ext cx="6662057" cy="1325563"/>
          </a:xfrm>
        </p:spPr>
        <p:txBody>
          <a:bodyPr>
            <a:normAutofit/>
          </a:bodyPr>
          <a:lstStyle/>
          <a:p>
            <a:r>
              <a:rPr lang="zh-CN" altLang="en-US" dirty="0"/>
              <a:t>终极问题</a:t>
            </a:r>
            <a:endParaRPr lang="en-US" dirty="0"/>
          </a:p>
        </p:txBody>
      </p:sp>
      <p:sp>
        <p:nvSpPr>
          <p:cNvPr id="3" name="Content Placeholder 2">
            <a:extLst>
              <a:ext uri="{FF2B5EF4-FFF2-40B4-BE49-F238E27FC236}">
                <a16:creationId xmlns:a16="http://schemas.microsoft.com/office/drawing/2014/main" id="{95B99F2C-9909-4716-95AB-B3BA8938D0C0}"/>
              </a:ext>
            </a:extLst>
          </p:cNvPr>
          <p:cNvSpPr>
            <a:spLocks noGrp="1"/>
          </p:cNvSpPr>
          <p:nvPr>
            <p:ph idx="1"/>
          </p:nvPr>
        </p:nvSpPr>
        <p:spPr>
          <a:xfrm>
            <a:off x="1120000" y="1825625"/>
            <a:ext cx="6184314" cy="4351338"/>
          </a:xfrm>
        </p:spPr>
        <p:txBody>
          <a:bodyPr>
            <a:normAutofit/>
          </a:bodyPr>
          <a:lstStyle/>
          <a:p>
            <a:r>
              <a:rPr lang="en-US" sz="2600" dirty="0"/>
              <a:t>There comes a time in every company's life where it must fight for its life. if you find yourself running when you should be fighting, you need to ask yourself, “if our company isn’t good enough to win, then do we need to exist at all”？</a:t>
            </a:r>
          </a:p>
          <a:p>
            <a:r>
              <a:rPr lang="zh-CN" altLang="en-US" sz="2600" dirty="0"/>
              <a:t>如果团队在你的领导下没有取得预期的结果，你怎么办？</a:t>
            </a:r>
            <a:endParaRPr lang="en-US" altLang="zh-CN" sz="2600" dirty="0"/>
          </a:p>
          <a:p>
            <a:r>
              <a:rPr lang="zh-CN" altLang="en-US" sz="2600" dirty="0"/>
              <a:t>如果你的团队最后赢不了，失去了生 存的意义，你怎么办？要知道，“腐烂，解体“ 也是很多团队的归宿。</a:t>
            </a:r>
          </a:p>
          <a:p>
            <a:endParaRPr lang="en-US" sz="2600" dirty="0"/>
          </a:p>
        </p:txBody>
      </p:sp>
      <p:pic>
        <p:nvPicPr>
          <p:cNvPr id="3074" name="Picture 2" descr="18176747">
            <a:extLst>
              <a:ext uri="{FF2B5EF4-FFF2-40B4-BE49-F238E27FC236}">
                <a16:creationId xmlns:a16="http://schemas.microsoft.com/office/drawing/2014/main" id="{DA459C69-6610-41A7-B722-A9FFA40B15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96" r="1407"/>
          <a:stretch/>
        </p:blipFill>
        <p:spPr bwMode="auto">
          <a:xfrm>
            <a:off x="7848600" y="10"/>
            <a:ext cx="434340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45509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670D6-509A-4EDF-A852-1D96C818CBE2}"/>
              </a:ext>
            </a:extLst>
          </p:cNvPr>
          <p:cNvSpPr>
            <a:spLocks noGrp="1"/>
          </p:cNvSpPr>
          <p:nvPr>
            <p:ph type="title"/>
          </p:nvPr>
        </p:nvSpPr>
        <p:spPr/>
        <p:txBody>
          <a:bodyPr/>
          <a:lstStyle/>
          <a:p>
            <a:r>
              <a:rPr lang="en-US" altLang="zh-CN" dirty="0"/>
              <a:t>17.4 </a:t>
            </a:r>
            <a:r>
              <a:rPr lang="zh-CN" altLang="en-US" dirty="0"/>
              <a:t>猪、鸡和鹦鹉的故事</a:t>
            </a:r>
            <a:endParaRPr lang="en-US" dirty="0"/>
          </a:p>
        </p:txBody>
      </p:sp>
      <p:sp>
        <p:nvSpPr>
          <p:cNvPr id="3" name="Content Placeholder 2">
            <a:extLst>
              <a:ext uri="{FF2B5EF4-FFF2-40B4-BE49-F238E27FC236}">
                <a16:creationId xmlns:a16="http://schemas.microsoft.com/office/drawing/2014/main" id="{1AC0BD55-77EE-4418-B6CB-FE3E6E106140}"/>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71684111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软件团队成员的投入</a:t>
            </a:r>
            <a:endParaRPr lang="en-US" dirty="0"/>
          </a:p>
        </p:txBody>
      </p:sp>
      <p:pic>
        <p:nvPicPr>
          <p:cNvPr id="4" name="内容占位符 3"/>
          <p:cNvPicPr>
            <a:picLocks noGrp="1" noChangeAspect="1"/>
          </p:cNvPicPr>
          <p:nvPr>
            <p:ph idx="1"/>
          </p:nvPr>
        </p:nvPicPr>
        <p:blipFill>
          <a:blip r:embed="rId3"/>
          <a:stretch>
            <a:fillRect/>
          </a:stretch>
        </p:blipFill>
        <p:spPr>
          <a:xfrm>
            <a:off x="1905000" y="1600201"/>
            <a:ext cx="8229600" cy="2792185"/>
          </a:xfrm>
          <a:prstGeom prst="rect">
            <a:avLst/>
          </a:prstGeom>
        </p:spPr>
      </p:pic>
      <p:sp>
        <p:nvSpPr>
          <p:cNvPr id="5" name="文本框 4"/>
          <p:cNvSpPr txBox="1"/>
          <p:nvPr/>
        </p:nvSpPr>
        <p:spPr>
          <a:xfrm>
            <a:off x="2057400" y="4800600"/>
            <a:ext cx="8153400" cy="147732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猪：提供猪肉，做熏肉</a:t>
            </a:r>
            <a:endPar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鸡：提供鸡蛋，做煎蛋</a:t>
            </a:r>
            <a:endPar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鹦鹉：提供咨询和听来的创业故事，最新趋势等</a:t>
            </a:r>
            <a:endPar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Calibri"/>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他们的投入和负担是一样的么？</a:t>
            </a:r>
            <a:endParaRPr kumimoji="0" lang="en-US" sz="1800" b="0" i="0" u="none" strike="noStrike" kern="1200" cap="none" spc="0" normalizeH="0" baseline="0" noProof="0" dirty="0">
              <a:ln>
                <a:noFill/>
              </a:ln>
              <a:solidFill>
                <a:prstClr val="white"/>
              </a:solidFill>
              <a:effectLst/>
              <a:uLnTx/>
              <a:uFillTx/>
              <a:latin typeface="Calibri"/>
              <a:ea typeface="Microsoft YaHei"/>
              <a:cs typeface="+mn-cs"/>
            </a:endParaRPr>
          </a:p>
        </p:txBody>
      </p:sp>
    </p:spTree>
    <p:extLst>
      <p:ext uri="{BB962C8B-B14F-4D97-AF65-F5344CB8AC3E}">
        <p14:creationId xmlns:p14="http://schemas.microsoft.com/office/powerpoint/2010/main" val="117293014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权力和责任</a:t>
            </a:r>
            <a:endParaRPr lang="en-US" dirty="0"/>
          </a:p>
        </p:txBody>
      </p:sp>
      <p:sp>
        <p:nvSpPr>
          <p:cNvPr id="3" name="内容占位符 2"/>
          <p:cNvSpPr>
            <a:spLocks noGrp="1"/>
          </p:cNvSpPr>
          <p:nvPr>
            <p:ph idx="1"/>
          </p:nvPr>
        </p:nvSpPr>
        <p:spPr/>
        <p:txBody>
          <a:bodyPr>
            <a:normAutofit fontScale="70000" lnSpcReduction="20000"/>
          </a:bodyPr>
          <a:lstStyle/>
          <a:p>
            <a:pPr>
              <a:lnSpc>
                <a:spcPct val="120000"/>
              </a:lnSpc>
            </a:pPr>
            <a:r>
              <a:rPr lang="zh-CN" altLang="en-US" dirty="0"/>
              <a:t>在进行一些跨部门合作时，我们更要理清不同部门的权力、责任和流程。</a:t>
            </a:r>
            <a:endParaRPr lang="en-US" altLang="zh-CN" dirty="0"/>
          </a:p>
          <a:p>
            <a:pPr>
              <a:lnSpc>
                <a:spcPct val="120000"/>
              </a:lnSpc>
            </a:pPr>
            <a:r>
              <a:rPr lang="en-US" altLang="zh-CN" dirty="0"/>
              <a:t>RASCI</a:t>
            </a:r>
            <a:r>
              <a:rPr lang="zh-CN" altLang="en-US" dirty="0"/>
              <a:t>模型： </a:t>
            </a:r>
            <a:endParaRPr lang="en-US" altLang="zh-CN" dirty="0"/>
          </a:p>
          <a:p>
            <a:pPr lvl="1">
              <a:lnSpc>
                <a:spcPct val="120000"/>
              </a:lnSpc>
            </a:pPr>
            <a:r>
              <a:rPr lang="en-US" altLang="zh-CN" dirty="0"/>
              <a:t>R</a:t>
            </a:r>
            <a:r>
              <a:rPr lang="zh-CN" altLang="en-US" dirty="0"/>
              <a:t>： </a:t>
            </a:r>
            <a:r>
              <a:rPr lang="en-US" altLang="zh-CN" dirty="0"/>
              <a:t>Responsible</a:t>
            </a:r>
            <a:r>
              <a:rPr lang="zh-CN" altLang="en-US" dirty="0"/>
              <a:t>，负责把具体事情做好。 </a:t>
            </a:r>
            <a:endParaRPr lang="en-US" altLang="zh-CN" dirty="0"/>
          </a:p>
          <a:p>
            <a:pPr lvl="1">
              <a:lnSpc>
                <a:spcPct val="120000"/>
              </a:lnSpc>
            </a:pPr>
            <a:r>
              <a:rPr lang="en-US" altLang="zh-CN" dirty="0"/>
              <a:t>A</a:t>
            </a:r>
            <a:r>
              <a:rPr lang="zh-CN" altLang="en-US" dirty="0"/>
              <a:t>： </a:t>
            </a:r>
            <a:r>
              <a:rPr lang="en-US" altLang="zh-CN" dirty="0"/>
              <a:t>Accountable</a:t>
            </a:r>
            <a:r>
              <a:rPr lang="zh-CN" altLang="en-US" dirty="0"/>
              <a:t>，对任务负全责，有批准的权力。 </a:t>
            </a:r>
            <a:endParaRPr lang="en-US" altLang="zh-CN" dirty="0"/>
          </a:p>
          <a:p>
            <a:pPr lvl="1">
              <a:lnSpc>
                <a:spcPct val="120000"/>
              </a:lnSpc>
            </a:pPr>
            <a:r>
              <a:rPr lang="en-US" altLang="zh-CN" dirty="0"/>
              <a:t>S</a:t>
            </a:r>
            <a:r>
              <a:rPr lang="zh-CN" altLang="en-US" dirty="0"/>
              <a:t>： </a:t>
            </a:r>
            <a:r>
              <a:rPr lang="en-US" altLang="zh-CN" dirty="0"/>
              <a:t>Support</a:t>
            </a:r>
            <a:r>
              <a:rPr lang="zh-CN" altLang="en-US" dirty="0"/>
              <a:t>，对任务提供支持，辅助任务的完成。 </a:t>
            </a:r>
            <a:endParaRPr lang="en-US" altLang="zh-CN" dirty="0"/>
          </a:p>
          <a:p>
            <a:pPr lvl="1">
              <a:lnSpc>
                <a:spcPct val="120000"/>
              </a:lnSpc>
            </a:pPr>
            <a:r>
              <a:rPr lang="en-US" altLang="zh-CN" dirty="0"/>
              <a:t>C</a:t>
            </a:r>
            <a:r>
              <a:rPr lang="zh-CN" altLang="en-US" dirty="0"/>
              <a:t>： </a:t>
            </a:r>
            <a:r>
              <a:rPr lang="en-US" altLang="zh-CN" dirty="0"/>
              <a:t>Consulted</a:t>
            </a:r>
            <a:r>
              <a:rPr lang="zh-CN" altLang="en-US" dirty="0"/>
              <a:t>，咨询，拥有完成项目所需的信息或能力的角色。 </a:t>
            </a:r>
            <a:endParaRPr lang="en-US" altLang="zh-CN" dirty="0"/>
          </a:p>
          <a:p>
            <a:pPr lvl="1">
              <a:lnSpc>
                <a:spcPct val="120000"/>
              </a:lnSpc>
            </a:pPr>
            <a:r>
              <a:rPr lang="en-US" altLang="zh-CN" dirty="0"/>
              <a:t>I</a:t>
            </a:r>
            <a:r>
              <a:rPr lang="zh-CN" altLang="en-US" dirty="0"/>
              <a:t>： </a:t>
            </a:r>
            <a:r>
              <a:rPr lang="en-US" altLang="zh-CN" dirty="0"/>
              <a:t>Informed</a:t>
            </a:r>
            <a:r>
              <a:rPr lang="zh-CN" altLang="en-US" dirty="0"/>
              <a:t>，知会者，应该事后及时通知结果的角色。</a:t>
            </a:r>
            <a:endParaRPr lang="en-US" altLang="zh-CN" dirty="0"/>
          </a:p>
          <a:p>
            <a:pPr>
              <a:lnSpc>
                <a:spcPct val="120000"/>
              </a:lnSpc>
            </a:pPr>
            <a:endParaRPr lang="en-US" altLang="zh-CN" dirty="0"/>
          </a:p>
          <a:p>
            <a:pPr>
              <a:lnSpc>
                <a:spcPct val="120000"/>
              </a:lnSpc>
            </a:pPr>
            <a:endParaRPr lang="en-US" altLang="zh-CN" dirty="0"/>
          </a:p>
          <a:p>
            <a:pPr>
              <a:lnSpc>
                <a:spcPct val="120000"/>
              </a:lnSpc>
            </a:pPr>
            <a:r>
              <a:rPr lang="zh-CN" altLang="en-US" dirty="0"/>
              <a:t>在一个流程漫长、合作者众多的项目中，项目的管理 者要把每一个环节的</a:t>
            </a:r>
            <a:r>
              <a:rPr lang="en-US" altLang="zh-CN" dirty="0"/>
              <a:t>RASCI</a:t>
            </a:r>
            <a:r>
              <a:rPr lang="zh-CN" altLang="en-US" dirty="0"/>
              <a:t>角色都列出来，每个环 节有且只有一个</a:t>
            </a:r>
            <a:r>
              <a:rPr lang="en-US" altLang="zh-CN" dirty="0"/>
              <a:t>R</a:t>
            </a:r>
            <a:r>
              <a:rPr lang="zh-CN" altLang="en-US" dirty="0"/>
              <a:t>。</a:t>
            </a:r>
          </a:p>
        </p:txBody>
      </p:sp>
    </p:spTree>
    <p:extLst>
      <p:ext uri="{BB962C8B-B14F-4D97-AF65-F5344CB8AC3E}">
        <p14:creationId xmlns:p14="http://schemas.microsoft.com/office/powerpoint/2010/main" val="5522251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3D485-1249-4731-AA38-70E57DCE933C}"/>
              </a:ext>
            </a:extLst>
          </p:cNvPr>
          <p:cNvSpPr>
            <a:spLocks noGrp="1"/>
          </p:cNvSpPr>
          <p:nvPr>
            <p:ph type="title"/>
          </p:nvPr>
        </p:nvSpPr>
        <p:spPr/>
        <p:txBody>
          <a:bodyPr/>
          <a:lstStyle/>
          <a:p>
            <a:r>
              <a:rPr lang="zh-CN" altLang="en-US" dirty="0"/>
              <a:t>招数：修复</a:t>
            </a:r>
            <a:r>
              <a:rPr lang="en-US" altLang="zh-CN" dirty="0"/>
              <a:t>bug</a:t>
            </a:r>
            <a:r>
              <a:rPr lang="zh-CN" altLang="en-US" dirty="0"/>
              <a:t>的门槛逐渐提高</a:t>
            </a:r>
            <a:endParaRPr lang="en-US" dirty="0"/>
          </a:p>
        </p:txBody>
      </p:sp>
      <p:sp>
        <p:nvSpPr>
          <p:cNvPr id="3" name="Content Placeholder 2">
            <a:extLst>
              <a:ext uri="{FF2B5EF4-FFF2-40B4-BE49-F238E27FC236}">
                <a16:creationId xmlns:a16="http://schemas.microsoft.com/office/drawing/2014/main" id="{ADCAFCBA-257C-4ACF-9FDE-61A71CC76B0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788141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团队贡献分</a:t>
            </a:r>
            <a:endParaRPr lang="en-US" dirty="0"/>
          </a:p>
        </p:txBody>
      </p:sp>
      <p:sp>
        <p:nvSpPr>
          <p:cNvPr id="3" name="内容占位符 2"/>
          <p:cNvSpPr>
            <a:spLocks noGrp="1"/>
          </p:cNvSpPr>
          <p:nvPr>
            <p:ph idx="1"/>
          </p:nvPr>
        </p:nvSpPr>
        <p:spPr/>
        <p:txBody>
          <a:bodyPr/>
          <a:lstStyle/>
          <a:p>
            <a:r>
              <a:rPr lang="zh-CN" altLang="en-US" dirty="0"/>
              <a:t>课堂练习</a:t>
            </a:r>
            <a:endParaRPr lang="en-US" altLang="zh-CN" dirty="0"/>
          </a:p>
          <a:p>
            <a:r>
              <a:rPr lang="zh-CN" altLang="en-US" dirty="0"/>
              <a:t>讲述你们如何确定大家的团队贡献分</a:t>
            </a:r>
            <a:endParaRPr lang="en-US" altLang="zh-CN" dirty="0"/>
          </a:p>
          <a:p>
            <a:endParaRPr lang="en-US" dirty="0"/>
          </a:p>
          <a:p>
            <a:r>
              <a:rPr lang="en-US" altLang="zh-CN" dirty="0"/>
              <a:t>Alpha </a:t>
            </a:r>
            <a:r>
              <a:rPr lang="zh-CN" altLang="en-US" dirty="0"/>
              <a:t>阶段结束后，每个团队必须送走一名队员；每个团队有权利拒绝任何新队员加入</a:t>
            </a:r>
            <a:endParaRPr lang="en-US" dirty="0"/>
          </a:p>
        </p:txBody>
      </p:sp>
    </p:spTree>
    <p:extLst>
      <p:ext uri="{BB962C8B-B14F-4D97-AF65-F5344CB8AC3E}">
        <p14:creationId xmlns:p14="http://schemas.microsoft.com/office/powerpoint/2010/main" val="404713896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17.6 </a:t>
            </a:r>
            <a:r>
              <a:rPr lang="zh-CN" altLang="en-US" dirty="0"/>
              <a:t>绩效管理</a:t>
            </a:r>
            <a:endParaRPr lang="en-US" dirty="0"/>
          </a:p>
        </p:txBody>
      </p:sp>
      <p:sp>
        <p:nvSpPr>
          <p:cNvPr id="3" name="内容占位符 2"/>
          <p:cNvSpPr>
            <a:spLocks noGrp="1"/>
          </p:cNvSpPr>
          <p:nvPr>
            <p:ph idx="1"/>
          </p:nvPr>
        </p:nvSpPr>
        <p:spPr/>
        <p:txBody>
          <a:bodyPr>
            <a:normAutofit fontScale="47500" lnSpcReduction="20000"/>
          </a:bodyPr>
          <a:lstStyle/>
          <a:p>
            <a:pPr marL="118872" indent="0">
              <a:lnSpc>
                <a:spcPct val="120000"/>
              </a:lnSpc>
              <a:buNone/>
            </a:pPr>
            <a:r>
              <a:rPr lang="zh-CN" altLang="en-US" dirty="0"/>
              <a:t>不同情况需要不同的方法</a:t>
            </a:r>
            <a:endParaRPr lang="en-US" altLang="zh-CN" dirty="0"/>
          </a:p>
          <a:p>
            <a:pPr>
              <a:lnSpc>
                <a:spcPct val="120000"/>
              </a:lnSpc>
            </a:pPr>
            <a:r>
              <a:rPr lang="zh-CN" altLang="en-US" dirty="0"/>
              <a:t>一群人把一堆砖头从</a:t>
            </a:r>
            <a:r>
              <a:rPr lang="en-US" altLang="zh-CN" dirty="0"/>
              <a:t>A </a:t>
            </a:r>
            <a:r>
              <a:rPr lang="zh-CN" altLang="en-US" dirty="0"/>
              <a:t>地搬到</a:t>
            </a:r>
            <a:r>
              <a:rPr lang="en-US" altLang="zh-CN" dirty="0"/>
              <a:t>B </a:t>
            </a:r>
            <a:r>
              <a:rPr lang="zh-CN" altLang="en-US" dirty="0"/>
              <a:t>地 </a:t>
            </a:r>
            <a:endParaRPr lang="en-US" altLang="zh-CN" dirty="0"/>
          </a:p>
          <a:p>
            <a:pPr>
              <a:lnSpc>
                <a:spcPct val="120000"/>
              </a:lnSpc>
            </a:pPr>
            <a:r>
              <a:rPr lang="zh-CN" altLang="en-US" dirty="0"/>
              <a:t>一个剧组排演话剧</a:t>
            </a:r>
            <a:endParaRPr lang="en-US" altLang="zh-CN" dirty="0"/>
          </a:p>
          <a:p>
            <a:pPr lvl="1">
              <a:lnSpc>
                <a:spcPct val="120000"/>
              </a:lnSpc>
            </a:pPr>
            <a:r>
              <a:rPr lang="zh-CN" altLang="en-US" dirty="0"/>
              <a:t>（有导演，有场记，有主角，有配角，有舞美设计，有化妆师，有灯光师， 这些角色能随意替换么？）</a:t>
            </a:r>
            <a:endParaRPr lang="en-US" altLang="zh-CN" dirty="0"/>
          </a:p>
          <a:p>
            <a:pPr>
              <a:lnSpc>
                <a:spcPct val="120000"/>
              </a:lnSpc>
            </a:pPr>
            <a:r>
              <a:rPr lang="zh-CN" altLang="en-US" dirty="0"/>
              <a:t>一群画家集体创作“百里长江图”</a:t>
            </a:r>
            <a:endParaRPr lang="en-US" altLang="zh-CN" dirty="0"/>
          </a:p>
          <a:p>
            <a:pPr lvl="1">
              <a:lnSpc>
                <a:spcPct val="120000"/>
              </a:lnSpc>
            </a:pPr>
            <a:r>
              <a:rPr lang="zh-CN" altLang="en-US" dirty="0"/>
              <a:t>（你画一个局部，我画一个局部，如何构成一部好作品？）</a:t>
            </a:r>
            <a:endParaRPr lang="en-US" altLang="zh-CN" dirty="0"/>
          </a:p>
          <a:p>
            <a:pPr>
              <a:lnSpc>
                <a:spcPct val="120000"/>
              </a:lnSpc>
            </a:pPr>
            <a:r>
              <a:rPr lang="zh-CN" altLang="en-US" dirty="0"/>
              <a:t>一群医生</a:t>
            </a:r>
            <a:r>
              <a:rPr lang="en-US" altLang="zh-CN" dirty="0"/>
              <a:t>/ </a:t>
            </a:r>
            <a:r>
              <a:rPr lang="zh-CN" altLang="en-US" dirty="0"/>
              <a:t>护士轮流值夜班</a:t>
            </a:r>
            <a:endParaRPr lang="en-US" altLang="zh-CN" dirty="0"/>
          </a:p>
          <a:p>
            <a:pPr lvl="1">
              <a:lnSpc>
                <a:spcPct val="120000"/>
              </a:lnSpc>
            </a:pPr>
            <a:r>
              <a:rPr lang="zh-CN" altLang="en-US" dirty="0"/>
              <a:t>（有人值班一个晚上抢救了几个病人，失败了几次；也有人值班时没人来就医，谁的绩效更好？） </a:t>
            </a:r>
            <a:endParaRPr lang="en-US" altLang="zh-CN" dirty="0"/>
          </a:p>
          <a:p>
            <a:pPr>
              <a:lnSpc>
                <a:spcPct val="120000"/>
              </a:lnSpc>
            </a:pPr>
            <a:r>
              <a:rPr lang="zh-CN" altLang="en-US" dirty="0"/>
              <a:t>一群老师教课</a:t>
            </a:r>
            <a:endParaRPr lang="en-US" altLang="zh-CN" dirty="0"/>
          </a:p>
          <a:p>
            <a:pPr lvl="1">
              <a:lnSpc>
                <a:spcPct val="120000"/>
              </a:lnSpc>
            </a:pPr>
            <a:r>
              <a:rPr lang="zh-CN" altLang="en-US" dirty="0"/>
              <a:t>（有人讲得难，有人讲得容易，有不同的课程，谁最有效率？）</a:t>
            </a:r>
            <a:endParaRPr lang="en-US" altLang="zh-CN" dirty="0"/>
          </a:p>
          <a:p>
            <a:pPr>
              <a:lnSpc>
                <a:spcPct val="120000"/>
              </a:lnSpc>
            </a:pPr>
            <a:r>
              <a:rPr lang="zh-CN" altLang="en-US" dirty="0"/>
              <a:t>一群编辑在出版社里出书</a:t>
            </a:r>
            <a:endParaRPr lang="en-US" altLang="zh-CN" dirty="0"/>
          </a:p>
          <a:p>
            <a:pPr lvl="1">
              <a:lnSpc>
                <a:spcPct val="120000"/>
              </a:lnSpc>
            </a:pPr>
            <a:r>
              <a:rPr lang="zh-CN" altLang="en-US" dirty="0"/>
              <a:t>（有人碰到好题目，有人碰到不靠谱的作者，有人的书叫好， 有人的书叫座，有人热爱某一个冷门的领域，谁是好编辑？）</a:t>
            </a:r>
          </a:p>
          <a:p>
            <a:pPr>
              <a:lnSpc>
                <a:spcPct val="120000"/>
              </a:lnSpc>
            </a:pPr>
            <a:r>
              <a:rPr lang="zh-CN" altLang="en-US" dirty="0"/>
              <a:t>一群学生做软件工程项目</a:t>
            </a:r>
            <a:endParaRPr lang="en-US" altLang="zh-CN" dirty="0"/>
          </a:p>
          <a:p>
            <a:pPr lvl="1">
              <a:lnSpc>
                <a:spcPct val="120000"/>
              </a:lnSpc>
            </a:pPr>
            <a:r>
              <a:rPr lang="zh-CN" altLang="en-US" dirty="0"/>
              <a:t>（如何评价每个学生的绩效？）</a:t>
            </a:r>
          </a:p>
          <a:p>
            <a:pPr>
              <a:lnSpc>
                <a:spcPct val="120000"/>
              </a:lnSpc>
            </a:pPr>
            <a:endParaRPr lang="en-US" dirty="0"/>
          </a:p>
        </p:txBody>
      </p:sp>
    </p:spTree>
    <p:extLst>
      <p:ext uri="{BB962C8B-B14F-4D97-AF65-F5344CB8AC3E}">
        <p14:creationId xmlns:p14="http://schemas.microsoft.com/office/powerpoint/2010/main" val="277945438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5325879-C4B2-475E-B853-DC8F21A63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icrosoft YaHei"/>
              <a:cs typeface="+mn-cs"/>
            </a:endParaRPr>
          </a:p>
        </p:txBody>
      </p:sp>
      <p:sp>
        <p:nvSpPr>
          <p:cNvPr id="11" name="Rectangle 10">
            <a:extLst>
              <a:ext uri="{FF2B5EF4-FFF2-40B4-BE49-F238E27FC236}">
                <a16:creationId xmlns:a16="http://schemas.microsoft.com/office/drawing/2014/main" id="{012C085F-3B19-420D-902A-B55695F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18105" cy="6858000"/>
          </a:xfrm>
          <a:prstGeom prst="rect">
            <a:avLst/>
          </a:prstGeom>
          <a:blipFill>
            <a:blip r:embed="rId2"/>
            <a:stretch>
              <a:fillRect r="-164004"/>
            </a:stretch>
          </a:blipFill>
          <a:ln>
            <a:noFill/>
          </a:ln>
          <a:effectLst>
            <a:outerShdw blurRad="1397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icrosoft YaHei"/>
              <a:cs typeface="+mn-cs"/>
            </a:endParaRPr>
          </a:p>
        </p:txBody>
      </p:sp>
      <p:sp>
        <p:nvSpPr>
          <p:cNvPr id="2" name="标题 1"/>
          <p:cNvSpPr>
            <a:spLocks noGrp="1"/>
          </p:cNvSpPr>
          <p:nvPr>
            <p:ph type="title"/>
          </p:nvPr>
        </p:nvSpPr>
        <p:spPr>
          <a:xfrm>
            <a:off x="838201" y="365125"/>
            <a:ext cx="3435625" cy="1325563"/>
          </a:xfrm>
        </p:spPr>
        <p:txBody>
          <a:bodyPr>
            <a:normAutofit/>
          </a:bodyPr>
          <a:lstStyle/>
          <a:p>
            <a:r>
              <a:rPr lang="zh-CN" altLang="en-US" sz="4000">
                <a:gradFill flip="none" rotWithShape="1">
                  <a:gsLst>
                    <a:gs pos="28000">
                      <a:srgbClr val="EDEDED"/>
                    </a:gs>
                    <a:gs pos="0">
                      <a:srgbClr val="BFBFBF"/>
                    </a:gs>
                    <a:gs pos="100000">
                      <a:srgbClr val="FFFFFF"/>
                    </a:gs>
                  </a:gsLst>
                  <a:lin ang="4800000" scaled="0"/>
                  <a:tileRect/>
                </a:gradFill>
              </a:rPr>
              <a:t>各种方法</a:t>
            </a:r>
            <a:endParaRPr lang="en-US" sz="4000">
              <a:gradFill flip="none" rotWithShape="1">
                <a:gsLst>
                  <a:gs pos="28000">
                    <a:srgbClr val="EDEDED"/>
                  </a:gs>
                  <a:gs pos="0">
                    <a:srgbClr val="BFBFBF"/>
                  </a:gs>
                  <a:gs pos="100000">
                    <a:srgbClr val="FFFFFF"/>
                  </a:gs>
                </a:gsLst>
                <a:lin ang="4800000" scaled="0"/>
                <a:tileRect/>
              </a:gradFill>
            </a:endParaRPr>
          </a:p>
        </p:txBody>
      </p:sp>
      <p:sp>
        <p:nvSpPr>
          <p:cNvPr id="3" name="内容占位符 2"/>
          <p:cNvSpPr>
            <a:spLocks noGrp="1"/>
          </p:cNvSpPr>
          <p:nvPr>
            <p:ph idx="1"/>
          </p:nvPr>
        </p:nvSpPr>
        <p:spPr>
          <a:xfrm>
            <a:off x="666974" y="1825625"/>
            <a:ext cx="3606853" cy="4351338"/>
          </a:xfrm>
        </p:spPr>
        <p:txBody>
          <a:bodyPr>
            <a:normAutofit/>
          </a:bodyPr>
          <a:lstStyle/>
          <a:p>
            <a:r>
              <a:rPr lang="zh-CN" altLang="en-US" sz="2000">
                <a:gradFill>
                  <a:gsLst>
                    <a:gs pos="34000">
                      <a:srgbClr val="EDEDED"/>
                    </a:gs>
                    <a:gs pos="0">
                      <a:srgbClr val="BFBFBF"/>
                    </a:gs>
                    <a:gs pos="100000">
                      <a:srgbClr val="FFFFFF"/>
                    </a:gs>
                  </a:gsLst>
                  <a:lin ang="4800000" scaled="0"/>
                </a:gradFill>
              </a:rPr>
              <a:t>根据工作量？</a:t>
            </a:r>
            <a:endParaRPr lang="en-US" altLang="zh-CN" sz="2000">
              <a:gradFill>
                <a:gsLst>
                  <a:gs pos="34000">
                    <a:srgbClr val="EDEDED"/>
                  </a:gs>
                  <a:gs pos="0">
                    <a:srgbClr val="BFBFBF"/>
                  </a:gs>
                  <a:gs pos="100000">
                    <a:srgbClr val="FFFFFF"/>
                  </a:gs>
                </a:gsLst>
                <a:lin ang="4800000" scaled="0"/>
              </a:gradFill>
            </a:endParaRPr>
          </a:p>
          <a:p>
            <a:r>
              <a:rPr lang="zh-CN" altLang="en-US" sz="2000">
                <a:gradFill>
                  <a:gsLst>
                    <a:gs pos="34000">
                      <a:srgbClr val="EDEDED"/>
                    </a:gs>
                    <a:gs pos="0">
                      <a:srgbClr val="BFBFBF"/>
                    </a:gs>
                    <a:gs pos="100000">
                      <a:srgbClr val="FFFFFF"/>
                    </a:gs>
                  </a:gsLst>
                  <a:lin ang="4800000" scaled="0"/>
                </a:gradFill>
              </a:rPr>
              <a:t>根据工作时间？</a:t>
            </a:r>
            <a:endParaRPr lang="en-US" altLang="zh-CN" sz="2000">
              <a:gradFill>
                <a:gsLst>
                  <a:gs pos="34000">
                    <a:srgbClr val="EDEDED"/>
                  </a:gs>
                  <a:gs pos="0">
                    <a:srgbClr val="BFBFBF"/>
                  </a:gs>
                  <a:gs pos="100000">
                    <a:srgbClr val="FFFFFF"/>
                  </a:gs>
                </a:gsLst>
                <a:lin ang="4800000" scaled="0"/>
              </a:gradFill>
            </a:endParaRPr>
          </a:p>
          <a:p>
            <a:r>
              <a:rPr lang="zh-CN" altLang="en-US" sz="2000">
                <a:gradFill>
                  <a:gsLst>
                    <a:gs pos="34000">
                      <a:srgbClr val="EDEDED"/>
                    </a:gs>
                    <a:gs pos="0">
                      <a:srgbClr val="BFBFBF"/>
                    </a:gs>
                    <a:gs pos="100000">
                      <a:srgbClr val="FFFFFF"/>
                    </a:gs>
                  </a:gsLst>
                  <a:lin ang="4800000" scaled="0"/>
                </a:gradFill>
              </a:rPr>
              <a:t>根据资历？</a:t>
            </a:r>
            <a:endParaRPr lang="en-US" altLang="zh-CN" sz="2000">
              <a:gradFill>
                <a:gsLst>
                  <a:gs pos="34000">
                    <a:srgbClr val="EDEDED"/>
                  </a:gs>
                  <a:gs pos="0">
                    <a:srgbClr val="BFBFBF"/>
                  </a:gs>
                  <a:gs pos="100000">
                    <a:srgbClr val="FFFFFF"/>
                  </a:gs>
                </a:gsLst>
                <a:lin ang="4800000" scaled="0"/>
              </a:gradFill>
            </a:endParaRPr>
          </a:p>
          <a:p>
            <a:r>
              <a:rPr lang="zh-CN" altLang="en-US" sz="2000">
                <a:gradFill>
                  <a:gsLst>
                    <a:gs pos="34000">
                      <a:srgbClr val="EDEDED"/>
                    </a:gs>
                    <a:gs pos="0">
                      <a:srgbClr val="BFBFBF"/>
                    </a:gs>
                    <a:gs pos="100000">
                      <a:srgbClr val="FFFFFF"/>
                    </a:gs>
                  </a:gsLst>
                  <a:lin ang="4800000" scaled="0"/>
                </a:gradFill>
              </a:rPr>
              <a:t>大锅饭？</a:t>
            </a:r>
            <a:endParaRPr lang="en-US" altLang="zh-CN" sz="2000">
              <a:gradFill>
                <a:gsLst>
                  <a:gs pos="34000">
                    <a:srgbClr val="EDEDED"/>
                  </a:gs>
                  <a:gs pos="0">
                    <a:srgbClr val="BFBFBF"/>
                  </a:gs>
                  <a:gs pos="100000">
                    <a:srgbClr val="FFFFFF"/>
                  </a:gs>
                </a:gsLst>
                <a:lin ang="4800000" scaled="0"/>
              </a:gradFill>
            </a:endParaRPr>
          </a:p>
          <a:p>
            <a:r>
              <a:rPr lang="zh-CN" altLang="en-US" sz="2000">
                <a:gradFill>
                  <a:gsLst>
                    <a:gs pos="34000">
                      <a:srgbClr val="EDEDED"/>
                    </a:gs>
                    <a:gs pos="0">
                      <a:srgbClr val="BFBFBF"/>
                    </a:gs>
                    <a:gs pos="100000">
                      <a:srgbClr val="FFFFFF"/>
                    </a:gs>
                  </a:gsLst>
                  <a:lin ang="4800000" scaled="0"/>
                </a:gradFill>
              </a:rPr>
              <a:t>比效率？比不犯错误？</a:t>
            </a:r>
            <a:endParaRPr lang="en-US" altLang="zh-CN" sz="2000">
              <a:gradFill>
                <a:gsLst>
                  <a:gs pos="34000">
                    <a:srgbClr val="EDEDED"/>
                  </a:gs>
                  <a:gs pos="0">
                    <a:srgbClr val="BFBFBF"/>
                  </a:gs>
                  <a:gs pos="100000">
                    <a:srgbClr val="FFFFFF"/>
                  </a:gs>
                </a:gsLst>
                <a:lin ang="4800000" scaled="0"/>
              </a:gradFill>
            </a:endParaRPr>
          </a:p>
          <a:p>
            <a:r>
              <a:rPr lang="zh-CN" altLang="en-US" sz="2000">
                <a:gradFill>
                  <a:gsLst>
                    <a:gs pos="34000">
                      <a:srgbClr val="EDEDED"/>
                    </a:gs>
                    <a:gs pos="0">
                      <a:srgbClr val="BFBFBF"/>
                    </a:gs>
                    <a:gs pos="100000">
                      <a:srgbClr val="FFFFFF"/>
                    </a:gs>
                  </a:gsLst>
                  <a:lin ang="4800000" scaled="0"/>
                </a:gradFill>
              </a:rPr>
              <a:t>队友评估？</a:t>
            </a:r>
            <a:endParaRPr lang="en-US" altLang="zh-CN" sz="2000">
              <a:gradFill>
                <a:gsLst>
                  <a:gs pos="34000">
                    <a:srgbClr val="EDEDED"/>
                  </a:gs>
                  <a:gs pos="0">
                    <a:srgbClr val="BFBFBF"/>
                  </a:gs>
                  <a:gs pos="100000">
                    <a:srgbClr val="FFFFFF"/>
                  </a:gs>
                </a:gsLst>
                <a:lin ang="4800000" scaled="0"/>
              </a:gradFill>
            </a:endParaRPr>
          </a:p>
          <a:p>
            <a:r>
              <a:rPr lang="en-US" altLang="zh-CN" sz="2000">
                <a:gradFill>
                  <a:gsLst>
                    <a:gs pos="34000">
                      <a:srgbClr val="EDEDED"/>
                    </a:gs>
                    <a:gs pos="0">
                      <a:srgbClr val="BFBFBF"/>
                    </a:gs>
                    <a:gs pos="100000">
                      <a:srgbClr val="FFFFFF"/>
                    </a:gs>
                  </a:gsLst>
                  <a:lin ang="4800000" scaled="0"/>
                </a:gradFill>
              </a:rPr>
              <a:t>20 / 70 / 10 </a:t>
            </a:r>
            <a:r>
              <a:rPr lang="zh-CN" altLang="en-US" sz="2000">
                <a:gradFill>
                  <a:gsLst>
                    <a:gs pos="34000">
                      <a:srgbClr val="EDEDED"/>
                    </a:gs>
                    <a:gs pos="0">
                      <a:srgbClr val="BFBFBF"/>
                    </a:gs>
                    <a:gs pos="100000">
                      <a:srgbClr val="FFFFFF"/>
                    </a:gs>
                  </a:gsLst>
                  <a:lin ang="4800000" scaled="0"/>
                </a:gradFill>
              </a:rPr>
              <a:t>分档次？</a:t>
            </a:r>
            <a:endParaRPr lang="en-US" altLang="zh-CN" sz="2000">
              <a:gradFill>
                <a:gsLst>
                  <a:gs pos="34000">
                    <a:srgbClr val="EDEDED"/>
                  </a:gs>
                  <a:gs pos="0">
                    <a:srgbClr val="BFBFBF"/>
                  </a:gs>
                  <a:gs pos="100000">
                    <a:srgbClr val="FFFFFF"/>
                  </a:gs>
                </a:gsLst>
                <a:lin ang="4800000" scaled="0"/>
              </a:gradFill>
            </a:endParaRPr>
          </a:p>
          <a:p>
            <a:r>
              <a:rPr lang="zh-CN" altLang="en-US" sz="2000">
                <a:gradFill>
                  <a:gsLst>
                    <a:gs pos="34000">
                      <a:srgbClr val="EDEDED"/>
                    </a:gs>
                    <a:gs pos="0">
                      <a:srgbClr val="BFBFBF"/>
                    </a:gs>
                    <a:gs pos="100000">
                      <a:srgbClr val="FFFFFF"/>
                    </a:gs>
                  </a:gsLst>
                  <a:lin ang="4800000" scaled="0"/>
                </a:gradFill>
              </a:rPr>
              <a:t>二维表格判定工作结果和影响力？</a:t>
            </a:r>
            <a:endParaRPr lang="en-US" altLang="zh-CN" sz="2000">
              <a:gradFill>
                <a:gsLst>
                  <a:gs pos="34000">
                    <a:srgbClr val="EDEDED"/>
                  </a:gs>
                  <a:gs pos="0">
                    <a:srgbClr val="BFBFBF"/>
                  </a:gs>
                  <a:gs pos="100000">
                    <a:srgbClr val="FFFFFF"/>
                  </a:gs>
                </a:gsLst>
                <a:lin ang="4800000" scaled="0"/>
              </a:gradFill>
            </a:endParaRPr>
          </a:p>
          <a:p>
            <a:r>
              <a:rPr lang="zh-CN" altLang="en-US" sz="2000">
                <a:gradFill>
                  <a:gsLst>
                    <a:gs pos="34000">
                      <a:srgbClr val="EDEDED"/>
                    </a:gs>
                    <a:gs pos="0">
                      <a:srgbClr val="BFBFBF"/>
                    </a:gs>
                    <a:gs pos="100000">
                      <a:srgbClr val="FFFFFF"/>
                    </a:gs>
                  </a:gsLst>
                  <a:lin ang="4800000" scaled="0"/>
                </a:gradFill>
              </a:rPr>
              <a:t>划分等级，公开刺激？</a:t>
            </a:r>
            <a:endParaRPr lang="en-US" altLang="zh-CN" sz="2000">
              <a:gradFill>
                <a:gsLst>
                  <a:gs pos="34000">
                    <a:srgbClr val="EDEDED"/>
                  </a:gs>
                  <a:gs pos="0">
                    <a:srgbClr val="BFBFBF"/>
                  </a:gs>
                  <a:gs pos="100000">
                    <a:srgbClr val="FFFFFF"/>
                  </a:gs>
                </a:gsLst>
                <a:lin ang="4800000" scaled="0"/>
              </a:gradFill>
            </a:endParaRPr>
          </a:p>
          <a:p>
            <a:r>
              <a:rPr lang="zh-CN" altLang="en-US" sz="2000">
                <a:gradFill>
                  <a:gsLst>
                    <a:gs pos="34000">
                      <a:srgbClr val="EDEDED"/>
                    </a:gs>
                    <a:gs pos="0">
                      <a:srgbClr val="BFBFBF"/>
                    </a:gs>
                    <a:gs pos="100000">
                      <a:srgbClr val="FFFFFF"/>
                    </a:gs>
                  </a:gsLst>
                  <a:lin ang="4800000" scaled="0"/>
                </a:gradFill>
              </a:rPr>
              <a:t>闷声发大财</a:t>
            </a:r>
            <a:endParaRPr lang="en-US" sz="2000">
              <a:gradFill>
                <a:gsLst>
                  <a:gs pos="34000">
                    <a:srgbClr val="EDEDED"/>
                  </a:gs>
                  <a:gs pos="0">
                    <a:srgbClr val="BFBFBF"/>
                  </a:gs>
                  <a:gs pos="100000">
                    <a:srgbClr val="FFFFFF"/>
                  </a:gs>
                </a:gsLst>
                <a:lin ang="4800000" scaled="0"/>
              </a:gradFill>
            </a:endParaRPr>
          </a:p>
        </p:txBody>
      </p:sp>
      <p:pic>
        <p:nvPicPr>
          <p:cNvPr id="4" name="Picture 3">
            <a:extLst>
              <a:ext uri="{FF2B5EF4-FFF2-40B4-BE49-F238E27FC236}">
                <a16:creationId xmlns:a16="http://schemas.microsoft.com/office/drawing/2014/main" id="{C865262D-9945-4CC0-B8FB-C3D176AFD1C3}"/>
              </a:ext>
            </a:extLst>
          </p:cNvPr>
          <p:cNvPicPr>
            <a:picLocks noChangeAspect="1"/>
          </p:cNvPicPr>
          <p:nvPr/>
        </p:nvPicPr>
        <p:blipFill>
          <a:blip r:embed="rId3"/>
          <a:stretch>
            <a:fillRect/>
          </a:stretch>
        </p:blipFill>
        <p:spPr>
          <a:xfrm>
            <a:off x="5274539" y="1826699"/>
            <a:ext cx="6314487" cy="3204602"/>
          </a:xfrm>
          <a:prstGeom prst="rect">
            <a:avLst/>
          </a:prstGeom>
        </p:spPr>
      </p:pic>
    </p:spTree>
    <p:extLst>
      <p:ext uri="{BB962C8B-B14F-4D97-AF65-F5344CB8AC3E}">
        <p14:creationId xmlns:p14="http://schemas.microsoft.com/office/powerpoint/2010/main" val="2100864417"/>
      </p:ext>
    </p:extLst>
  </p:cSld>
  <p:clrMapOvr>
    <a:overrideClrMapping bg1="lt1" tx1="dk1" bg2="lt2" tx2="dk2" accent1="accent1" accent2="accent2" accent3="accent3" accent4="accent4" accent5="accent5" accent6="accent6" hlink="hlink" folHlink="folHlink"/>
  </p:clrMapOvr>
</p:sld>
</file>

<file path=ppt/slides/slide1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5705EE-F9CC-4179-8161-85F1EE4DF5CA}"/>
              </a:ext>
            </a:extLst>
          </p:cNvPr>
          <p:cNvPicPr>
            <a:picLocks noChangeAspect="1"/>
          </p:cNvPicPr>
          <p:nvPr/>
        </p:nvPicPr>
        <p:blipFill rotWithShape="1">
          <a:blip r:embed="rId3"/>
          <a:srcRect r="5437"/>
          <a:stretch/>
        </p:blipFill>
        <p:spPr>
          <a:xfrm>
            <a:off x="6096000" y="10"/>
            <a:ext cx="6096000" cy="6857990"/>
          </a:xfrm>
          <a:prstGeom prst="rect">
            <a:avLst/>
          </a:prstGeom>
        </p:spPr>
      </p:pic>
      <p:sp useBgFill="1">
        <p:nvSpPr>
          <p:cNvPr id="9" name="Rectangle 8">
            <a:extLst>
              <a:ext uri="{FF2B5EF4-FFF2-40B4-BE49-F238E27FC236}">
                <a16:creationId xmlns:a16="http://schemas.microsoft.com/office/drawing/2014/main" id="{229B61F6-561C-44B1-809D-51A2F295F3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icrosoft YaHei"/>
              <a:cs typeface="+mn-cs"/>
            </a:endParaRPr>
          </a:p>
        </p:txBody>
      </p:sp>
      <p:sp>
        <p:nvSpPr>
          <p:cNvPr id="2" name="标题 1"/>
          <p:cNvSpPr>
            <a:spLocks noGrp="1"/>
          </p:cNvSpPr>
          <p:nvPr>
            <p:ph type="title"/>
          </p:nvPr>
        </p:nvSpPr>
        <p:spPr>
          <a:xfrm>
            <a:off x="838201" y="365125"/>
            <a:ext cx="4854676" cy="1325563"/>
          </a:xfrm>
        </p:spPr>
        <p:txBody>
          <a:bodyPr>
            <a:normAutofit/>
          </a:bodyPr>
          <a:lstStyle/>
          <a:p>
            <a:r>
              <a:rPr lang="zh-CN" altLang="en-US" dirty="0"/>
              <a:t>萝卜和白菜</a:t>
            </a:r>
            <a:endParaRPr lang="en-US" dirty="0"/>
          </a:p>
        </p:txBody>
      </p:sp>
      <p:sp>
        <p:nvSpPr>
          <p:cNvPr id="3" name="内容占位符 2"/>
          <p:cNvSpPr>
            <a:spLocks noGrp="1"/>
          </p:cNvSpPr>
          <p:nvPr>
            <p:ph idx="1"/>
          </p:nvPr>
        </p:nvSpPr>
        <p:spPr>
          <a:xfrm>
            <a:off x="1120000" y="1825625"/>
            <a:ext cx="4572877" cy="4351338"/>
          </a:xfrm>
        </p:spPr>
        <p:txBody>
          <a:bodyPr>
            <a:normAutofit/>
          </a:bodyPr>
          <a:lstStyle/>
          <a:p>
            <a:r>
              <a:rPr lang="zh-CN" altLang="en-US" dirty="0"/>
              <a:t>萝卜快了不洗泥  </a:t>
            </a:r>
            <a:r>
              <a:rPr lang="en-US" altLang="zh-CN" dirty="0"/>
              <a:t>vs. </a:t>
            </a:r>
            <a:r>
              <a:rPr lang="zh-CN" altLang="en-US" dirty="0"/>
              <a:t>慢工出细活</a:t>
            </a:r>
            <a:endParaRPr lang="en-US" altLang="zh-CN" dirty="0"/>
          </a:p>
          <a:p>
            <a:r>
              <a:rPr lang="zh-CN" altLang="en-US" dirty="0"/>
              <a:t>讨论</a:t>
            </a:r>
            <a:endParaRPr lang="en-US" altLang="zh-CN" dirty="0"/>
          </a:p>
          <a:p>
            <a:pPr lvl="1"/>
            <a:r>
              <a:rPr lang="zh-CN" altLang="en-US" dirty="0"/>
              <a:t>如果你是经理，你应该怎么办？</a:t>
            </a:r>
            <a:endParaRPr lang="en-US" dirty="0"/>
          </a:p>
        </p:txBody>
      </p:sp>
    </p:spTree>
    <p:extLst>
      <p:ext uri="{BB962C8B-B14F-4D97-AF65-F5344CB8AC3E}">
        <p14:creationId xmlns:p14="http://schemas.microsoft.com/office/powerpoint/2010/main" val="325753007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团队发展的阶段</a:t>
            </a:r>
            <a:endParaRPr lang="en-US" dirty="0"/>
          </a:p>
        </p:txBody>
      </p:sp>
      <p:sp>
        <p:nvSpPr>
          <p:cNvPr id="3" name="内容占位符 2"/>
          <p:cNvSpPr>
            <a:spLocks noGrp="1"/>
          </p:cNvSpPr>
          <p:nvPr>
            <p:ph idx="1"/>
          </p:nvPr>
        </p:nvSpPr>
        <p:spPr/>
        <p:txBody>
          <a:bodyPr/>
          <a:lstStyle/>
          <a:p>
            <a:r>
              <a:rPr lang="zh-CN" altLang="en-US" dirty="0"/>
              <a:t>假团队</a:t>
            </a:r>
            <a:endParaRPr lang="en-US" dirty="0"/>
          </a:p>
        </p:txBody>
      </p:sp>
      <p:pic>
        <p:nvPicPr>
          <p:cNvPr id="4" name="图片 3"/>
          <p:cNvPicPr>
            <a:picLocks noChangeAspect="1"/>
          </p:cNvPicPr>
          <p:nvPr/>
        </p:nvPicPr>
        <p:blipFill>
          <a:blip r:embed="rId2"/>
          <a:stretch>
            <a:fillRect/>
          </a:stretch>
        </p:blipFill>
        <p:spPr>
          <a:xfrm>
            <a:off x="5181600" y="1687695"/>
            <a:ext cx="5314950" cy="4800600"/>
          </a:xfrm>
          <a:prstGeom prst="rect">
            <a:avLst/>
          </a:prstGeom>
        </p:spPr>
      </p:pic>
    </p:spTree>
    <p:extLst>
      <p:ext uri="{BB962C8B-B14F-4D97-AF65-F5344CB8AC3E}">
        <p14:creationId xmlns:p14="http://schemas.microsoft.com/office/powerpoint/2010/main" val="71191468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软件工程师的道德</a:t>
            </a:r>
            <a:endParaRPr lang="en-US" dirty="0"/>
          </a:p>
        </p:txBody>
      </p:sp>
      <p:sp>
        <p:nvSpPr>
          <p:cNvPr id="3" name="内容占位符 2"/>
          <p:cNvSpPr>
            <a:spLocks noGrp="1"/>
          </p:cNvSpPr>
          <p:nvPr>
            <p:ph idx="1"/>
          </p:nvPr>
        </p:nvSpPr>
        <p:spPr/>
        <p:txBody>
          <a:bodyPr/>
          <a:lstStyle/>
          <a:p>
            <a:r>
              <a:rPr lang="zh-CN" altLang="en-US" dirty="0"/>
              <a:t>在医学上有著名的希波克拉底誓言</a:t>
            </a:r>
            <a:endParaRPr lang="en-US" altLang="zh-CN" dirty="0"/>
          </a:p>
          <a:p>
            <a:r>
              <a:rPr lang="en-US" dirty="0"/>
              <a:t>IEEE/ACM</a:t>
            </a:r>
            <a:r>
              <a:rPr lang="zh-CN" altLang="en-US" dirty="0"/>
              <a:t>发 布了</a:t>
            </a:r>
            <a:r>
              <a:rPr lang="en-US" altLang="zh-CN" dirty="0"/>
              <a:t>《 </a:t>
            </a:r>
            <a:r>
              <a:rPr lang="zh-CN" altLang="en-US" dirty="0"/>
              <a:t>软件工程师职业道德规范和标准</a:t>
            </a:r>
            <a:r>
              <a:rPr lang="en-US" altLang="zh-CN" dirty="0"/>
              <a:t>》</a:t>
            </a:r>
            <a:r>
              <a:rPr lang="zh-CN" altLang="en-US" dirty="0"/>
              <a:t>（</a:t>
            </a:r>
            <a:r>
              <a:rPr lang="en-US" dirty="0"/>
              <a:t>Software Engineering Code of Ethics and Professional Practice）</a:t>
            </a:r>
          </a:p>
          <a:p>
            <a:r>
              <a:rPr lang="zh-CN" altLang="en-US" dirty="0"/>
              <a:t>举实际的例子来讨论工程师的道德</a:t>
            </a:r>
            <a:endParaRPr lang="en-US" altLang="zh-CN" dirty="0"/>
          </a:p>
          <a:p>
            <a:r>
              <a:rPr lang="en-US" dirty="0">
                <a:hlinkClick r:id="rId2"/>
              </a:rPr>
              <a:t>http://blog.jobbole.com/79450/</a:t>
            </a:r>
            <a:r>
              <a:rPr lang="en-US" dirty="0"/>
              <a:t>   </a:t>
            </a:r>
            <a:r>
              <a:rPr lang="zh-CN" altLang="en-US" dirty="0"/>
              <a:t>偷了 “半条命”源码的人</a:t>
            </a:r>
            <a:endParaRPr lang="en-US" altLang="zh-CN" dirty="0"/>
          </a:p>
          <a:p>
            <a:r>
              <a:rPr lang="en-US" dirty="0">
                <a:hlinkClick r:id="rId3"/>
              </a:rPr>
              <a:t>http://tech.ifeng.com/a/20141020/40841049_0.shtml</a:t>
            </a:r>
            <a:r>
              <a:rPr lang="en-US" dirty="0"/>
              <a:t>   </a:t>
            </a:r>
            <a:r>
              <a:rPr lang="zh-CN" altLang="en-US" dirty="0"/>
              <a:t>计数造假</a:t>
            </a:r>
            <a:endParaRPr lang="en-US" altLang="zh-CN" dirty="0"/>
          </a:p>
          <a:p>
            <a:r>
              <a:rPr lang="zh-CN" altLang="en-US" dirty="0"/>
              <a:t>阿里  月饼 事件</a:t>
            </a:r>
            <a:endParaRPr lang="en-US" altLang="zh-CN"/>
          </a:p>
          <a:p>
            <a:endParaRPr lang="en-US" altLang="zh-CN" dirty="0"/>
          </a:p>
          <a:p>
            <a:endParaRPr lang="en-US" dirty="0"/>
          </a:p>
        </p:txBody>
      </p:sp>
    </p:spTree>
    <p:extLst>
      <p:ext uri="{BB962C8B-B14F-4D97-AF65-F5344CB8AC3E}">
        <p14:creationId xmlns:p14="http://schemas.microsoft.com/office/powerpoint/2010/main" val="47625303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6B91B-D9B1-477D-8B40-9367BF479138}"/>
              </a:ext>
            </a:extLst>
          </p:cNvPr>
          <p:cNvSpPr>
            <a:spLocks noGrp="1"/>
          </p:cNvSpPr>
          <p:nvPr>
            <p:ph type="title"/>
          </p:nvPr>
        </p:nvSpPr>
        <p:spPr>
          <a:xfrm>
            <a:off x="838200" y="365125"/>
            <a:ext cx="10515600" cy="1325563"/>
          </a:xfrm>
        </p:spPr>
        <p:txBody>
          <a:bodyPr>
            <a:normAutofit/>
          </a:bodyPr>
          <a:lstStyle/>
          <a:p>
            <a:r>
              <a:rPr lang="zh-CN" altLang="en-US" dirty="0"/>
              <a:t>同理心</a:t>
            </a:r>
            <a:endParaRPr lang="en-US" dirty="0"/>
          </a:p>
        </p:txBody>
      </p:sp>
      <p:pic>
        <p:nvPicPr>
          <p:cNvPr id="4" name="Picture 3">
            <a:extLst>
              <a:ext uri="{FF2B5EF4-FFF2-40B4-BE49-F238E27FC236}">
                <a16:creationId xmlns:a16="http://schemas.microsoft.com/office/drawing/2014/main" id="{B7650DC0-3412-4510-A886-893C09B9FE5D}"/>
              </a:ext>
            </a:extLst>
          </p:cNvPr>
          <p:cNvPicPr>
            <a:picLocks noChangeAspect="1"/>
          </p:cNvPicPr>
          <p:nvPr/>
        </p:nvPicPr>
        <p:blipFill>
          <a:blip r:embed="rId3"/>
          <a:stretch>
            <a:fillRect/>
          </a:stretch>
        </p:blipFill>
        <p:spPr>
          <a:xfrm>
            <a:off x="956068" y="1924505"/>
            <a:ext cx="3354676" cy="2516007"/>
          </a:xfrm>
          <a:prstGeom prst="rect">
            <a:avLst/>
          </a:prstGeom>
        </p:spPr>
      </p:pic>
      <p:sp>
        <p:nvSpPr>
          <p:cNvPr id="3" name="Content Placeholder 2">
            <a:extLst>
              <a:ext uri="{FF2B5EF4-FFF2-40B4-BE49-F238E27FC236}">
                <a16:creationId xmlns:a16="http://schemas.microsoft.com/office/drawing/2014/main" id="{C212176C-009A-4C3D-8B0B-972D42797D8A}"/>
              </a:ext>
            </a:extLst>
          </p:cNvPr>
          <p:cNvSpPr>
            <a:spLocks noGrp="1"/>
          </p:cNvSpPr>
          <p:nvPr>
            <p:ph idx="1"/>
          </p:nvPr>
        </p:nvSpPr>
        <p:spPr>
          <a:xfrm>
            <a:off x="4800600" y="1825625"/>
            <a:ext cx="6553200" cy="4351338"/>
          </a:xfrm>
        </p:spPr>
        <p:txBody>
          <a:bodyPr>
            <a:normAutofit/>
          </a:bodyPr>
          <a:lstStyle/>
          <a:p>
            <a:r>
              <a:rPr lang="zh-CN" altLang="en-US">
                <a:gradFill>
                  <a:gsLst>
                    <a:gs pos="34000">
                      <a:schemeClr val="tx1">
                        <a:lumMod val="93000"/>
                      </a:schemeClr>
                    </a:gs>
                    <a:gs pos="0">
                      <a:schemeClr val="bg1">
                        <a:lumMod val="25000"/>
                        <a:lumOff val="75000"/>
                      </a:schemeClr>
                    </a:gs>
                    <a:gs pos="100000">
                      <a:schemeClr val="tx1"/>
                    </a:gs>
                  </a:gsLst>
                  <a:lin ang="4800000" scaled="0"/>
                </a:gradFill>
              </a:rPr>
              <a:t>人和人不一样， 你觉得程序员和自闭症的患者有什么联系么</a:t>
            </a:r>
            <a:r>
              <a:rPr lang="en-US" altLang="zh-CN">
                <a:gradFill>
                  <a:gsLst>
                    <a:gs pos="34000">
                      <a:schemeClr val="tx1">
                        <a:lumMod val="93000"/>
                      </a:schemeClr>
                    </a:gs>
                    <a:gs pos="0">
                      <a:schemeClr val="bg1">
                        <a:lumMod val="25000"/>
                        <a:lumOff val="75000"/>
                      </a:schemeClr>
                    </a:gs>
                    <a:gs pos="100000">
                      <a:schemeClr val="tx1"/>
                    </a:gs>
                  </a:gsLst>
                  <a:lin ang="4800000" scaled="0"/>
                </a:gradFill>
              </a:rPr>
              <a:t>?</a:t>
            </a:r>
          </a:p>
          <a:p>
            <a:r>
              <a:rPr lang="en-US" altLang="zh-CN">
                <a:gradFill>
                  <a:gsLst>
                    <a:gs pos="34000">
                      <a:schemeClr val="tx1">
                        <a:lumMod val="93000"/>
                      </a:schemeClr>
                    </a:gs>
                    <a:gs pos="0">
                      <a:schemeClr val="bg1">
                        <a:lumMod val="25000"/>
                        <a:lumOff val="75000"/>
                      </a:schemeClr>
                    </a:gs>
                    <a:gs pos="100000">
                      <a:schemeClr val="tx1"/>
                    </a:gs>
                  </a:gsLst>
                  <a:lin ang="4800000" scaled="0"/>
                </a:gradFill>
              </a:rPr>
              <a:t>     </a:t>
            </a:r>
            <a:r>
              <a:rPr lang="en-US" u="sng">
                <a:gradFill>
                  <a:gsLst>
                    <a:gs pos="34000">
                      <a:schemeClr val="tx1">
                        <a:lumMod val="93000"/>
                      </a:schemeClr>
                    </a:gs>
                    <a:gs pos="0">
                      <a:schemeClr val="bg1">
                        <a:lumMod val="25000"/>
                        <a:lumOff val="75000"/>
                      </a:schemeClr>
                    </a:gs>
                    <a:gs pos="100000">
                      <a:schemeClr val="tx1"/>
                    </a:gs>
                  </a:gsLst>
                  <a:lin ang="4800000" scaled="0"/>
                </a:gradFill>
                <a:hlinkClick r:id="rId4"/>
              </a:rPr>
              <a:t>http://archive.wired.com/wired/archive/9.12/baron-cohen.html</a:t>
            </a:r>
            <a:endParaRPr lang="en-US">
              <a:gradFill>
                <a:gsLst>
                  <a:gs pos="34000">
                    <a:schemeClr val="tx1">
                      <a:lumMod val="93000"/>
                    </a:schemeClr>
                  </a:gs>
                  <a:gs pos="0">
                    <a:schemeClr val="bg1">
                      <a:lumMod val="25000"/>
                      <a:lumOff val="75000"/>
                    </a:schemeClr>
                  </a:gs>
                  <a:gs pos="100000">
                    <a:schemeClr val="tx1"/>
                  </a:gs>
                </a:gsLst>
                <a:lin ang="4800000" scaled="0"/>
              </a:gradFill>
            </a:endParaRPr>
          </a:p>
          <a:p>
            <a:r>
              <a:rPr lang="en-US">
                <a:gradFill>
                  <a:gsLst>
                    <a:gs pos="34000">
                      <a:schemeClr val="tx1">
                        <a:lumMod val="93000"/>
                      </a:schemeClr>
                    </a:gs>
                    <a:gs pos="0">
                      <a:schemeClr val="bg1">
                        <a:lumMod val="25000"/>
                        <a:lumOff val="75000"/>
                      </a:schemeClr>
                    </a:gs>
                    <a:gs pos="100000">
                      <a:schemeClr val="tx1"/>
                    </a:gs>
                  </a:gsLst>
                  <a:lin ang="4800000" scaled="0"/>
                </a:gradFill>
              </a:rPr>
              <a:t>     </a:t>
            </a:r>
            <a:r>
              <a:rPr lang="zh-CN" altLang="en-US">
                <a:gradFill>
                  <a:gsLst>
                    <a:gs pos="34000">
                      <a:schemeClr val="tx1">
                        <a:lumMod val="93000"/>
                      </a:schemeClr>
                    </a:gs>
                    <a:gs pos="0">
                      <a:schemeClr val="bg1">
                        <a:lumMod val="25000"/>
                        <a:lumOff val="75000"/>
                      </a:schemeClr>
                    </a:gs>
                    <a:gs pos="100000">
                      <a:schemeClr val="tx1"/>
                    </a:gs>
                  </a:gsLst>
                  <a:lin ang="4800000" scaled="0"/>
                </a:gradFill>
              </a:rPr>
              <a:t>如果把人按照 </a:t>
            </a:r>
            <a:r>
              <a:rPr lang="en-US">
                <a:gradFill>
                  <a:gsLst>
                    <a:gs pos="34000">
                      <a:schemeClr val="tx1">
                        <a:lumMod val="93000"/>
                      </a:schemeClr>
                    </a:gs>
                    <a:gs pos="0">
                      <a:schemeClr val="bg1">
                        <a:lumMod val="25000"/>
                        <a:lumOff val="75000"/>
                      </a:schemeClr>
                    </a:gs>
                    <a:gs pos="100000">
                      <a:schemeClr val="tx1"/>
                    </a:gs>
                  </a:gsLst>
                  <a:lin ang="4800000" scaled="0"/>
                </a:gradFill>
              </a:rPr>
              <a:t>empathetic （</a:t>
            </a:r>
            <a:r>
              <a:rPr lang="zh-CN" altLang="en-US">
                <a:gradFill>
                  <a:gsLst>
                    <a:gs pos="34000">
                      <a:schemeClr val="tx1">
                        <a:lumMod val="93000"/>
                      </a:schemeClr>
                    </a:gs>
                    <a:gs pos="0">
                      <a:schemeClr val="bg1">
                        <a:lumMod val="25000"/>
                        <a:lumOff val="75000"/>
                      </a:schemeClr>
                    </a:gs>
                    <a:gs pos="100000">
                      <a:schemeClr val="tx1"/>
                    </a:gs>
                  </a:gsLst>
                  <a:lin ang="4800000" scaled="0"/>
                </a:gradFill>
              </a:rPr>
              <a:t>有同理心的）  </a:t>
            </a:r>
            <a:r>
              <a:rPr lang="en-US" altLang="zh-CN">
                <a:gradFill>
                  <a:gsLst>
                    <a:gs pos="34000">
                      <a:schemeClr val="tx1">
                        <a:lumMod val="93000"/>
                      </a:schemeClr>
                    </a:gs>
                    <a:gs pos="0">
                      <a:schemeClr val="bg1">
                        <a:lumMod val="25000"/>
                        <a:lumOff val="75000"/>
                      </a:schemeClr>
                    </a:gs>
                    <a:gs pos="100000">
                      <a:schemeClr val="tx1"/>
                    </a:gs>
                  </a:gsLst>
                  <a:lin ang="4800000" scaled="0"/>
                </a:gradFill>
              </a:rPr>
              <a:t>--  </a:t>
            </a:r>
            <a:r>
              <a:rPr lang="en-US">
                <a:gradFill>
                  <a:gsLst>
                    <a:gs pos="34000">
                      <a:schemeClr val="tx1">
                        <a:lumMod val="93000"/>
                      </a:schemeClr>
                    </a:gs>
                    <a:gs pos="0">
                      <a:schemeClr val="bg1">
                        <a:lumMod val="25000"/>
                        <a:lumOff val="75000"/>
                      </a:schemeClr>
                    </a:gs>
                    <a:gs pos="100000">
                      <a:schemeClr val="tx1"/>
                    </a:gs>
                  </a:gsLst>
                  <a:lin ang="4800000" scaled="0"/>
                </a:gradFill>
              </a:rPr>
              <a:t>systematic （</a:t>
            </a:r>
            <a:r>
              <a:rPr lang="zh-CN" altLang="en-US">
                <a:gradFill>
                  <a:gsLst>
                    <a:gs pos="34000">
                      <a:schemeClr val="tx1">
                        <a:lumMod val="93000"/>
                      </a:schemeClr>
                    </a:gs>
                    <a:gs pos="0">
                      <a:schemeClr val="bg1">
                        <a:lumMod val="25000"/>
                        <a:lumOff val="75000"/>
                      </a:schemeClr>
                    </a:gs>
                    <a:gs pos="100000">
                      <a:schemeClr val="tx1"/>
                    </a:gs>
                  </a:gsLst>
                  <a:lin ang="4800000" scaled="0"/>
                </a:gradFill>
              </a:rPr>
              <a:t>系统思维的） 两极来分类， 有人画出了如下的分布示意图，你怎么看？</a:t>
            </a:r>
          </a:p>
          <a:p>
            <a:pPr marL="0" indent="0">
              <a:buNone/>
            </a:pPr>
            <a:endParaRPr lang="en-US">
              <a:gradFill>
                <a:gsLst>
                  <a:gs pos="34000">
                    <a:schemeClr val="tx1">
                      <a:lumMod val="93000"/>
                    </a:schemeClr>
                  </a:gs>
                  <a:gs pos="0">
                    <a:schemeClr val="bg1">
                      <a:lumMod val="25000"/>
                      <a:lumOff val="75000"/>
                    </a:schemeClr>
                  </a:gs>
                  <a:gs pos="100000">
                    <a:schemeClr val="tx1"/>
                  </a:gs>
                </a:gsLst>
                <a:lin ang="4800000" scaled="0"/>
              </a:gradFill>
            </a:endParaRPr>
          </a:p>
        </p:txBody>
      </p:sp>
    </p:spTree>
    <p:extLst>
      <p:ext uri="{BB962C8B-B14F-4D97-AF65-F5344CB8AC3E}">
        <p14:creationId xmlns:p14="http://schemas.microsoft.com/office/powerpoint/2010/main" val="408469066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合作伙伴评分</a:t>
            </a:r>
            <a:endParaRPr lang="en-US" dirty="0"/>
          </a:p>
        </p:txBody>
      </p:sp>
      <p:sp>
        <p:nvSpPr>
          <p:cNvPr id="3" name="内容占位符 2"/>
          <p:cNvSpPr>
            <a:spLocks noGrp="1"/>
          </p:cNvSpPr>
          <p:nvPr>
            <p:ph idx="1"/>
          </p:nvPr>
        </p:nvSpPr>
        <p:spPr/>
        <p:txBody>
          <a:bodyPr>
            <a:normAutofit fontScale="55000" lnSpcReduction="20000"/>
          </a:bodyPr>
          <a:lstStyle/>
          <a:p>
            <a:pPr marL="118872" indent="0">
              <a:lnSpc>
                <a:spcPct val="120000"/>
              </a:lnSpc>
              <a:buNone/>
            </a:pPr>
            <a:r>
              <a:rPr lang="zh-CN" altLang="en-US" dirty="0"/>
              <a:t>在这个软件工程课上，你有机会和</a:t>
            </a:r>
            <a:r>
              <a:rPr lang="en-US" altLang="zh-CN" dirty="0"/>
              <a:t>5–7</a:t>
            </a:r>
            <a:r>
              <a:rPr lang="zh-CN" altLang="en-US" dirty="0"/>
              <a:t>名同学进行了深度的合作，那么，谁的合作精神好？ 在课程的最后阶段，每个人列出一个一维的名单，你自己也在里面，从合作精神最高到最低排列，没有并列。</a:t>
            </a:r>
          </a:p>
          <a:p>
            <a:pPr marL="896112" lvl="3" indent="0">
              <a:lnSpc>
                <a:spcPct val="120000"/>
              </a:lnSpc>
              <a:buNone/>
            </a:pPr>
            <a:r>
              <a:rPr lang="zh-CN" altLang="en-US" dirty="0"/>
              <a:t>小伙伴</a:t>
            </a:r>
            <a:r>
              <a:rPr lang="en-US" altLang="zh-CN" dirty="0"/>
              <a:t>1 </a:t>
            </a:r>
          </a:p>
          <a:p>
            <a:pPr marL="896112" lvl="3" indent="0">
              <a:lnSpc>
                <a:spcPct val="120000"/>
              </a:lnSpc>
              <a:buNone/>
            </a:pPr>
            <a:r>
              <a:rPr lang="zh-CN" altLang="en-US" dirty="0"/>
              <a:t>小伙伴</a:t>
            </a:r>
            <a:r>
              <a:rPr lang="en-US" altLang="zh-CN" dirty="0"/>
              <a:t>2 </a:t>
            </a:r>
          </a:p>
          <a:p>
            <a:pPr marL="896112" lvl="3" indent="0">
              <a:lnSpc>
                <a:spcPct val="120000"/>
              </a:lnSpc>
              <a:buNone/>
            </a:pPr>
            <a:r>
              <a:rPr lang="en-US" altLang="zh-CN" dirty="0"/>
              <a:t>…</a:t>
            </a:r>
          </a:p>
          <a:p>
            <a:pPr marL="896112" lvl="3" indent="0">
              <a:lnSpc>
                <a:spcPct val="120000"/>
              </a:lnSpc>
              <a:buNone/>
            </a:pPr>
            <a:r>
              <a:rPr lang="zh-CN" altLang="en-US" b="1" dirty="0"/>
              <a:t>本人 </a:t>
            </a:r>
            <a:r>
              <a:rPr lang="en-US" altLang="zh-CN" b="1" dirty="0"/>
              <a:t>(0 </a:t>
            </a:r>
            <a:r>
              <a:rPr lang="zh-CN" altLang="en-US" b="1"/>
              <a:t>分）</a:t>
            </a:r>
            <a:endParaRPr lang="en-US" altLang="zh-CN" b="1" dirty="0"/>
          </a:p>
          <a:p>
            <a:pPr marL="896112" lvl="3" indent="0">
              <a:lnSpc>
                <a:spcPct val="120000"/>
              </a:lnSpc>
              <a:buNone/>
            </a:pPr>
            <a:r>
              <a:rPr lang="zh-CN" altLang="en-US" dirty="0"/>
              <a:t>小伙伴</a:t>
            </a:r>
            <a:r>
              <a:rPr lang="en-US" altLang="zh-CN" dirty="0"/>
              <a:t>3</a:t>
            </a:r>
          </a:p>
          <a:p>
            <a:pPr marL="896112" lvl="3" indent="0">
              <a:lnSpc>
                <a:spcPct val="120000"/>
              </a:lnSpc>
              <a:buNone/>
            </a:pPr>
            <a:r>
              <a:rPr lang="en-US" altLang="zh-CN" dirty="0"/>
              <a:t> ...</a:t>
            </a:r>
          </a:p>
          <a:p>
            <a:pPr marL="118872" indent="0">
              <a:lnSpc>
                <a:spcPct val="120000"/>
              </a:lnSpc>
              <a:buNone/>
            </a:pPr>
            <a:endParaRPr lang="en-US" altLang="zh-CN" dirty="0"/>
          </a:p>
          <a:p>
            <a:pPr marL="118872" indent="0">
              <a:lnSpc>
                <a:spcPct val="120000"/>
              </a:lnSpc>
              <a:buNone/>
            </a:pPr>
            <a:r>
              <a:rPr lang="zh-CN" altLang="en-US" dirty="0"/>
              <a:t>如何打分？</a:t>
            </a:r>
            <a:endParaRPr lang="en-US" altLang="zh-CN" dirty="0"/>
          </a:p>
          <a:p>
            <a:pPr marL="411480" lvl="1" indent="0">
              <a:lnSpc>
                <a:spcPct val="120000"/>
              </a:lnSpc>
              <a:buNone/>
            </a:pPr>
            <a:r>
              <a:rPr lang="zh-CN" altLang="en-US" dirty="0"/>
              <a:t>“本人”得到</a:t>
            </a:r>
            <a:r>
              <a:rPr lang="en-US" altLang="zh-CN" dirty="0"/>
              <a:t>0</a:t>
            </a:r>
            <a:r>
              <a:rPr lang="zh-CN" altLang="en-US" dirty="0"/>
              <a:t>分，比“本人”高一个名次，则加</a:t>
            </a:r>
            <a:r>
              <a:rPr lang="en-US" altLang="zh-CN" dirty="0"/>
              <a:t>1</a:t>
            </a:r>
            <a:r>
              <a:rPr lang="zh-CN" altLang="en-US" dirty="0"/>
              <a:t>分，低一个名次，则减</a:t>
            </a:r>
            <a:r>
              <a:rPr lang="en-US" altLang="zh-CN" dirty="0"/>
              <a:t>1</a:t>
            </a:r>
            <a:r>
              <a:rPr lang="zh-CN" altLang="en-US" dirty="0"/>
              <a:t>分， 以此类推。</a:t>
            </a:r>
            <a:r>
              <a:rPr lang="en-US" altLang="zh-CN" dirty="0"/>
              <a:t>TA</a:t>
            </a:r>
            <a:r>
              <a:rPr lang="zh-CN" altLang="en-US" dirty="0"/>
              <a:t>拿到全部人的提名后，给所有人统计分数。然后公布。</a:t>
            </a:r>
          </a:p>
          <a:p>
            <a:pPr marL="118872" indent="0">
              <a:lnSpc>
                <a:spcPct val="120000"/>
              </a:lnSpc>
              <a:buNone/>
            </a:pPr>
            <a:endParaRPr lang="en-US" altLang="zh-CN" dirty="0"/>
          </a:p>
          <a:p>
            <a:pPr marL="118872" indent="0">
              <a:lnSpc>
                <a:spcPct val="120000"/>
              </a:lnSpc>
              <a:buNone/>
            </a:pPr>
            <a:r>
              <a:rPr lang="zh-CN" altLang="en-US" dirty="0"/>
              <a:t>任课老师决定是否给得分最高的部分同学某种奖励分。</a:t>
            </a:r>
          </a:p>
        </p:txBody>
      </p:sp>
    </p:spTree>
    <p:extLst>
      <p:ext uri="{BB962C8B-B14F-4D97-AF65-F5344CB8AC3E}">
        <p14:creationId xmlns:p14="http://schemas.microsoft.com/office/powerpoint/2010/main" val="358783130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课堂讨论</a:t>
            </a:r>
            <a:endParaRPr lang="en-US" dirty="0"/>
          </a:p>
        </p:txBody>
      </p:sp>
      <p:sp>
        <p:nvSpPr>
          <p:cNvPr id="3" name="内容占位符 2"/>
          <p:cNvSpPr>
            <a:spLocks noGrp="1"/>
          </p:cNvSpPr>
          <p:nvPr>
            <p:ph idx="1"/>
          </p:nvPr>
        </p:nvSpPr>
        <p:spPr/>
        <p:txBody>
          <a:bodyPr/>
          <a:lstStyle/>
          <a:p>
            <a:r>
              <a:rPr lang="zh-CN" altLang="en-US" dirty="0"/>
              <a:t>请看 </a:t>
            </a:r>
            <a:r>
              <a:rPr lang="en-US" altLang="zh-CN" dirty="0"/>
              <a:t>17 </a:t>
            </a:r>
            <a:r>
              <a:rPr lang="zh-CN" altLang="en-US" dirty="0"/>
              <a:t>章练习与讨论</a:t>
            </a:r>
            <a:endParaRPr lang="en-US" dirty="0"/>
          </a:p>
        </p:txBody>
      </p:sp>
    </p:spTree>
    <p:extLst>
      <p:ext uri="{BB962C8B-B14F-4D97-AF65-F5344CB8AC3E}">
        <p14:creationId xmlns:p14="http://schemas.microsoft.com/office/powerpoint/2010/main" val="391892628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77D88-E090-464B-BC87-D60EE9128A0F}"/>
              </a:ext>
            </a:extLst>
          </p:cNvPr>
          <p:cNvSpPr>
            <a:spLocks noGrp="1"/>
          </p:cNvSpPr>
          <p:nvPr>
            <p:ph type="title"/>
          </p:nvPr>
        </p:nvSpPr>
        <p:spPr/>
        <p:txBody>
          <a:bodyPr/>
          <a:lstStyle/>
          <a:p>
            <a:r>
              <a:rPr lang="en-US" dirty="0"/>
              <a:t>appendix</a:t>
            </a:r>
          </a:p>
        </p:txBody>
      </p:sp>
      <p:sp>
        <p:nvSpPr>
          <p:cNvPr id="3" name="Content Placeholder 2">
            <a:extLst>
              <a:ext uri="{FF2B5EF4-FFF2-40B4-BE49-F238E27FC236}">
                <a16:creationId xmlns:a16="http://schemas.microsoft.com/office/drawing/2014/main" id="{3402149D-B9D8-49F7-8135-09433B6F86C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1325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Tell Mode  vs. Ask Mode</a:t>
            </a:r>
            <a:endParaRPr lang="en-US" dirty="0"/>
          </a:p>
        </p:txBody>
      </p:sp>
      <p:sp>
        <p:nvSpPr>
          <p:cNvPr id="3" name="内容占位符 2"/>
          <p:cNvSpPr>
            <a:spLocks noGrp="1"/>
          </p:cNvSpPr>
          <p:nvPr>
            <p:ph idx="1"/>
          </p:nvPr>
        </p:nvSpPr>
        <p:spPr/>
        <p:txBody>
          <a:bodyPr/>
          <a:lstStyle/>
          <a:p>
            <a:r>
              <a:rPr lang="zh-CN" altLang="en-US" dirty="0"/>
              <a:t>设计变更的时机和条件</a:t>
            </a:r>
            <a:endParaRPr lang="en-US" altLang="zh-CN" dirty="0"/>
          </a:p>
          <a:p>
            <a:r>
              <a:rPr lang="zh-CN" altLang="en-US" dirty="0"/>
              <a:t>早期</a:t>
            </a:r>
            <a:endParaRPr lang="en-US" altLang="zh-CN" dirty="0"/>
          </a:p>
          <a:p>
            <a:pPr lvl="1"/>
            <a:r>
              <a:rPr lang="en-US" altLang="zh-CN" dirty="0"/>
              <a:t>Tell Mode</a:t>
            </a:r>
            <a:r>
              <a:rPr lang="zh-CN" altLang="en-US" dirty="0"/>
              <a:t>：我告诉你，我将在某某版本改设计，依赖方被动响应</a:t>
            </a:r>
            <a:endParaRPr lang="en-US" altLang="zh-CN" dirty="0"/>
          </a:p>
          <a:p>
            <a:pPr lvl="1"/>
            <a:r>
              <a:rPr lang="en-US" altLang="zh-CN" dirty="0"/>
              <a:t>Ask Mode: </a:t>
            </a:r>
            <a:r>
              <a:rPr lang="zh-CN" altLang="en-US"/>
              <a:t>我能在某某版本改设计么？依赖方可以拒绝</a:t>
            </a:r>
            <a:endParaRPr lang="en-US" dirty="0"/>
          </a:p>
        </p:txBody>
      </p:sp>
    </p:spTree>
    <p:extLst>
      <p:ext uri="{BB962C8B-B14F-4D97-AF65-F5344CB8AC3E}">
        <p14:creationId xmlns:p14="http://schemas.microsoft.com/office/powerpoint/2010/main" val="4387218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谢谢！</a:t>
            </a:r>
          </a:p>
        </p:txBody>
      </p:sp>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202657662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2CC2A-3664-4866-A439-96676ADC080D}"/>
              </a:ext>
            </a:extLst>
          </p:cNvPr>
          <p:cNvSpPr>
            <a:spLocks noGrp="1"/>
          </p:cNvSpPr>
          <p:nvPr>
            <p:ph type="title"/>
          </p:nvPr>
        </p:nvSpPr>
        <p:spPr/>
        <p:txBody>
          <a:bodyPr/>
          <a:lstStyle/>
          <a:p>
            <a:r>
              <a:rPr lang="zh-CN" altLang="en-US" dirty="0"/>
              <a:t>招数：逐步冻结</a:t>
            </a:r>
            <a:endParaRPr lang="en-US" dirty="0"/>
          </a:p>
        </p:txBody>
      </p:sp>
      <p:sp>
        <p:nvSpPr>
          <p:cNvPr id="3" name="Content Placeholder 2">
            <a:extLst>
              <a:ext uri="{FF2B5EF4-FFF2-40B4-BE49-F238E27FC236}">
                <a16:creationId xmlns:a16="http://schemas.microsoft.com/office/drawing/2014/main" id="{648B919E-7126-4AFA-949F-CA9E73C44E9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93490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5325879-C4B2-475E-B853-DC8F21A63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icrosoft YaHei"/>
              <a:cs typeface="+mn-cs"/>
            </a:endParaRPr>
          </a:p>
        </p:txBody>
      </p:sp>
      <p:sp>
        <p:nvSpPr>
          <p:cNvPr id="15" name="Rectangle 14">
            <a:extLst>
              <a:ext uri="{FF2B5EF4-FFF2-40B4-BE49-F238E27FC236}">
                <a16:creationId xmlns:a16="http://schemas.microsoft.com/office/drawing/2014/main" id="{012C085F-3B19-420D-902A-B55695F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18105" cy="6858000"/>
          </a:xfrm>
          <a:prstGeom prst="rect">
            <a:avLst/>
          </a:prstGeom>
          <a:blipFill>
            <a:blip r:embed="rId2"/>
            <a:stretch>
              <a:fillRect r="-164004"/>
            </a:stretch>
          </a:blipFill>
          <a:ln>
            <a:noFill/>
          </a:ln>
          <a:effectLst>
            <a:outerShdw blurRad="1397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icrosoft YaHei"/>
              <a:cs typeface="+mn-cs"/>
            </a:endParaRPr>
          </a:p>
        </p:txBody>
      </p:sp>
      <p:sp>
        <p:nvSpPr>
          <p:cNvPr id="2" name="Title 1">
            <a:extLst>
              <a:ext uri="{FF2B5EF4-FFF2-40B4-BE49-F238E27FC236}">
                <a16:creationId xmlns:a16="http://schemas.microsoft.com/office/drawing/2014/main" id="{50C7B3FD-18F4-4D71-8FBF-08686999CADD}"/>
              </a:ext>
            </a:extLst>
          </p:cNvPr>
          <p:cNvSpPr>
            <a:spLocks noGrp="1"/>
          </p:cNvSpPr>
          <p:nvPr>
            <p:ph type="title"/>
          </p:nvPr>
        </p:nvSpPr>
        <p:spPr>
          <a:xfrm>
            <a:off x="838201" y="365125"/>
            <a:ext cx="3435625" cy="1325563"/>
          </a:xfrm>
        </p:spPr>
        <p:txBody>
          <a:bodyPr>
            <a:normAutofit/>
          </a:bodyPr>
          <a:lstStyle/>
          <a:p>
            <a:r>
              <a:rPr lang="zh-CN" altLang="en-US" sz="4000" dirty="0">
                <a:gradFill flip="none" rotWithShape="1">
                  <a:gsLst>
                    <a:gs pos="28000">
                      <a:srgbClr val="EDEDED"/>
                    </a:gs>
                    <a:gs pos="0">
                      <a:srgbClr val="BFBFBF"/>
                    </a:gs>
                    <a:gs pos="100000">
                      <a:srgbClr val="FFFFFF"/>
                    </a:gs>
                  </a:gsLst>
                  <a:lin ang="4800000" scaled="0"/>
                  <a:tileRect/>
                </a:gradFill>
              </a:rPr>
              <a:t>渐进发布和 </a:t>
            </a:r>
            <a:r>
              <a:rPr lang="en-US" altLang="zh-CN" sz="4000" dirty="0">
                <a:gradFill flip="none" rotWithShape="1">
                  <a:gsLst>
                    <a:gs pos="28000">
                      <a:srgbClr val="EDEDED"/>
                    </a:gs>
                    <a:gs pos="0">
                      <a:srgbClr val="BFBFBF"/>
                    </a:gs>
                    <a:gs pos="100000">
                      <a:srgbClr val="FFFFFF"/>
                    </a:gs>
                  </a:gsLst>
                  <a:lin ang="4800000" scaled="0"/>
                  <a:tileRect/>
                </a:gradFill>
              </a:rPr>
              <a:t>DevOps</a:t>
            </a:r>
            <a:endParaRPr lang="en-US" sz="4000" dirty="0">
              <a:gradFill flip="none" rotWithShape="1">
                <a:gsLst>
                  <a:gs pos="28000">
                    <a:srgbClr val="EDEDED"/>
                  </a:gs>
                  <a:gs pos="0">
                    <a:srgbClr val="BFBFBF"/>
                  </a:gs>
                  <a:gs pos="100000">
                    <a:srgbClr val="FFFFFF"/>
                  </a:gs>
                </a:gsLst>
                <a:lin ang="4800000" scaled="0"/>
                <a:tileRect/>
              </a:gradFill>
            </a:endParaRPr>
          </a:p>
        </p:txBody>
      </p:sp>
      <p:sp>
        <p:nvSpPr>
          <p:cNvPr id="10" name="Content Placeholder 9">
            <a:extLst>
              <a:ext uri="{FF2B5EF4-FFF2-40B4-BE49-F238E27FC236}">
                <a16:creationId xmlns:a16="http://schemas.microsoft.com/office/drawing/2014/main" id="{CB583D3A-8EBC-4EC0-87B6-4878719707DD}"/>
              </a:ext>
            </a:extLst>
          </p:cNvPr>
          <p:cNvSpPr>
            <a:spLocks noGrp="1"/>
          </p:cNvSpPr>
          <p:nvPr>
            <p:ph idx="1"/>
          </p:nvPr>
        </p:nvSpPr>
        <p:spPr>
          <a:xfrm>
            <a:off x="666974" y="1825625"/>
            <a:ext cx="3606853" cy="4351338"/>
          </a:xfrm>
        </p:spPr>
        <p:txBody>
          <a:bodyPr>
            <a:normAutofit/>
          </a:bodyPr>
          <a:lstStyle/>
          <a:p>
            <a:r>
              <a:rPr lang="en-US" sz="2000" dirty="0">
                <a:solidFill>
                  <a:schemeClr val="bg1"/>
                </a:solidFill>
                <a:latin typeface="+mj-ea"/>
                <a:ea typeface="+mj-ea"/>
              </a:rPr>
              <a:t>“</a:t>
            </a:r>
            <a:r>
              <a:rPr lang="zh-CN" altLang="en-US" sz="2000" dirty="0">
                <a:solidFill>
                  <a:schemeClr val="bg1"/>
                </a:solidFill>
                <a:latin typeface="+mj-ea"/>
                <a:ea typeface="+mj-ea"/>
              </a:rPr>
              <a:t>软件即服务 （</a:t>
            </a:r>
            <a:r>
              <a:rPr lang="en-US" sz="2000" dirty="0">
                <a:solidFill>
                  <a:schemeClr val="bg1"/>
                </a:solidFill>
                <a:latin typeface="+mj-ea"/>
                <a:ea typeface="+mj-ea"/>
              </a:rPr>
              <a:t>Software  As  A  Service</a:t>
            </a:r>
            <a:r>
              <a:rPr lang="zh-CN" altLang="en-US" sz="2000" dirty="0">
                <a:solidFill>
                  <a:schemeClr val="bg1"/>
                </a:solidFill>
                <a:latin typeface="+mj-ea"/>
                <a:ea typeface="+mj-ea"/>
              </a:rPr>
              <a:t>）</a:t>
            </a:r>
            <a:r>
              <a:rPr lang="en-US" sz="2000" dirty="0">
                <a:solidFill>
                  <a:schemeClr val="bg1"/>
                </a:solidFill>
                <a:latin typeface="+mj-ea"/>
                <a:ea typeface="+mj-ea"/>
              </a:rPr>
              <a:t>” </a:t>
            </a:r>
            <a:r>
              <a:rPr lang="zh-CN" altLang="en-US" sz="2000" dirty="0">
                <a:solidFill>
                  <a:schemeClr val="bg1"/>
                </a:solidFill>
                <a:latin typeface="+mj-ea"/>
                <a:ea typeface="+mj-ea"/>
              </a:rPr>
              <a:t>模式的兴起， 开发团队、运营团队和用户，彼此之间有了更紧密的联系，我们要管理不同频率和覆盖范围的发布以及反馈流程。</a:t>
            </a:r>
            <a:endParaRPr lang="en-US" altLang="zh-CN" sz="2000" dirty="0">
              <a:solidFill>
                <a:schemeClr val="bg1"/>
              </a:solidFill>
              <a:latin typeface="+mj-ea"/>
              <a:ea typeface="+mj-ea"/>
            </a:endParaRPr>
          </a:p>
          <a:p>
            <a:r>
              <a:rPr lang="zh-CN" altLang="en-US" sz="2000" dirty="0">
                <a:solidFill>
                  <a:schemeClr val="bg1"/>
                </a:solidFill>
                <a:latin typeface="+mj-ea"/>
                <a:ea typeface="+mj-ea"/>
              </a:rPr>
              <a:t>由服务稳定性和效率推动的各种开发工作被归纳为一种新的开发模式：</a:t>
            </a:r>
            <a:r>
              <a:rPr lang="en-US" sz="2000" dirty="0">
                <a:solidFill>
                  <a:schemeClr val="bg1"/>
                </a:solidFill>
                <a:latin typeface="+mj-ea"/>
                <a:ea typeface="+mj-ea"/>
              </a:rPr>
              <a:t>Development-Operations (DevOps) </a:t>
            </a:r>
            <a:endParaRPr lang="en-US" sz="1600" dirty="0">
              <a:solidFill>
                <a:schemeClr val="bg1"/>
              </a:solidFill>
              <a:latin typeface="+mj-ea"/>
              <a:ea typeface="+mj-ea"/>
            </a:endParaRPr>
          </a:p>
        </p:txBody>
      </p:sp>
      <p:pic>
        <p:nvPicPr>
          <p:cNvPr id="8" name="Content Placeholder 4">
            <a:extLst>
              <a:ext uri="{FF2B5EF4-FFF2-40B4-BE49-F238E27FC236}">
                <a16:creationId xmlns:a16="http://schemas.microsoft.com/office/drawing/2014/main" id="{3BDEC95C-CB3D-40F2-97A2-B1E3019BC3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4539" y="1637264"/>
            <a:ext cx="6314487" cy="3583471"/>
          </a:xfrm>
          <a:prstGeom prst="rect">
            <a:avLst/>
          </a:prstGeom>
        </p:spPr>
      </p:pic>
    </p:spTree>
    <p:extLst>
      <p:ext uri="{BB962C8B-B14F-4D97-AF65-F5344CB8AC3E}">
        <p14:creationId xmlns:p14="http://schemas.microsoft.com/office/powerpoint/2010/main" val="863761402"/>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不同频率和范围的渐进发布</a:t>
            </a:r>
            <a:endParaRPr lang="en-US" dirty="0"/>
          </a:p>
        </p:txBody>
      </p:sp>
      <p:sp>
        <p:nvSpPr>
          <p:cNvPr id="6" name="内容占位符 5"/>
          <p:cNvSpPr>
            <a:spLocks noGrp="1"/>
          </p:cNvSpPr>
          <p:nvPr>
            <p:ph idx="1"/>
          </p:nvPr>
        </p:nvSpPr>
        <p:spPr/>
        <p:txBody>
          <a:bodyPr/>
          <a:lstStyle/>
          <a:p>
            <a:r>
              <a:rPr lang="zh-CN" altLang="en-US" dirty="0"/>
              <a:t>小米公司 </a:t>
            </a:r>
            <a:r>
              <a:rPr lang="en-US" altLang="zh-CN" dirty="0"/>
              <a:t>MIUI</a:t>
            </a:r>
          </a:p>
          <a:p>
            <a:pPr lvl="1"/>
            <a:r>
              <a:rPr lang="zh-CN" altLang="en-US" dirty="0"/>
              <a:t>一天一更新</a:t>
            </a:r>
            <a:endParaRPr lang="en-US" altLang="zh-CN" dirty="0"/>
          </a:p>
          <a:p>
            <a:pPr lvl="2"/>
            <a:r>
              <a:rPr lang="zh-CN" altLang="en-US" dirty="0"/>
              <a:t>荣誉内测组，几千人</a:t>
            </a:r>
            <a:endParaRPr lang="en-US" altLang="zh-CN" dirty="0"/>
          </a:p>
          <a:p>
            <a:pPr lvl="1"/>
            <a:r>
              <a:rPr lang="zh-CN" altLang="en-US" dirty="0"/>
              <a:t>一周一更新</a:t>
            </a:r>
            <a:endParaRPr lang="en-US" altLang="zh-CN" dirty="0"/>
          </a:p>
          <a:p>
            <a:pPr lvl="2"/>
            <a:r>
              <a:rPr lang="zh-CN" altLang="en-US" dirty="0"/>
              <a:t>开发组，百万用户</a:t>
            </a:r>
            <a:endParaRPr lang="en-US" altLang="zh-CN" dirty="0"/>
          </a:p>
          <a:p>
            <a:pPr lvl="1"/>
            <a:r>
              <a:rPr lang="zh-CN" altLang="en-US" dirty="0"/>
              <a:t>一月一更新</a:t>
            </a:r>
            <a:endParaRPr lang="en-US" altLang="zh-CN" dirty="0"/>
          </a:p>
          <a:p>
            <a:pPr lvl="2"/>
            <a:r>
              <a:rPr lang="en-US" altLang="zh-CN" dirty="0"/>
              <a:t>90% </a:t>
            </a:r>
            <a:r>
              <a:rPr lang="zh-CN" altLang="en-US" dirty="0"/>
              <a:t>的普通用户，几千万</a:t>
            </a:r>
            <a:endParaRPr lang="en-US" dirty="0"/>
          </a:p>
        </p:txBody>
      </p:sp>
    </p:spTree>
    <p:extLst>
      <p:ext uri="{BB962C8B-B14F-4D97-AF65-F5344CB8AC3E}">
        <p14:creationId xmlns:p14="http://schemas.microsoft.com/office/powerpoint/2010/main" val="3050146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不同频率和范围的渐进发布</a:t>
            </a:r>
            <a:endParaRPr lang="en-US" dirty="0"/>
          </a:p>
        </p:txBody>
      </p:sp>
      <p:pic>
        <p:nvPicPr>
          <p:cNvPr id="4" name="内容占位符 3"/>
          <p:cNvPicPr>
            <a:picLocks noGrp="1" noChangeAspect="1"/>
          </p:cNvPicPr>
          <p:nvPr>
            <p:ph idx="1"/>
          </p:nvPr>
        </p:nvPicPr>
        <p:blipFill>
          <a:blip r:embed="rId2"/>
          <a:stretch>
            <a:fillRect/>
          </a:stretch>
        </p:blipFill>
        <p:spPr>
          <a:xfrm>
            <a:off x="1398587" y="2224881"/>
            <a:ext cx="9677400" cy="3552825"/>
          </a:xfrm>
          <a:prstGeom prst="rect">
            <a:avLst/>
          </a:prstGeom>
        </p:spPr>
      </p:pic>
    </p:spTree>
    <p:extLst>
      <p:ext uri="{BB962C8B-B14F-4D97-AF65-F5344CB8AC3E}">
        <p14:creationId xmlns:p14="http://schemas.microsoft.com/office/powerpoint/2010/main" val="2475530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F529BC-1F6B-491F-87DF-BE97410CC66F}"/>
              </a:ext>
            </a:extLst>
          </p:cNvPr>
          <p:cNvSpPr>
            <a:spLocks noGrp="1"/>
          </p:cNvSpPr>
          <p:nvPr>
            <p:ph type="title"/>
          </p:nvPr>
        </p:nvSpPr>
        <p:spPr/>
        <p:txBody>
          <a:bodyPr/>
          <a:lstStyle/>
          <a:p>
            <a:r>
              <a:rPr lang="zh-CN" altLang="en-US" dirty="0"/>
              <a:t>时间安排</a:t>
            </a:r>
          </a:p>
        </p:txBody>
      </p:sp>
      <p:sp>
        <p:nvSpPr>
          <p:cNvPr id="3" name="内容占位符 2">
            <a:extLst>
              <a:ext uri="{FF2B5EF4-FFF2-40B4-BE49-F238E27FC236}">
                <a16:creationId xmlns:a16="http://schemas.microsoft.com/office/drawing/2014/main" id="{2E732D6A-1E68-420E-B0E1-8D208B9DD003}"/>
              </a:ext>
            </a:extLst>
          </p:cNvPr>
          <p:cNvSpPr>
            <a:spLocks noGrp="1"/>
          </p:cNvSpPr>
          <p:nvPr>
            <p:ph idx="1"/>
          </p:nvPr>
        </p:nvSpPr>
        <p:spPr/>
        <p:txBody>
          <a:bodyPr/>
          <a:lstStyle/>
          <a:p>
            <a:pPr marL="514350" indent="-514350">
              <a:buFont typeface="+mj-lt"/>
              <a:buAutoNum type="arabicPeriod"/>
            </a:pPr>
            <a:r>
              <a:rPr lang="zh-CN" altLang="en-US" dirty="0"/>
              <a:t>梅森质数判定</a:t>
            </a:r>
            <a:endParaRPr lang="en-US" altLang="zh-CN" dirty="0"/>
          </a:p>
          <a:p>
            <a:pPr marL="514350" indent="-514350">
              <a:buFont typeface="+mj-lt"/>
              <a:buAutoNum type="arabicPeriod"/>
            </a:pPr>
            <a:r>
              <a:rPr lang="en-US" altLang="zh-CN" dirty="0"/>
              <a:t>N</a:t>
            </a:r>
            <a:r>
              <a:rPr lang="zh-CN" altLang="en-US" dirty="0"/>
              <a:t>皇后问题的求解</a:t>
            </a:r>
            <a:r>
              <a:rPr lang="en-US" altLang="zh-CN" dirty="0"/>
              <a:t>【4</a:t>
            </a:r>
            <a:r>
              <a:rPr lang="zh-CN" altLang="en-US" dirty="0"/>
              <a:t>月</a:t>
            </a:r>
            <a:r>
              <a:rPr lang="en-US" altLang="zh-CN" dirty="0"/>
              <a:t>11</a:t>
            </a:r>
            <a:r>
              <a:rPr lang="zh-CN" altLang="en-US" dirty="0"/>
              <a:t>日</a:t>
            </a:r>
            <a:r>
              <a:rPr lang="en-US" altLang="zh-CN" dirty="0"/>
              <a:t>】</a:t>
            </a:r>
          </a:p>
          <a:p>
            <a:pPr marL="514350" indent="-514350">
              <a:buFont typeface="+mj-lt"/>
              <a:buAutoNum type="arabicPeriod"/>
            </a:pPr>
            <a:r>
              <a:rPr lang="en-US" altLang="zh-CN" dirty="0"/>
              <a:t>24</a:t>
            </a:r>
            <a:r>
              <a:rPr lang="zh-CN" altLang="en-US" dirty="0"/>
              <a:t>点计算问题</a:t>
            </a:r>
            <a:r>
              <a:rPr lang="en-US" altLang="zh-CN" dirty="0"/>
              <a:t>【4</a:t>
            </a:r>
            <a:r>
              <a:rPr lang="zh-CN" altLang="en-US" dirty="0"/>
              <a:t>月</a:t>
            </a:r>
            <a:r>
              <a:rPr lang="en-US" altLang="zh-CN" dirty="0"/>
              <a:t>25</a:t>
            </a:r>
            <a:r>
              <a:rPr lang="zh-CN" altLang="en-US" dirty="0"/>
              <a:t>日</a:t>
            </a:r>
            <a:r>
              <a:rPr lang="en-US" altLang="zh-CN" dirty="0"/>
              <a:t>】</a:t>
            </a:r>
          </a:p>
          <a:p>
            <a:pPr marL="514350" indent="-514350">
              <a:buFont typeface="+mj-lt"/>
              <a:buAutoNum type="arabicPeriod"/>
            </a:pPr>
            <a:r>
              <a:rPr lang="zh-CN" altLang="en-US" dirty="0"/>
              <a:t>随机分组程序（双人编程）</a:t>
            </a:r>
            <a:r>
              <a:rPr lang="en-US" altLang="zh-CN" dirty="0"/>
              <a:t>【</a:t>
            </a:r>
            <a:r>
              <a:rPr lang="en-US" altLang="zh-CN" strike="dblStrike" dirty="0"/>
              <a:t>5</a:t>
            </a:r>
            <a:r>
              <a:rPr lang="zh-CN" altLang="en-US" strike="dblStrike" dirty="0"/>
              <a:t>月</a:t>
            </a:r>
            <a:r>
              <a:rPr lang="en-US" altLang="zh-CN" strike="dblStrike" dirty="0"/>
              <a:t>16</a:t>
            </a:r>
            <a:r>
              <a:rPr lang="zh-CN" altLang="en-US" strike="dblStrike" dirty="0"/>
              <a:t>日</a:t>
            </a:r>
            <a:r>
              <a:rPr lang="en-US" altLang="zh-CN" dirty="0"/>
              <a:t> 5</a:t>
            </a:r>
            <a:r>
              <a:rPr lang="zh-CN" altLang="en-US" dirty="0"/>
              <a:t>月</a:t>
            </a:r>
            <a:r>
              <a:rPr lang="en-US" altLang="zh-CN" dirty="0"/>
              <a:t>23</a:t>
            </a:r>
            <a:r>
              <a:rPr lang="zh-CN" altLang="en-US" dirty="0"/>
              <a:t>日</a:t>
            </a:r>
            <a:r>
              <a:rPr lang="en-US" altLang="zh-CN" dirty="0"/>
              <a:t>】</a:t>
            </a:r>
          </a:p>
          <a:p>
            <a:pPr marL="514350" indent="-514350">
              <a:buFont typeface="+mj-lt"/>
              <a:buAutoNum type="arabicPeriod"/>
            </a:pPr>
            <a:endParaRPr lang="en-US" altLang="zh-CN" dirty="0"/>
          </a:p>
          <a:p>
            <a:pPr marL="0" indent="0">
              <a:buNone/>
            </a:pPr>
            <a:r>
              <a:rPr lang="zh-CN" altLang="en-US" dirty="0"/>
              <a:t>大作业：</a:t>
            </a:r>
            <a:r>
              <a:rPr lang="en-US" altLang="zh-CN" dirty="0"/>
              <a:t>5-6</a:t>
            </a:r>
            <a:r>
              <a:rPr lang="zh-CN" altLang="en-US" dirty="0"/>
              <a:t>人</a:t>
            </a:r>
            <a:r>
              <a:rPr lang="en-US" altLang="zh-CN" dirty="0"/>
              <a:t>【</a:t>
            </a:r>
            <a:r>
              <a:rPr lang="zh-CN" altLang="en-US" dirty="0"/>
              <a:t>分组</a:t>
            </a:r>
            <a:r>
              <a:rPr lang="en-US" altLang="zh-CN" dirty="0"/>
              <a:t>: 4</a:t>
            </a:r>
            <a:r>
              <a:rPr lang="zh-CN" altLang="en-US" dirty="0"/>
              <a:t>月</a:t>
            </a:r>
            <a:r>
              <a:rPr lang="en-US" altLang="zh-CN" dirty="0"/>
              <a:t>11</a:t>
            </a:r>
            <a:r>
              <a:rPr lang="zh-CN" altLang="en-US" dirty="0"/>
              <a:t>日</a:t>
            </a:r>
            <a:r>
              <a:rPr lang="en-US" altLang="zh-CN" dirty="0"/>
              <a:t>】【</a:t>
            </a:r>
            <a:r>
              <a:rPr lang="en-US" altLang="zh-CN" strike="dblStrike" dirty="0"/>
              <a:t>6</a:t>
            </a:r>
            <a:r>
              <a:rPr lang="zh-CN" altLang="en-US" strike="dblStrike" dirty="0"/>
              <a:t>月中下旬</a:t>
            </a:r>
            <a:r>
              <a:rPr lang="en-US" altLang="zh-CN" dirty="0"/>
              <a:t> 6</a:t>
            </a:r>
            <a:r>
              <a:rPr lang="zh-CN" altLang="en-US" dirty="0"/>
              <a:t>月</a:t>
            </a:r>
            <a:r>
              <a:rPr lang="en-US" altLang="zh-CN" dirty="0"/>
              <a:t>25</a:t>
            </a:r>
            <a:r>
              <a:rPr lang="zh-CN" altLang="en-US" dirty="0"/>
              <a:t>日</a:t>
            </a:r>
            <a:r>
              <a:rPr lang="en-US" altLang="zh-CN" dirty="0"/>
              <a:t>】</a:t>
            </a:r>
          </a:p>
          <a:p>
            <a:pPr marL="514350" indent="-514350">
              <a:buFont typeface="+mj-lt"/>
              <a:buAutoNum type="arabicPeriod"/>
            </a:pPr>
            <a:endParaRPr lang="en-US" altLang="zh-CN" dirty="0"/>
          </a:p>
          <a:p>
            <a:pPr marL="0" indent="0">
              <a:buNone/>
            </a:pPr>
            <a:r>
              <a:rPr lang="zh-CN" altLang="en-US" dirty="0"/>
              <a:t>机房测试：</a:t>
            </a:r>
            <a:r>
              <a:rPr lang="en-US" altLang="zh-CN" dirty="0"/>
              <a:t>5</a:t>
            </a:r>
            <a:r>
              <a:rPr lang="zh-CN" altLang="en-US" dirty="0"/>
              <a:t>月</a:t>
            </a:r>
            <a:r>
              <a:rPr lang="en-US" altLang="zh-CN" dirty="0"/>
              <a:t>30</a:t>
            </a:r>
            <a:r>
              <a:rPr lang="zh-CN" altLang="en-US" dirty="0"/>
              <a:t>日（</a:t>
            </a:r>
            <a:r>
              <a:rPr lang="en-US" altLang="zh-CN" dirty="0"/>
              <a:t>16:00</a:t>
            </a:r>
            <a:r>
              <a:rPr lang="zh-CN" altLang="en-US" dirty="0"/>
              <a:t>至</a:t>
            </a:r>
            <a:r>
              <a:rPr lang="en-US" altLang="zh-CN" dirty="0"/>
              <a:t>18:00</a:t>
            </a:r>
            <a:r>
              <a:rPr lang="zh-CN" altLang="en-US" dirty="0"/>
              <a:t>），电三楼（</a:t>
            </a:r>
            <a:r>
              <a:rPr lang="en-US" altLang="zh-CN" dirty="0"/>
              <a:t>406</a:t>
            </a:r>
            <a:r>
              <a:rPr lang="zh-CN" altLang="en-US" dirty="0"/>
              <a:t>，</a:t>
            </a:r>
            <a:r>
              <a:rPr lang="en-US" altLang="zh-CN" dirty="0"/>
              <a:t>408</a:t>
            </a:r>
            <a:r>
              <a:rPr lang="zh-CN" altLang="en-US" dirty="0"/>
              <a:t>，</a:t>
            </a:r>
            <a:r>
              <a:rPr lang="en-US" altLang="zh-CN" dirty="0"/>
              <a:t>519</a:t>
            </a:r>
            <a:r>
              <a:rPr lang="zh-CN" altLang="en-US" dirty="0"/>
              <a:t>）</a:t>
            </a:r>
            <a:endParaRPr lang="en-US" altLang="zh-CN" dirty="0"/>
          </a:p>
          <a:p>
            <a:pPr marL="0" indent="0">
              <a:buNone/>
            </a:pPr>
            <a:endParaRPr lang="en-US" altLang="zh-CN" dirty="0"/>
          </a:p>
          <a:p>
            <a:pPr marL="514350" indent="-514350">
              <a:buFont typeface="+mj-lt"/>
              <a:buAutoNum type="arabicPeriod"/>
            </a:pPr>
            <a:endParaRPr lang="en-US" altLang="zh-CN" dirty="0"/>
          </a:p>
          <a:p>
            <a:pPr marL="514350" indent="-514350">
              <a:buFont typeface="+mj-lt"/>
              <a:buAutoNum type="arabicPeriod"/>
            </a:pPr>
            <a:endParaRPr lang="zh-CN" altLang="en-US" dirty="0"/>
          </a:p>
        </p:txBody>
      </p:sp>
      <p:sp>
        <p:nvSpPr>
          <p:cNvPr id="4" name="灯片编号占位符 3">
            <a:extLst>
              <a:ext uri="{FF2B5EF4-FFF2-40B4-BE49-F238E27FC236}">
                <a16:creationId xmlns:a16="http://schemas.microsoft.com/office/drawing/2014/main" id="{2803388C-0EFC-406D-BE27-DA68E184ACE6}"/>
              </a:ext>
            </a:extLst>
          </p:cNvPr>
          <p:cNvSpPr>
            <a:spLocks noGrp="1"/>
          </p:cNvSpPr>
          <p:nvPr>
            <p:ph type="sldNum" sz="quarter" idx="12"/>
          </p:nvPr>
        </p:nvSpPr>
        <p:spPr/>
        <p:txBody>
          <a:bodyPr/>
          <a:lstStyle/>
          <a:p>
            <a:fld id="{27C45CD9-0508-4D1E-923D-4DFDAA610D19}" type="slidenum">
              <a:rPr lang="zh-CN" altLang="en-US" smtClean="0"/>
              <a:t>2</a:t>
            </a:fld>
            <a:endParaRPr lang="zh-CN" altLang="en-US"/>
          </a:p>
        </p:txBody>
      </p:sp>
    </p:spTree>
    <p:extLst>
      <p:ext uri="{BB962C8B-B14F-4D97-AF65-F5344CB8AC3E}">
        <p14:creationId xmlns:p14="http://schemas.microsoft.com/office/powerpoint/2010/main" val="3923590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准备发布</a:t>
            </a:r>
            <a:endParaRPr lang="en-US" dirty="0"/>
          </a:p>
        </p:txBody>
      </p:sp>
      <p:sp>
        <p:nvSpPr>
          <p:cNvPr id="3" name="Content Placeholder 2"/>
          <p:cNvSpPr>
            <a:spLocks noGrp="1"/>
          </p:cNvSpPr>
          <p:nvPr>
            <p:ph idx="1"/>
          </p:nvPr>
        </p:nvSpPr>
        <p:spPr/>
        <p:txBody>
          <a:bodyPr>
            <a:normAutofit fontScale="77500" lnSpcReduction="20000"/>
          </a:bodyPr>
          <a:lstStyle/>
          <a:p>
            <a:pPr>
              <a:lnSpc>
                <a:spcPct val="120000"/>
              </a:lnSpc>
            </a:pPr>
            <a:r>
              <a:rPr lang="zh-CN" altLang="en-US" dirty="0"/>
              <a:t>发布说明主要描述系统已知的问题和限制。例如：</a:t>
            </a:r>
            <a:endParaRPr lang="en-US" altLang="zh-CN" dirty="0"/>
          </a:p>
          <a:p>
            <a:pPr lvl="1">
              <a:lnSpc>
                <a:spcPct val="120000"/>
              </a:lnSpc>
            </a:pPr>
            <a:r>
              <a:rPr lang="zh-CN" altLang="en-US" dirty="0"/>
              <a:t>对运行环境的要求；</a:t>
            </a:r>
            <a:endParaRPr lang="en-US" altLang="zh-CN" dirty="0"/>
          </a:p>
          <a:p>
            <a:pPr lvl="1">
              <a:lnSpc>
                <a:spcPct val="120000"/>
              </a:lnSpc>
            </a:pPr>
            <a:r>
              <a:rPr lang="zh-CN" altLang="en-US" dirty="0"/>
              <a:t>对安装方法的要求；</a:t>
            </a:r>
            <a:endParaRPr lang="en-US" altLang="zh-CN" dirty="0"/>
          </a:p>
          <a:p>
            <a:pPr lvl="1">
              <a:lnSpc>
                <a:spcPct val="120000"/>
              </a:lnSpc>
            </a:pPr>
            <a:r>
              <a:rPr lang="zh-CN" altLang="en-US" dirty="0"/>
              <a:t>用户要提供的信息；</a:t>
            </a:r>
            <a:endParaRPr lang="en-US" altLang="zh-CN" dirty="0"/>
          </a:p>
          <a:p>
            <a:pPr lvl="1">
              <a:lnSpc>
                <a:spcPct val="120000"/>
              </a:lnSpc>
            </a:pPr>
            <a:r>
              <a:rPr lang="zh-CN" altLang="en-US" dirty="0"/>
              <a:t>描述系统已知的问题和限制；</a:t>
            </a:r>
            <a:endParaRPr lang="en-US" altLang="zh-CN" dirty="0"/>
          </a:p>
          <a:p>
            <a:pPr lvl="1">
              <a:lnSpc>
                <a:spcPct val="120000"/>
              </a:lnSpc>
            </a:pPr>
            <a:r>
              <a:rPr lang="zh-CN" altLang="en-US" dirty="0"/>
              <a:t>系统的版权声明，</a:t>
            </a:r>
            <a:endParaRPr lang="en-US" altLang="zh-CN" dirty="0"/>
          </a:p>
          <a:p>
            <a:pPr lvl="1">
              <a:lnSpc>
                <a:spcPct val="120000"/>
              </a:lnSpc>
            </a:pPr>
            <a:r>
              <a:rPr lang="zh-CN" altLang="en-US" dirty="0"/>
              <a:t>系统的售后支持，</a:t>
            </a:r>
            <a:endParaRPr lang="en-US" altLang="zh-CN" dirty="0"/>
          </a:p>
          <a:p>
            <a:pPr lvl="1">
              <a:lnSpc>
                <a:spcPct val="120000"/>
              </a:lnSpc>
            </a:pPr>
            <a:r>
              <a:rPr lang="zh-CN" altLang="en-US" dirty="0"/>
              <a:t>联系方式。</a:t>
            </a:r>
            <a:endParaRPr lang="en-US" dirty="0"/>
          </a:p>
          <a:p>
            <a:pPr>
              <a:lnSpc>
                <a:spcPct val="120000"/>
              </a:lnSpc>
            </a:pPr>
            <a:r>
              <a:rPr lang="zh-CN" altLang="en-US" dirty="0"/>
              <a:t>备份</a:t>
            </a:r>
            <a:endParaRPr lang="en-US" altLang="zh-CN" dirty="0"/>
          </a:p>
          <a:p>
            <a:pPr lvl="1">
              <a:lnSpc>
                <a:spcPct val="120000"/>
              </a:lnSpc>
            </a:pPr>
            <a:r>
              <a:rPr lang="zh-CN" altLang="en-US" dirty="0"/>
              <a:t>建议把所有发布的资料的原始版本，包括相匹配的源代码，保存在安全的存储设备上。</a:t>
            </a:r>
            <a:endParaRPr lang="en-US" altLang="zh-CN" dirty="0"/>
          </a:p>
          <a:p>
            <a:pPr>
              <a:lnSpc>
                <a:spcPct val="120000"/>
              </a:lnSpc>
            </a:pPr>
            <a:r>
              <a:rPr lang="zh-CN" altLang="en-US" dirty="0"/>
              <a:t>准备收集用户数据</a:t>
            </a:r>
            <a:endParaRPr lang="en-US" dirty="0"/>
          </a:p>
        </p:txBody>
      </p:sp>
    </p:spTree>
    <p:extLst>
      <p:ext uri="{BB962C8B-B14F-4D97-AF65-F5344CB8AC3E}">
        <p14:creationId xmlns:p14="http://schemas.microsoft.com/office/powerpoint/2010/main" val="1387245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0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20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20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20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20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2000"/>
                                        <p:tgtEl>
                                          <p:spTgt spid="3">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20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2000"/>
                                        <p:tgtEl>
                                          <p:spTgt spid="3">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2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19B3503-D505-49AA-97C1-B299D58DB4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7746" y="0"/>
            <a:ext cx="8124253" cy="6858000"/>
          </a:xfrm>
          <a:prstGeom prst="rect">
            <a:avLst/>
          </a:prstGeom>
          <a:solidFill>
            <a:schemeClr val="bg1">
              <a:alpha val="20000"/>
            </a:schemeClr>
          </a:solidFill>
          <a:ln>
            <a:noFill/>
          </a:ln>
          <a:effectLst>
            <a:innerShdw blurRad="1397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icrosoft YaHei"/>
              <a:cs typeface="+mn-cs"/>
            </a:endParaRPr>
          </a:p>
        </p:txBody>
      </p:sp>
      <p:sp useBgFill="1">
        <p:nvSpPr>
          <p:cNvPr id="12" name="Rectangle 11">
            <a:extLst>
              <a:ext uri="{FF2B5EF4-FFF2-40B4-BE49-F238E27FC236}">
                <a16:creationId xmlns:a16="http://schemas.microsoft.com/office/drawing/2014/main" id="{E39A2319-946A-4C65-9B7C-1F86E9B1B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067747" cy="6857996"/>
          </a:xfrm>
          <a:prstGeom prst="rect">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icrosoft YaHei"/>
              <a:cs typeface="+mn-cs"/>
            </a:endParaRPr>
          </a:p>
        </p:txBody>
      </p:sp>
      <p:sp>
        <p:nvSpPr>
          <p:cNvPr id="2" name="标题 1"/>
          <p:cNvSpPr>
            <a:spLocks noGrp="1"/>
          </p:cNvSpPr>
          <p:nvPr>
            <p:ph type="title"/>
          </p:nvPr>
        </p:nvSpPr>
        <p:spPr>
          <a:xfrm>
            <a:off x="647889" y="1349680"/>
            <a:ext cx="2931320" cy="4449541"/>
          </a:xfrm>
        </p:spPr>
        <p:txBody>
          <a:bodyPr anchor="t">
            <a:normAutofit/>
          </a:bodyPr>
          <a:lstStyle/>
          <a:p>
            <a:r>
              <a:rPr lang="zh-CN" altLang="en-US" sz="4800" dirty="0">
                <a:solidFill>
                  <a:schemeClr val="tx1"/>
                </a:solidFill>
              </a:rPr>
              <a:t>事后诸葛亮会议</a:t>
            </a:r>
            <a:br>
              <a:rPr lang="en-US" altLang="zh-CN" sz="4800" dirty="0">
                <a:solidFill>
                  <a:schemeClr val="tx1"/>
                </a:solidFill>
              </a:rPr>
            </a:br>
            <a:br>
              <a:rPr lang="en-US" altLang="zh-CN" sz="4800" dirty="0">
                <a:solidFill>
                  <a:schemeClr val="tx1"/>
                </a:solidFill>
              </a:rPr>
            </a:br>
            <a:r>
              <a:rPr lang="zh-CN" altLang="en-US" sz="3600" dirty="0"/>
              <a:t>教材 </a:t>
            </a:r>
            <a:r>
              <a:rPr lang="en-US" sz="3600" dirty="0"/>
              <a:t>15.3</a:t>
            </a:r>
            <a:br>
              <a:rPr lang="en-US" sz="3600" dirty="0"/>
            </a:br>
            <a:endParaRPr lang="en-US" sz="4800" dirty="0">
              <a:solidFill>
                <a:schemeClr val="tx1"/>
              </a:solidFill>
            </a:endParaRPr>
          </a:p>
        </p:txBody>
      </p:sp>
      <p:graphicFrame>
        <p:nvGraphicFramePr>
          <p:cNvPr id="5" name="内容占位符 2">
            <a:extLst>
              <a:ext uri="{FF2B5EF4-FFF2-40B4-BE49-F238E27FC236}">
                <a16:creationId xmlns:a16="http://schemas.microsoft.com/office/drawing/2014/main" id="{0ED1ADDF-3378-4F5B-BF85-423BF8454ECB}"/>
              </a:ext>
            </a:extLst>
          </p:cNvPr>
          <p:cNvGraphicFramePr>
            <a:graphicFrameLocks noGrp="1"/>
          </p:cNvGraphicFramePr>
          <p:nvPr>
            <p:ph idx="1"/>
            <p:extLst/>
          </p:nvPr>
        </p:nvGraphicFramePr>
        <p:xfrm>
          <a:off x="4662106" y="640075"/>
          <a:ext cx="6912245" cy="5536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42072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5325879-C4B2-475E-B853-DC8F21A63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icrosoft YaHei"/>
              <a:cs typeface="+mn-cs"/>
            </a:endParaRPr>
          </a:p>
        </p:txBody>
      </p:sp>
      <p:sp>
        <p:nvSpPr>
          <p:cNvPr id="14" name="Rectangle 13">
            <a:extLst>
              <a:ext uri="{FF2B5EF4-FFF2-40B4-BE49-F238E27FC236}">
                <a16:creationId xmlns:a16="http://schemas.microsoft.com/office/drawing/2014/main" id="{012C085F-3B19-420D-902A-B55695F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18105" cy="6858000"/>
          </a:xfrm>
          <a:prstGeom prst="rect">
            <a:avLst/>
          </a:prstGeom>
          <a:blipFill>
            <a:blip r:embed="rId2"/>
            <a:stretch>
              <a:fillRect r="-164004"/>
            </a:stretch>
          </a:blipFill>
          <a:ln>
            <a:noFill/>
          </a:ln>
          <a:effectLst>
            <a:outerShdw blurRad="1397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icrosoft YaHei"/>
              <a:cs typeface="+mn-cs"/>
            </a:endParaRPr>
          </a:p>
        </p:txBody>
      </p:sp>
      <p:sp>
        <p:nvSpPr>
          <p:cNvPr id="2" name="Title 1">
            <a:extLst>
              <a:ext uri="{FF2B5EF4-FFF2-40B4-BE49-F238E27FC236}">
                <a16:creationId xmlns:a16="http://schemas.microsoft.com/office/drawing/2014/main" id="{39197949-D1BF-4037-859E-2EACEEF6B34B}"/>
              </a:ext>
            </a:extLst>
          </p:cNvPr>
          <p:cNvSpPr>
            <a:spLocks noGrp="1"/>
          </p:cNvSpPr>
          <p:nvPr>
            <p:ph type="title"/>
          </p:nvPr>
        </p:nvSpPr>
        <p:spPr>
          <a:xfrm>
            <a:off x="838201" y="365125"/>
            <a:ext cx="3435625" cy="1325563"/>
          </a:xfrm>
        </p:spPr>
        <p:txBody>
          <a:bodyPr>
            <a:normAutofit/>
          </a:bodyPr>
          <a:lstStyle/>
          <a:p>
            <a:r>
              <a:rPr lang="zh-CN" altLang="en-US" sz="4000">
                <a:gradFill flip="none" rotWithShape="1">
                  <a:gsLst>
                    <a:gs pos="28000">
                      <a:srgbClr val="EDEDED"/>
                    </a:gs>
                    <a:gs pos="0">
                      <a:srgbClr val="BFBFBF"/>
                    </a:gs>
                    <a:gs pos="100000">
                      <a:srgbClr val="FFFFFF"/>
                    </a:gs>
                  </a:gsLst>
                  <a:lin ang="4800000" scaled="0"/>
                  <a:tileRect/>
                </a:gradFill>
              </a:rPr>
              <a:t>刨根问底 </a:t>
            </a:r>
            <a:r>
              <a:rPr lang="en-US" altLang="zh-CN" sz="4000">
                <a:gradFill flip="none" rotWithShape="1">
                  <a:gsLst>
                    <a:gs pos="28000">
                      <a:srgbClr val="EDEDED"/>
                    </a:gs>
                    <a:gs pos="0">
                      <a:srgbClr val="BFBFBF"/>
                    </a:gs>
                    <a:gs pos="100000">
                      <a:srgbClr val="FFFFFF"/>
                    </a:gs>
                  </a:gsLst>
                  <a:lin ang="4800000" scaled="0"/>
                  <a:tileRect/>
                </a:gradFill>
              </a:rPr>
              <a:t>– </a:t>
            </a:r>
            <a:r>
              <a:rPr lang="zh-CN" altLang="en-US" sz="4000">
                <a:gradFill flip="none" rotWithShape="1">
                  <a:gsLst>
                    <a:gs pos="28000">
                      <a:srgbClr val="EDEDED"/>
                    </a:gs>
                    <a:gs pos="0">
                      <a:srgbClr val="BFBFBF"/>
                    </a:gs>
                    <a:gs pos="100000">
                      <a:srgbClr val="FFFFFF"/>
                    </a:gs>
                  </a:gsLst>
                  <a:lin ang="4800000" scaled="0"/>
                  <a:tileRect/>
                </a:gradFill>
              </a:rPr>
              <a:t>找到根源</a:t>
            </a:r>
            <a:endParaRPr lang="en-US" sz="4000">
              <a:gradFill flip="none" rotWithShape="1">
                <a:gsLst>
                  <a:gs pos="28000">
                    <a:srgbClr val="EDEDED"/>
                  </a:gs>
                  <a:gs pos="0">
                    <a:srgbClr val="BFBFBF"/>
                  </a:gs>
                  <a:gs pos="100000">
                    <a:srgbClr val="FFFFFF"/>
                  </a:gs>
                </a:gsLst>
                <a:lin ang="4800000" scaled="0"/>
                <a:tileRect/>
              </a:gradFill>
            </a:endParaRPr>
          </a:p>
        </p:txBody>
      </p:sp>
      <p:sp>
        <p:nvSpPr>
          <p:cNvPr id="9" name="Content Placeholder 8">
            <a:extLst>
              <a:ext uri="{FF2B5EF4-FFF2-40B4-BE49-F238E27FC236}">
                <a16:creationId xmlns:a16="http://schemas.microsoft.com/office/drawing/2014/main" id="{4C94D337-3D03-46C7-AB8E-4C2084C7AED7}"/>
              </a:ext>
            </a:extLst>
          </p:cNvPr>
          <p:cNvSpPr>
            <a:spLocks noGrp="1"/>
          </p:cNvSpPr>
          <p:nvPr>
            <p:ph idx="1"/>
          </p:nvPr>
        </p:nvSpPr>
        <p:spPr>
          <a:xfrm>
            <a:off x="666974" y="1825625"/>
            <a:ext cx="3606853" cy="4351338"/>
          </a:xfrm>
        </p:spPr>
        <p:txBody>
          <a:bodyPr>
            <a:normAutofit/>
          </a:bodyPr>
          <a:lstStyle/>
          <a:p>
            <a:r>
              <a:rPr lang="zh-CN" altLang="en-US" sz="2000">
                <a:gradFill>
                  <a:gsLst>
                    <a:gs pos="34000">
                      <a:srgbClr val="EDEDED"/>
                    </a:gs>
                    <a:gs pos="0">
                      <a:srgbClr val="BFBFBF"/>
                    </a:gs>
                    <a:gs pos="100000">
                      <a:srgbClr val="FFFFFF"/>
                    </a:gs>
                  </a:gsLst>
                  <a:lin ang="4800000" scaled="0"/>
                </a:gradFill>
              </a:rPr>
              <a:t>针对一个问题，连续问五个 “为什么” ，把根源找到。 </a:t>
            </a:r>
            <a:endParaRPr lang="en-US" sz="2000" dirty="0">
              <a:gradFill>
                <a:gsLst>
                  <a:gs pos="34000">
                    <a:srgbClr val="EDEDED"/>
                  </a:gs>
                  <a:gs pos="0">
                    <a:srgbClr val="BFBFBF"/>
                  </a:gs>
                  <a:gs pos="100000">
                    <a:srgbClr val="FFFFFF"/>
                  </a:gs>
                </a:gsLst>
                <a:lin ang="4800000" scaled="0"/>
              </a:gradFill>
            </a:endParaRPr>
          </a:p>
        </p:txBody>
      </p:sp>
      <p:pic>
        <p:nvPicPr>
          <p:cNvPr id="7" name="Content Placeholder 3">
            <a:extLst>
              <a:ext uri="{FF2B5EF4-FFF2-40B4-BE49-F238E27FC236}">
                <a16:creationId xmlns:a16="http://schemas.microsoft.com/office/drawing/2014/main" id="{8BBB02D2-2448-42A3-BE4B-B02087411AC4}"/>
              </a:ext>
            </a:extLst>
          </p:cNvPr>
          <p:cNvPicPr>
            <a:picLocks noChangeAspect="1"/>
          </p:cNvPicPr>
          <p:nvPr/>
        </p:nvPicPr>
        <p:blipFill>
          <a:blip r:embed="rId3"/>
          <a:stretch>
            <a:fillRect/>
          </a:stretch>
        </p:blipFill>
        <p:spPr>
          <a:xfrm>
            <a:off x="5274539" y="1416257"/>
            <a:ext cx="6314487" cy="4025485"/>
          </a:xfrm>
          <a:prstGeom prst="rect">
            <a:avLst/>
          </a:prstGeom>
        </p:spPr>
      </p:pic>
    </p:spTree>
    <p:extLst>
      <p:ext uri="{BB962C8B-B14F-4D97-AF65-F5344CB8AC3E}">
        <p14:creationId xmlns:p14="http://schemas.microsoft.com/office/powerpoint/2010/main" val="2860342258"/>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IT </a:t>
            </a:r>
            <a:r>
              <a:rPr lang="zh-CN" altLang="en-US" dirty="0"/>
              <a:t>行业的创新</a:t>
            </a:r>
            <a:endParaRPr lang="en-US" dirty="0"/>
          </a:p>
        </p:txBody>
      </p:sp>
      <p:sp>
        <p:nvSpPr>
          <p:cNvPr id="3" name="Subtitle 2"/>
          <p:cNvSpPr>
            <a:spLocks noGrp="1"/>
          </p:cNvSpPr>
          <p:nvPr>
            <p:ph type="body" sz="half" idx="2"/>
          </p:nvPr>
        </p:nvSpPr>
        <p:spPr/>
        <p:txBody>
          <a:bodyPr>
            <a:normAutofit/>
          </a:bodyPr>
          <a:lstStyle/>
          <a:p>
            <a:r>
              <a:rPr lang="zh-CN" altLang="en-US" dirty="0"/>
              <a:t>邹欣</a:t>
            </a:r>
            <a:endParaRPr lang="en-US" altLang="zh-CN" dirty="0"/>
          </a:p>
          <a:p>
            <a:r>
              <a:rPr lang="zh-CN" altLang="en-US" dirty="0"/>
              <a:t>构建之法 </a:t>
            </a:r>
            <a:r>
              <a:rPr lang="en-US" altLang="zh-CN" dirty="0"/>
              <a:t>– </a:t>
            </a:r>
            <a:r>
              <a:rPr lang="zh-CN" altLang="en-US" dirty="0"/>
              <a:t>现代软件工程 第 </a:t>
            </a:r>
            <a:r>
              <a:rPr lang="en-US" altLang="zh-CN" dirty="0"/>
              <a:t>16 </a:t>
            </a:r>
            <a:r>
              <a:rPr lang="zh-CN" altLang="en-US" dirty="0"/>
              <a:t>章</a:t>
            </a:r>
            <a:endParaRPr lang="en-US" altLang="zh-CN" dirty="0"/>
          </a:p>
          <a:p>
            <a:r>
              <a:rPr lang="en-US"/>
              <a:t>201</a:t>
            </a:r>
            <a:r>
              <a:rPr lang="en-US" dirty="0"/>
              <a:t>9</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定义</a:t>
            </a:r>
            <a:endParaRPr lang="en-US" dirty="0"/>
          </a:p>
        </p:txBody>
      </p:sp>
      <p:sp>
        <p:nvSpPr>
          <p:cNvPr id="3" name="Content Placeholder 2"/>
          <p:cNvSpPr>
            <a:spLocks noGrp="1"/>
          </p:cNvSpPr>
          <p:nvPr>
            <p:ph idx="1"/>
          </p:nvPr>
        </p:nvSpPr>
        <p:spPr/>
        <p:txBody>
          <a:bodyPr>
            <a:normAutofit/>
          </a:bodyPr>
          <a:lstStyle/>
          <a:p>
            <a:r>
              <a:rPr lang="en-US" b="1" dirty="0"/>
              <a:t>Invention (</a:t>
            </a:r>
            <a:r>
              <a:rPr lang="zh-CN" altLang="en-US" b="1" dirty="0"/>
              <a:t>发明</a:t>
            </a:r>
            <a:r>
              <a:rPr lang="en-US" altLang="zh-CN" b="1" dirty="0"/>
              <a:t>)</a:t>
            </a:r>
            <a:endParaRPr lang="en-US" b="1" dirty="0"/>
          </a:p>
          <a:p>
            <a:pPr lvl="1"/>
            <a:r>
              <a:rPr lang="en-US" dirty="0"/>
              <a:t>Introducing new ideas (you can patent an invention)</a:t>
            </a:r>
          </a:p>
          <a:p>
            <a:pPr lvl="1"/>
            <a:r>
              <a:rPr lang="zh-CN" altLang="en-US" dirty="0"/>
              <a:t>科研</a:t>
            </a:r>
            <a:r>
              <a:rPr lang="en-US" altLang="zh-CN" dirty="0"/>
              <a:t>: </a:t>
            </a:r>
            <a:r>
              <a:rPr lang="zh-CN" altLang="en-US" dirty="0"/>
              <a:t>是将金钱转化为知识的过程</a:t>
            </a:r>
            <a:endParaRPr lang="en-US" altLang="zh-CN" dirty="0"/>
          </a:p>
          <a:p>
            <a:pPr lvl="2"/>
            <a:r>
              <a:rPr lang="zh-CN" altLang="en-US" dirty="0"/>
              <a:t>大学</a:t>
            </a:r>
            <a:r>
              <a:rPr lang="en-US" altLang="zh-CN" dirty="0"/>
              <a:t>/</a:t>
            </a:r>
            <a:r>
              <a:rPr lang="zh-CN" altLang="en-US" dirty="0"/>
              <a:t>研究所 </a:t>
            </a:r>
            <a:r>
              <a:rPr lang="en-US" altLang="zh-CN" dirty="0"/>
              <a:t>– </a:t>
            </a:r>
            <a:r>
              <a:rPr lang="zh-CN" altLang="en-US" dirty="0"/>
              <a:t>探索未知，揭示规律</a:t>
            </a:r>
            <a:endParaRPr lang="en-US" dirty="0"/>
          </a:p>
          <a:p>
            <a:r>
              <a:rPr lang="en-US" altLang="zh-CN" b="1" dirty="0"/>
              <a:t>I</a:t>
            </a:r>
            <a:r>
              <a:rPr lang="en-US" b="1"/>
              <a:t>nnovation  </a:t>
            </a:r>
            <a:r>
              <a:rPr lang="en-US" b="1" dirty="0"/>
              <a:t>(</a:t>
            </a:r>
            <a:r>
              <a:rPr lang="zh-CN" altLang="en-US" b="1" dirty="0"/>
              <a:t>创新</a:t>
            </a:r>
            <a:r>
              <a:rPr lang="en-US" b="1" dirty="0"/>
              <a:t>)</a:t>
            </a:r>
            <a:endParaRPr lang="en-US" dirty="0"/>
          </a:p>
          <a:p>
            <a:pPr lvl="1"/>
            <a:r>
              <a:rPr lang="en-US" dirty="0"/>
              <a:t>The process of introducing something new to market place or practice </a:t>
            </a:r>
          </a:p>
          <a:p>
            <a:pPr lvl="1"/>
            <a:r>
              <a:rPr lang="zh-CN" altLang="en-US" dirty="0"/>
              <a:t>创新</a:t>
            </a:r>
            <a:r>
              <a:rPr lang="en-US" altLang="zh-CN" dirty="0"/>
              <a:t>: </a:t>
            </a:r>
            <a:r>
              <a:rPr lang="zh-CN" altLang="en-US" dirty="0"/>
              <a:t>是将知识转化为金钱的过程</a:t>
            </a:r>
            <a:endParaRPr lang="en-US" altLang="zh-CN" dirty="0"/>
          </a:p>
          <a:p>
            <a:pPr lvl="2"/>
            <a:r>
              <a:rPr lang="zh-CN" altLang="en-US" dirty="0"/>
              <a:t>企业 </a:t>
            </a:r>
            <a:r>
              <a:rPr lang="en-US" altLang="zh-CN" dirty="0"/>
              <a:t>– </a:t>
            </a:r>
            <a:r>
              <a:rPr lang="zh-CN" altLang="en-US" dirty="0"/>
              <a:t>用技术的进步解决问题，获得回报</a:t>
            </a:r>
            <a:endParaRPr lang="en-US" dirty="0"/>
          </a:p>
          <a:p>
            <a:pPr lvl="1"/>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0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20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20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20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20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24232" y="4464028"/>
            <a:ext cx="10429568" cy="1641490"/>
          </a:xfrm>
        </p:spPr>
        <p:txBody>
          <a:bodyPr vert="horz" wrap="square" lIns="91440" tIns="45720" rIns="91440" bIns="45720" rtlCol="0" anchor="t">
            <a:normAutofit/>
          </a:bodyPr>
          <a:lstStyle/>
          <a:p>
            <a:pPr algn="r"/>
            <a:r>
              <a:rPr lang="zh-CN" altLang="en-US" sz="9600" spc="-300" dirty="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rPr>
              <a:t>发明（</a:t>
            </a:r>
            <a:r>
              <a:rPr lang="en-US" altLang="zh-CN" sz="9600" spc="-300" dirty="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rPr>
              <a:t>Invention</a:t>
            </a:r>
            <a:r>
              <a:rPr lang="zh-CN" altLang="en-US" sz="9600" spc="-300" dirty="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rPr>
              <a:t>）</a:t>
            </a:r>
            <a:endParaRPr lang="en-US" sz="9600" spc="-300" dirty="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endParaRPr>
          </a:p>
        </p:txBody>
      </p:sp>
      <p:sp>
        <p:nvSpPr>
          <p:cNvPr id="73" name="Rounded Rectangle 12">
            <a:extLst>
              <a:ext uri="{FF2B5EF4-FFF2-40B4-BE49-F238E27FC236}">
                <a16:creationId xmlns:a16="http://schemas.microsoft.com/office/drawing/2014/main" id="{D2A43A77-DE8F-41BD-950B-368CBC55ED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25092" y="645981"/>
            <a:ext cx="7923754" cy="3048394"/>
          </a:xfrm>
          <a:prstGeom prst="roundRect">
            <a:avLst>
              <a:gd name="adj" fmla="val 2028"/>
            </a:avLst>
          </a:prstGeom>
          <a:solidFill>
            <a:schemeClr val="tx1"/>
          </a:solidFill>
          <a:ln>
            <a:solidFill>
              <a:schemeClr val="accent1">
                <a:shade val="50000"/>
              </a:schemeClr>
            </a:solidFill>
          </a:ln>
          <a:effectLst>
            <a:innerShdw blurRad="127000" dist="12700">
              <a:prstClr val="black"/>
            </a:innerShdw>
            <a:reflection blurRad="6350" stA="52000" endA="300" endPos="2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icrosoft YaHei"/>
              <a:cs typeface="+mn-cs"/>
            </a:endParaRPr>
          </a:p>
        </p:txBody>
      </p:sp>
      <p:pic>
        <p:nvPicPr>
          <p:cNvPr id="1028" name="Picture 4" descr="http://www.leonardodavincisinventions.com/wp-content/uploads/2012/02/Da-Vinci-gli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619" y="969928"/>
            <a:ext cx="3127687" cy="2400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www.leonardodavincisinventions.com/wp-content/uploads/2012/02/leonardo-da-vinci-bird-wing-with-mechanical-connections.jpg"/>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7447835" y="1052221"/>
            <a:ext cx="3507320" cy="2235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31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7419975" cy="1325563"/>
          </a:xfrm>
        </p:spPr>
        <p:txBody>
          <a:bodyPr>
            <a:normAutofit/>
          </a:bodyPr>
          <a:lstStyle/>
          <a:p>
            <a:r>
              <a:rPr lang="zh-CN" altLang="en-US" dirty="0"/>
              <a:t>发明 </a:t>
            </a:r>
            <a:r>
              <a:rPr lang="en-US" altLang="zh-CN" dirty="0"/>
              <a:t>… </a:t>
            </a:r>
            <a:r>
              <a:rPr lang="zh-CN" altLang="en-US" dirty="0"/>
              <a:t>实用</a:t>
            </a:r>
            <a:endParaRPr lang="en-US" dirty="0"/>
          </a:p>
        </p:txBody>
      </p:sp>
      <p:sp>
        <p:nvSpPr>
          <p:cNvPr id="3" name="Content Placeholder 2"/>
          <p:cNvSpPr>
            <a:spLocks noGrp="1"/>
          </p:cNvSpPr>
          <p:nvPr>
            <p:ph idx="1"/>
          </p:nvPr>
        </p:nvSpPr>
        <p:spPr>
          <a:xfrm>
            <a:off x="1120000" y="1825625"/>
            <a:ext cx="7138174" cy="4351338"/>
          </a:xfrm>
        </p:spPr>
        <p:txBody>
          <a:bodyPr>
            <a:normAutofit/>
          </a:bodyPr>
          <a:lstStyle/>
          <a:p>
            <a:r>
              <a:rPr lang="zh-CN" altLang="en-US" dirty="0"/>
              <a:t>新想法出现：</a:t>
            </a:r>
            <a:endParaRPr lang="en-US" altLang="zh-CN" dirty="0"/>
          </a:p>
          <a:p>
            <a:pPr lvl="1"/>
            <a:r>
              <a:rPr lang="en-US" dirty="0"/>
              <a:t> 1493 </a:t>
            </a:r>
            <a:r>
              <a:rPr lang="zh-CN" altLang="en-US" dirty="0"/>
              <a:t>年</a:t>
            </a:r>
            <a:endParaRPr lang="en-US" dirty="0"/>
          </a:p>
          <a:p>
            <a:r>
              <a:rPr lang="zh-CN" altLang="en-US" dirty="0"/>
              <a:t>第一个实用的直升飞机</a:t>
            </a:r>
            <a:r>
              <a:rPr lang="en-US" dirty="0"/>
              <a:t> </a:t>
            </a:r>
          </a:p>
          <a:p>
            <a:pPr lvl="1"/>
            <a:r>
              <a:rPr lang="en-US" dirty="0"/>
              <a:t>1936 </a:t>
            </a:r>
            <a:r>
              <a:rPr lang="zh-CN" altLang="en-US" dirty="0"/>
              <a:t>年</a:t>
            </a:r>
            <a:endParaRPr lang="en-US" dirty="0"/>
          </a:p>
          <a:p>
            <a:pPr lvl="1"/>
            <a:r>
              <a:rPr lang="en-US" altLang="zh-CN" dirty="0"/>
              <a:t>443</a:t>
            </a:r>
            <a:r>
              <a:rPr lang="zh-CN" altLang="en-US" dirty="0"/>
              <a:t>年之后</a:t>
            </a:r>
            <a:endParaRPr lang="en-US" dirty="0"/>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730" r="16472" b="-4"/>
          <a:stretch/>
        </p:blipFill>
        <p:spPr bwMode="auto">
          <a:xfrm>
            <a:off x="8610600" y="3810000"/>
            <a:ext cx="2778443" cy="27066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descr="http://www.leonardodavincisinventions.com/wp-content/uploads/2012/02/leonardo-da-vinci-helicopter.jpg"/>
          <p:cNvPicPr>
            <a:picLocks noChangeAspect="1" noChangeArrowheads="1"/>
          </p:cNvPicPr>
          <p:nvPr/>
        </p:nvPicPr>
        <p:blipFill rotWithShape="1">
          <a:blip r:embed="rId4">
            <a:extLst>
              <a:ext uri="{28A0092B-C50C-407E-A947-70E740481C1C}">
                <a14:useLocalDpi xmlns:a14="http://schemas.microsoft.com/office/drawing/2010/main" val="0"/>
              </a:ext>
            </a:extLst>
          </a:blip>
          <a:srcRect l="14736" r="14204" b="4"/>
          <a:stretch/>
        </p:blipFill>
        <p:spPr bwMode="auto">
          <a:xfrm>
            <a:off x="8609994" y="1020979"/>
            <a:ext cx="2778443" cy="2707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420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115786"/>
            <a:ext cx="3473851" cy="4626428"/>
          </a:xfrm>
          <a:effectLst/>
        </p:spPr>
        <p:txBody>
          <a:bodyPr anchor="ctr">
            <a:normAutofit/>
          </a:bodyPr>
          <a:lstStyle/>
          <a:p>
            <a:pPr algn="r"/>
            <a:r>
              <a:rPr lang="zh-CN" altLang="en-US" sz="4000" dirty="0">
                <a:solidFill>
                  <a:schemeClr val="tx1">
                    <a:lumMod val="95000"/>
                  </a:schemeClr>
                </a:solidFill>
              </a:rPr>
              <a:t>很多似是而非的观点 </a:t>
            </a:r>
            <a:r>
              <a:rPr lang="en-US" altLang="zh-CN" sz="4000" dirty="0">
                <a:solidFill>
                  <a:schemeClr val="tx1">
                    <a:lumMod val="95000"/>
                  </a:schemeClr>
                </a:solidFill>
              </a:rPr>
              <a:t>(myths)</a:t>
            </a:r>
            <a:endParaRPr lang="en-US" sz="4000" dirty="0">
              <a:solidFill>
                <a:schemeClr val="tx1">
                  <a:lumMod val="95000"/>
                </a:schemeClr>
              </a:solidFill>
            </a:endParaRPr>
          </a:p>
        </p:txBody>
      </p:sp>
      <p:cxnSp>
        <p:nvCxnSpPr>
          <p:cNvPr id="8" name="Straight Connector 7">
            <a:extLst>
              <a:ext uri="{FF2B5EF4-FFF2-40B4-BE49-F238E27FC236}">
                <a16:creationId xmlns:a16="http://schemas.microsoft.com/office/drawing/2014/main" id="{21FCCE20-1E4F-44FF-87B4-379D391A2D1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32907"/>
            <a:ext cx="0" cy="2792186"/>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996543" y="1115786"/>
            <a:ext cx="5713790" cy="4626428"/>
          </a:xfrm>
        </p:spPr>
        <p:txBody>
          <a:bodyPr anchor="ctr">
            <a:normAutofit/>
          </a:bodyPr>
          <a:lstStyle/>
          <a:p>
            <a:r>
              <a:rPr lang="zh-CN" altLang="en-US" sz="2400" dirty="0">
                <a:solidFill>
                  <a:schemeClr val="tx1">
                    <a:lumMod val="95000"/>
                  </a:schemeClr>
                </a:solidFill>
              </a:rPr>
              <a:t>灵光一闪现，伟大的创新就紧随其后 </a:t>
            </a:r>
            <a:endParaRPr lang="en-US" altLang="zh-CN" sz="2400" dirty="0">
              <a:solidFill>
                <a:schemeClr val="tx1">
                  <a:lumMod val="95000"/>
                </a:schemeClr>
              </a:solidFill>
            </a:endParaRPr>
          </a:p>
          <a:p>
            <a:r>
              <a:rPr lang="zh-CN" altLang="en-US" sz="2400" dirty="0">
                <a:solidFill>
                  <a:schemeClr val="tx1">
                    <a:lumMod val="95000"/>
                  </a:schemeClr>
                </a:solidFill>
              </a:rPr>
              <a:t>大家都喜欢创新</a:t>
            </a:r>
            <a:endParaRPr lang="en-US" sz="2400" dirty="0">
              <a:solidFill>
                <a:schemeClr val="tx1">
                  <a:lumMod val="95000"/>
                </a:schemeClr>
              </a:solidFill>
            </a:endParaRPr>
          </a:p>
          <a:p>
            <a:r>
              <a:rPr lang="zh-CN" altLang="en-US" sz="2400" dirty="0">
                <a:solidFill>
                  <a:schemeClr val="tx1">
                    <a:lumMod val="95000"/>
                  </a:schemeClr>
                </a:solidFill>
              </a:rPr>
              <a:t>好的想法会赢</a:t>
            </a:r>
            <a:endParaRPr lang="en-US" sz="2400" dirty="0">
              <a:solidFill>
                <a:schemeClr val="tx1">
                  <a:lumMod val="95000"/>
                </a:schemeClr>
              </a:solidFill>
            </a:endParaRPr>
          </a:p>
          <a:p>
            <a:r>
              <a:rPr lang="zh-CN" altLang="en-US" sz="2400" dirty="0">
                <a:solidFill>
                  <a:schemeClr val="tx1">
                    <a:lumMod val="95000"/>
                  </a:schemeClr>
                </a:solidFill>
              </a:rPr>
              <a:t>创新者都是一马当先</a:t>
            </a:r>
            <a:endParaRPr lang="en-US" sz="2400" dirty="0">
              <a:solidFill>
                <a:schemeClr val="tx1">
                  <a:lumMod val="95000"/>
                </a:schemeClr>
              </a:solidFill>
            </a:endParaRPr>
          </a:p>
          <a:p>
            <a:r>
              <a:rPr lang="zh-CN" altLang="en-US" sz="2400" dirty="0">
                <a:solidFill>
                  <a:schemeClr val="tx1">
                    <a:lumMod val="95000"/>
                  </a:schemeClr>
                </a:solidFill>
              </a:rPr>
              <a:t>成功的企业更能创新</a:t>
            </a:r>
            <a:endParaRPr lang="en-US" sz="2400" dirty="0">
              <a:solidFill>
                <a:schemeClr val="tx1">
                  <a:lumMod val="95000"/>
                </a:schemeClr>
              </a:solidFill>
            </a:endParaRPr>
          </a:p>
          <a:p>
            <a:r>
              <a:rPr lang="zh-CN" altLang="en-US" sz="2400" dirty="0">
                <a:solidFill>
                  <a:schemeClr val="tx1">
                    <a:lumMod val="95000"/>
                  </a:schemeClr>
                </a:solidFill>
              </a:rPr>
              <a:t>要成为某个领域的专家，才能创新</a:t>
            </a:r>
            <a:endParaRPr lang="en-US" altLang="zh-CN" sz="2400" dirty="0">
              <a:solidFill>
                <a:schemeClr val="tx1">
                  <a:lumMod val="95000"/>
                </a:schemeClr>
              </a:solidFill>
            </a:endParaRPr>
          </a:p>
          <a:p>
            <a:r>
              <a:rPr lang="zh-CN" altLang="en-US" sz="2400" dirty="0">
                <a:solidFill>
                  <a:schemeClr val="tx1">
                    <a:lumMod val="95000"/>
                  </a:schemeClr>
                </a:solidFill>
              </a:rPr>
              <a:t>技术创新是关键</a:t>
            </a:r>
            <a:endParaRPr lang="en-US" sz="2400" dirty="0">
              <a:solidFill>
                <a:schemeClr val="tx1">
                  <a:lumMod val="95000"/>
                </a:schemeClr>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迷思</a:t>
            </a:r>
            <a:r>
              <a:rPr lang="en-US" altLang="zh-CN" dirty="0"/>
              <a:t>1</a:t>
            </a:r>
            <a:r>
              <a:rPr lang="en-US" dirty="0"/>
              <a:t>: </a:t>
            </a:r>
            <a:r>
              <a:rPr lang="zh-CN" altLang="en-US" dirty="0"/>
              <a:t>创新靠顿悟</a:t>
            </a:r>
            <a:endParaRPr lang="en-US" dirty="0"/>
          </a:p>
        </p:txBody>
      </p:sp>
      <p:sp>
        <p:nvSpPr>
          <p:cNvPr id="3" name="Content Placeholder 2"/>
          <p:cNvSpPr>
            <a:spLocks noGrp="1"/>
          </p:cNvSpPr>
          <p:nvPr>
            <p:ph idx="1"/>
          </p:nvPr>
        </p:nvSpPr>
        <p:spPr>
          <a:xfrm>
            <a:off x="1981200" y="1775192"/>
            <a:ext cx="5562600" cy="4625609"/>
          </a:xfrm>
        </p:spPr>
        <p:txBody>
          <a:bodyPr>
            <a:normAutofit lnSpcReduction="10000"/>
          </a:bodyPr>
          <a:lstStyle/>
          <a:p>
            <a:r>
              <a:rPr lang="zh-CN" altLang="en-US" dirty="0"/>
              <a:t>例子</a:t>
            </a:r>
            <a:endParaRPr lang="en-US" altLang="zh-CN" dirty="0"/>
          </a:p>
          <a:p>
            <a:pPr lvl="1"/>
            <a:r>
              <a:rPr lang="zh-CN" altLang="en-US" dirty="0"/>
              <a:t>阿基米德 </a:t>
            </a:r>
            <a:r>
              <a:rPr lang="en-US" altLang="zh-CN" dirty="0"/>
              <a:t>– </a:t>
            </a:r>
            <a:r>
              <a:rPr lang="zh-CN" altLang="en-US" dirty="0"/>
              <a:t>跳出浴盆</a:t>
            </a:r>
            <a:endParaRPr lang="en-US" altLang="zh-CN" dirty="0"/>
          </a:p>
          <a:p>
            <a:pPr lvl="1"/>
            <a:r>
              <a:rPr lang="zh-CN" altLang="en-US" dirty="0"/>
              <a:t>牛顿被苹果砸中</a:t>
            </a:r>
            <a:endParaRPr lang="en-US" altLang="zh-CN" dirty="0"/>
          </a:p>
          <a:p>
            <a:r>
              <a:rPr lang="zh-CN" altLang="en-US" dirty="0"/>
              <a:t>但是</a:t>
            </a:r>
            <a:r>
              <a:rPr lang="en-US" altLang="zh-CN" dirty="0"/>
              <a:t>…</a:t>
            </a:r>
          </a:p>
          <a:p>
            <a:pPr marL="457200" lvl="1" indent="0">
              <a:buNone/>
            </a:pPr>
            <a:endParaRPr lang="en-US" altLang="zh-CN" dirty="0"/>
          </a:p>
          <a:p>
            <a:r>
              <a:rPr lang="zh-CN" altLang="en-US" dirty="0"/>
              <a:t>手机 </a:t>
            </a:r>
            <a:r>
              <a:rPr lang="en-US" altLang="zh-CN" dirty="0"/>
              <a:t>– </a:t>
            </a:r>
            <a:r>
              <a:rPr lang="zh-CN" altLang="en-US" dirty="0"/>
              <a:t>团队和持续创新改进的结果</a:t>
            </a:r>
            <a:endParaRPr lang="en-US" altLang="zh-CN" dirty="0"/>
          </a:p>
          <a:p>
            <a:pPr lvl="1"/>
            <a:r>
              <a:rPr lang="en-US" altLang="zh-CN" dirty="0"/>
              <a:t>Telephone, computers, radio waves, display, circuit, USB</a:t>
            </a:r>
          </a:p>
          <a:p>
            <a:pPr lvl="1"/>
            <a:r>
              <a:rPr lang="en-US" altLang="zh-CN" dirty="0"/>
              <a:t>Location aware – GPS, cell tower, </a:t>
            </a:r>
            <a:r>
              <a:rPr lang="en-US" altLang="zh-CN" dirty="0" err="1"/>
              <a:t>WiFi</a:t>
            </a:r>
            <a:r>
              <a:rPr lang="en-US" altLang="zh-CN" dirty="0"/>
              <a:t> AP</a:t>
            </a:r>
          </a:p>
          <a:p>
            <a:pPr lvl="1"/>
            <a:r>
              <a:rPr lang="en-US" altLang="zh-CN" dirty="0"/>
              <a:t>AI</a:t>
            </a:r>
          </a:p>
          <a:p>
            <a:endParaRPr lang="en-US" dirty="0"/>
          </a:p>
        </p:txBody>
      </p:sp>
      <p:pic>
        <p:nvPicPr>
          <p:cNvPr id="4" name="Picture 3">
            <a:extLst>
              <a:ext uri="{FF2B5EF4-FFF2-40B4-BE49-F238E27FC236}">
                <a16:creationId xmlns:a16="http://schemas.microsoft.com/office/drawing/2014/main" id="{D8812FDA-E0EA-470B-BA47-57312BD9F6B3}"/>
              </a:ext>
            </a:extLst>
          </p:cNvPr>
          <p:cNvPicPr>
            <a:picLocks noChangeAspect="1"/>
          </p:cNvPicPr>
          <p:nvPr/>
        </p:nvPicPr>
        <p:blipFill>
          <a:blip r:embed="rId3"/>
          <a:stretch>
            <a:fillRect/>
          </a:stretch>
        </p:blipFill>
        <p:spPr>
          <a:xfrm>
            <a:off x="7826102" y="1524000"/>
            <a:ext cx="2837417" cy="2290028"/>
          </a:xfrm>
          <a:prstGeom prst="rect">
            <a:avLst/>
          </a:prstGeom>
        </p:spPr>
      </p:pic>
      <p:pic>
        <p:nvPicPr>
          <p:cNvPr id="5" name="Picture 4">
            <a:extLst>
              <a:ext uri="{FF2B5EF4-FFF2-40B4-BE49-F238E27FC236}">
                <a16:creationId xmlns:a16="http://schemas.microsoft.com/office/drawing/2014/main" id="{933B875C-29EC-4001-8BCD-9BC777D613BB}"/>
              </a:ext>
            </a:extLst>
          </p:cNvPr>
          <p:cNvPicPr>
            <a:picLocks noChangeAspect="1"/>
          </p:cNvPicPr>
          <p:nvPr/>
        </p:nvPicPr>
        <p:blipFill>
          <a:blip r:embed="rId4"/>
          <a:stretch>
            <a:fillRect/>
          </a:stretch>
        </p:blipFill>
        <p:spPr>
          <a:xfrm>
            <a:off x="7826102" y="3886200"/>
            <a:ext cx="2841899" cy="19165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2000"/>
                                        <p:tgtEl>
                                          <p:spTgt spid="3">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2000"/>
                                        <p:tgtEl>
                                          <p:spTgt spid="3">
                                            <p:txEl>
                                              <p:pRg st="1" end="1"/>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20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20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2000"/>
                                        <p:tgtEl>
                                          <p:spTgt spid="3">
                                            <p:txEl>
                                              <p:pRg st="5" end="5"/>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2000"/>
                                        <p:tgtEl>
                                          <p:spTgt spid="3">
                                            <p:txEl>
                                              <p:pRg st="6" end="6"/>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2000"/>
                                        <p:tgtEl>
                                          <p:spTgt spid="3">
                                            <p:txEl>
                                              <p:pRg st="7" end="7"/>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2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填上最后一块拼图的，功劳大</a:t>
            </a:r>
            <a:r>
              <a:rPr lang="en-US" altLang="zh-CN" dirty="0"/>
              <a:t>?</a:t>
            </a:r>
            <a:endParaRPr lang="en-US" dirty="0"/>
          </a:p>
        </p:txBody>
      </p:sp>
      <p:pic>
        <p:nvPicPr>
          <p:cNvPr id="1026" name="Picture 2"/>
          <p:cNvPicPr>
            <a:picLocks noGrp="1" noChangeAspect="1" noChangeArrowheads="1"/>
          </p:cNvPicPr>
          <p:nvPr>
            <p:ph idx="1"/>
          </p:nvPr>
        </p:nvPicPr>
        <p:blipFill>
          <a:blip r:embed="rId3" cstate="print"/>
          <a:stretch>
            <a:fillRect/>
          </a:stretch>
        </p:blipFill>
        <p:spPr bwMode="auto">
          <a:xfrm>
            <a:off x="7848601" y="1916942"/>
            <a:ext cx="2333625" cy="2667000"/>
          </a:xfrm>
          <a:prstGeom prst="rect">
            <a:avLst/>
          </a:prstGeom>
          <a:noFill/>
          <a:ln w="9525">
            <a:noFill/>
            <a:miter lim="800000"/>
            <a:headEnd/>
            <a:tailEnd/>
          </a:ln>
          <a:effectLst/>
        </p:spPr>
      </p:pic>
      <p:grpSp>
        <p:nvGrpSpPr>
          <p:cNvPr id="1027" name="Group 3"/>
          <p:cNvGrpSpPr>
            <a:grpSpLocks/>
          </p:cNvGrpSpPr>
          <p:nvPr/>
        </p:nvGrpSpPr>
        <p:grpSpPr bwMode="auto">
          <a:xfrm>
            <a:off x="2057400" y="1676400"/>
            <a:ext cx="2971800" cy="2971800"/>
            <a:chOff x="1824" y="633"/>
            <a:chExt cx="2834" cy="2849"/>
          </a:xfrm>
        </p:grpSpPr>
        <p:sp>
          <p:nvSpPr>
            <p:cNvPr id="1028" name="Puzzle3"/>
            <p:cNvSpPr>
              <a:spLocks noEditPoints="1" noChangeArrowheads="1"/>
            </p:cNvSpPr>
            <p:nvPr/>
          </p:nvSpPr>
          <p:spPr bwMode="auto">
            <a:xfrm>
              <a:off x="3204" y="633"/>
              <a:ext cx="1114" cy="1514"/>
            </a:xfrm>
            <a:custGeom>
              <a:avLst/>
              <a:gdLst>
                <a:gd name="T0" fmla="*/ 10391 w 21600"/>
                <a:gd name="T1" fmla="*/ 15806 h 21600"/>
                <a:gd name="T2" fmla="*/ 20551 w 21600"/>
                <a:gd name="T3" fmla="*/ 21088 h 21600"/>
                <a:gd name="T4" fmla="*/ 13180 w 21600"/>
                <a:gd name="T5" fmla="*/ 13801 h 21600"/>
                <a:gd name="T6" fmla="*/ 20551 w 21600"/>
                <a:gd name="T7" fmla="*/ 7025 h 21600"/>
                <a:gd name="T8" fmla="*/ 10500 w 21600"/>
                <a:gd name="T9" fmla="*/ 52 h 21600"/>
                <a:gd name="T10" fmla="*/ 692 w 21600"/>
                <a:gd name="T11" fmla="*/ 6802 h 21600"/>
                <a:gd name="T12" fmla="*/ 8064 w 21600"/>
                <a:gd name="T13" fmla="*/ 13526 h 21600"/>
                <a:gd name="T14" fmla="*/ 692 w 21600"/>
                <a:gd name="T15" fmla="*/ 21088 h 21600"/>
                <a:gd name="T16" fmla="*/ 2273 w 21600"/>
                <a:gd name="T17" fmla="*/ 7719 h 21600"/>
                <a:gd name="T18" fmla="*/ 19149 w 21600"/>
                <a:gd name="T19" fmla="*/ 202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rgbClr val="FFBE7D"/>
            </a:solidFill>
            <a:ln w="2857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icrosoft YaHei"/>
                <a:cs typeface="+mn-cs"/>
              </a:endParaRPr>
            </a:p>
          </p:txBody>
        </p:sp>
        <p:sp>
          <p:nvSpPr>
            <p:cNvPr id="1029" name="Puzzle2"/>
            <p:cNvSpPr>
              <a:spLocks noEditPoints="1" noChangeArrowheads="1"/>
            </p:cNvSpPr>
            <p:nvPr/>
          </p:nvSpPr>
          <p:spPr bwMode="auto">
            <a:xfrm>
              <a:off x="2880" y="1736"/>
              <a:ext cx="1778" cy="1379"/>
            </a:xfrm>
            <a:custGeom>
              <a:avLst/>
              <a:gdLst>
                <a:gd name="T0" fmla="*/ 11 w 21600"/>
                <a:gd name="T1" fmla="*/ 13386 h 21600"/>
                <a:gd name="T2" fmla="*/ 4202 w 21600"/>
                <a:gd name="T3" fmla="*/ 21161 h 21600"/>
                <a:gd name="T4" fmla="*/ 10400 w 21600"/>
                <a:gd name="T5" fmla="*/ 13909 h 21600"/>
                <a:gd name="T6" fmla="*/ 16821 w 21600"/>
                <a:gd name="T7" fmla="*/ 21190 h 21600"/>
                <a:gd name="T8" fmla="*/ 21600 w 21600"/>
                <a:gd name="T9" fmla="*/ 15083 h 21600"/>
                <a:gd name="T10" fmla="*/ 16889 w 21600"/>
                <a:gd name="T11" fmla="*/ 5739 h 21600"/>
                <a:gd name="T12" fmla="*/ 10800 w 21600"/>
                <a:gd name="T13" fmla="*/ 28 h 21600"/>
                <a:gd name="T14" fmla="*/ 4202 w 21600"/>
                <a:gd name="T15" fmla="*/ 5894 h 21600"/>
                <a:gd name="T16" fmla="*/ 5388 w 21600"/>
                <a:gd name="T17" fmla="*/ 6742 h 21600"/>
                <a:gd name="T18" fmla="*/ 16177 w 21600"/>
                <a:gd name="T19" fmla="*/ 20441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solidFill>
              <a:srgbClr val="FFFFCC"/>
            </a:solidFill>
            <a:ln w="2857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icrosoft YaHei"/>
                <a:cs typeface="+mn-cs"/>
              </a:endParaRPr>
            </a:p>
          </p:txBody>
        </p:sp>
        <p:sp>
          <p:nvSpPr>
            <p:cNvPr id="1030" name="Puzzle4"/>
            <p:cNvSpPr>
              <a:spLocks noEditPoints="1" noChangeArrowheads="1"/>
            </p:cNvSpPr>
            <p:nvPr/>
          </p:nvSpPr>
          <p:spPr bwMode="auto">
            <a:xfrm>
              <a:off x="2192" y="1719"/>
              <a:ext cx="1072" cy="1763"/>
            </a:xfrm>
            <a:custGeom>
              <a:avLst/>
              <a:gdLst>
                <a:gd name="T0" fmla="*/ 8307 w 21600"/>
                <a:gd name="T1" fmla="*/ 11593 h 21600"/>
                <a:gd name="T2" fmla="*/ 453 w 21600"/>
                <a:gd name="T3" fmla="*/ 16938 h 21600"/>
                <a:gd name="T4" fmla="*/ 11500 w 21600"/>
                <a:gd name="T5" fmla="*/ 21600 h 21600"/>
                <a:gd name="T6" fmla="*/ 20920 w 21600"/>
                <a:gd name="T7" fmla="*/ 16751 h 21600"/>
                <a:gd name="T8" fmla="*/ 13972 w 21600"/>
                <a:gd name="T9" fmla="*/ 10888 h 21600"/>
                <a:gd name="T10" fmla="*/ 21033 w 21600"/>
                <a:gd name="T11" fmla="*/ 4716 h 21600"/>
                <a:gd name="T12" fmla="*/ 11102 w 21600"/>
                <a:gd name="T13" fmla="*/ 11 h 21600"/>
                <a:gd name="T14" fmla="*/ 453 w 21600"/>
                <a:gd name="T15" fmla="*/ 4716 h 21600"/>
                <a:gd name="T16" fmla="*/ 2076 w 21600"/>
                <a:gd name="T17" fmla="*/ 5664 h 21600"/>
                <a:gd name="T18" fmla="*/ 20203 w 21600"/>
                <a:gd name="T19" fmla="*/ 1598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solidFill>
              <a:srgbClr val="D8EBB3"/>
            </a:solidFill>
            <a:ln w="2857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icrosoft YaHei"/>
                <a:cs typeface="+mn-cs"/>
              </a:endParaRPr>
            </a:p>
          </p:txBody>
        </p:sp>
        <p:sp>
          <p:nvSpPr>
            <p:cNvPr id="1031" name="Puzzle1"/>
            <p:cNvSpPr>
              <a:spLocks noEditPoints="1" noChangeArrowheads="1"/>
            </p:cNvSpPr>
            <p:nvPr/>
          </p:nvSpPr>
          <p:spPr bwMode="auto">
            <a:xfrm>
              <a:off x="1824" y="1091"/>
              <a:ext cx="1800" cy="1051"/>
            </a:xfrm>
            <a:custGeom>
              <a:avLst/>
              <a:gdLst>
                <a:gd name="T0" fmla="*/ 16740 w 21600"/>
                <a:gd name="T1" fmla="*/ 21078 h 21600"/>
                <a:gd name="T2" fmla="*/ 16976 w 21600"/>
                <a:gd name="T3" fmla="*/ 521 h 21600"/>
                <a:gd name="T4" fmla="*/ 4725 w 21600"/>
                <a:gd name="T5" fmla="*/ 856 h 21600"/>
                <a:gd name="T6" fmla="*/ 5040 w 21600"/>
                <a:gd name="T7" fmla="*/ 21004 h 21600"/>
                <a:gd name="T8" fmla="*/ 10811 w 21600"/>
                <a:gd name="T9" fmla="*/ 12885 h 21600"/>
                <a:gd name="T10" fmla="*/ 10845 w 21600"/>
                <a:gd name="T11" fmla="*/ 8714 h 21600"/>
                <a:gd name="T12" fmla="*/ 21600 w 21600"/>
                <a:gd name="T13" fmla="*/ 10000 h 21600"/>
                <a:gd name="T14" fmla="*/ 56 w 21600"/>
                <a:gd name="T15" fmla="*/ 10000 h 21600"/>
                <a:gd name="T16" fmla="*/ 6086 w 21600"/>
                <a:gd name="T17" fmla="*/ 2569 h 21600"/>
                <a:gd name="T18" fmla="*/ 16132 w 21600"/>
                <a:gd name="T19" fmla="*/ 1955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solidFill>
              <a:srgbClr val="CCCCFF"/>
            </a:solidFill>
            <a:ln w="2857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icrosoft YaHei"/>
                <a:cs typeface="+mn-cs"/>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6EF8A-BB8C-4015-86BB-EB80413791F7}"/>
              </a:ext>
            </a:extLst>
          </p:cNvPr>
          <p:cNvSpPr>
            <a:spLocks noGrp="1"/>
          </p:cNvSpPr>
          <p:nvPr>
            <p:ph type="title"/>
          </p:nvPr>
        </p:nvSpPr>
        <p:spPr/>
        <p:txBody>
          <a:bodyPr/>
          <a:lstStyle/>
          <a:p>
            <a:r>
              <a:rPr lang="zh-CN" altLang="en-US" dirty="0"/>
              <a:t>编程⽐赛中最常见的三种赛制：</a:t>
            </a:r>
            <a:r>
              <a:rPr lang="en-US" altLang="zh-CN" dirty="0"/>
              <a:t>ACM</a:t>
            </a:r>
            <a:r>
              <a:rPr lang="zh-CN" altLang="en-US" dirty="0"/>
              <a:t>、</a:t>
            </a:r>
            <a:r>
              <a:rPr lang="en-US" altLang="zh-CN" dirty="0"/>
              <a:t>OI</a:t>
            </a:r>
            <a:r>
              <a:rPr lang="zh-CN" altLang="en-US" dirty="0"/>
              <a:t>、</a:t>
            </a:r>
            <a:r>
              <a:rPr lang="en-US" altLang="zh-CN" dirty="0"/>
              <a:t>IOI</a:t>
            </a:r>
            <a:endParaRPr lang="zh-CN" altLang="en-US" dirty="0"/>
          </a:p>
        </p:txBody>
      </p:sp>
      <p:sp>
        <p:nvSpPr>
          <p:cNvPr id="3" name="内容占位符 2">
            <a:extLst>
              <a:ext uri="{FF2B5EF4-FFF2-40B4-BE49-F238E27FC236}">
                <a16:creationId xmlns:a16="http://schemas.microsoft.com/office/drawing/2014/main" id="{FCFA1CF2-C99D-4CEB-B01B-5F31E9ACC817}"/>
              </a:ext>
            </a:extLst>
          </p:cNvPr>
          <p:cNvSpPr>
            <a:spLocks noGrp="1"/>
          </p:cNvSpPr>
          <p:nvPr>
            <p:ph idx="1"/>
          </p:nvPr>
        </p:nvSpPr>
        <p:spPr/>
        <p:txBody>
          <a:bodyPr>
            <a:normAutofit/>
          </a:bodyPr>
          <a:lstStyle/>
          <a:p>
            <a:r>
              <a:rPr lang="en-US" altLang="zh-CN" dirty="0"/>
              <a:t>OI</a:t>
            </a:r>
            <a:r>
              <a:rPr lang="zh-CN" altLang="en-US" dirty="0"/>
              <a:t>赛制</a:t>
            </a:r>
          </a:p>
          <a:p>
            <a:pPr lvl="1"/>
            <a:r>
              <a:rPr lang="zh-CN" altLang="en-US" dirty="0"/>
              <a:t>每道题提交之后都没有任何反馈，每道题都有多个测试点，根据每道题通过的测试点的数量获得相应的分数。</a:t>
            </a:r>
          </a:p>
          <a:p>
            <a:pPr lvl="1"/>
            <a:r>
              <a:rPr lang="zh-CN" altLang="en-US" dirty="0"/>
              <a:t>每道题不限制提交次数，如果提交错误没有任何惩罚，仅以最后⼀次提交为准。</a:t>
            </a:r>
          </a:p>
          <a:p>
            <a:pPr lvl="1"/>
            <a:r>
              <a:rPr lang="zh-CN" altLang="en-US" dirty="0"/>
              <a:t>比赛过程中看不到实时排名，赛后按照总得分来排名。</a:t>
            </a:r>
          </a:p>
          <a:p>
            <a:r>
              <a:rPr lang="zh-CN" altLang="en-US" dirty="0"/>
              <a:t>比赛：</a:t>
            </a:r>
            <a:r>
              <a:rPr lang="en-US" altLang="zh-CN" dirty="0"/>
              <a:t>NOI</a:t>
            </a:r>
            <a:r>
              <a:rPr lang="zh-CN" altLang="en-US" dirty="0"/>
              <a:t>全国青少年信息学奥林匹克竞赛、</a:t>
            </a:r>
            <a:r>
              <a:rPr lang="en-US" altLang="zh-CN" dirty="0"/>
              <a:t>CCF CSP</a:t>
            </a:r>
            <a:r>
              <a:rPr lang="zh-CN" altLang="en-US" dirty="0"/>
              <a:t>、考研机试、蓝桥杯、牛客</a:t>
            </a:r>
            <a:r>
              <a:rPr lang="en-US" altLang="zh-CN" dirty="0"/>
              <a:t>OI</a:t>
            </a:r>
            <a:r>
              <a:rPr lang="zh-CN" altLang="en-US" dirty="0"/>
              <a:t>赛、全国⾼校计算机能⼒挑战赛。</a:t>
            </a:r>
          </a:p>
          <a:p>
            <a:endParaRPr lang="en-US" altLang="zh-CN" dirty="0"/>
          </a:p>
          <a:p>
            <a:r>
              <a:rPr lang="zh-CN" altLang="en-US" dirty="0"/>
              <a:t>四道题：高精度数（加减）、类八皇后、类</a:t>
            </a:r>
            <a:r>
              <a:rPr lang="en-US" altLang="zh-CN" dirty="0"/>
              <a:t>24</a:t>
            </a:r>
            <a:r>
              <a:rPr lang="zh-CN" altLang="en-US" dirty="0"/>
              <a:t>点</a:t>
            </a:r>
            <a:r>
              <a:rPr lang="zh-CN" altLang="en-US"/>
              <a:t>计算、模拟题；</a:t>
            </a:r>
            <a:endParaRPr lang="en-US" altLang="zh-CN" dirty="0"/>
          </a:p>
          <a:p>
            <a:pPr lvl="1"/>
            <a:r>
              <a:rPr lang="zh-CN" altLang="en-US" dirty="0"/>
              <a:t>使用</a:t>
            </a:r>
            <a:r>
              <a:rPr lang="en-US" altLang="zh-CN" dirty="0"/>
              <a:t>C</a:t>
            </a:r>
            <a:r>
              <a:rPr lang="zh-CN" altLang="en-US" dirty="0"/>
              <a:t>语言</a:t>
            </a:r>
          </a:p>
        </p:txBody>
      </p:sp>
      <p:sp>
        <p:nvSpPr>
          <p:cNvPr id="4" name="灯片编号占位符 3">
            <a:extLst>
              <a:ext uri="{FF2B5EF4-FFF2-40B4-BE49-F238E27FC236}">
                <a16:creationId xmlns:a16="http://schemas.microsoft.com/office/drawing/2014/main" id="{B6017F3C-E0D3-4D18-851B-4F1C59E7C67B}"/>
              </a:ext>
            </a:extLst>
          </p:cNvPr>
          <p:cNvSpPr>
            <a:spLocks noGrp="1"/>
          </p:cNvSpPr>
          <p:nvPr>
            <p:ph type="sldNum" sz="quarter" idx="12"/>
          </p:nvPr>
        </p:nvSpPr>
        <p:spPr/>
        <p:txBody>
          <a:bodyPr/>
          <a:lstStyle/>
          <a:p>
            <a:fld id="{27C45CD9-0508-4D1E-923D-4DFDAA610D19}" type="slidenum">
              <a:rPr lang="zh-CN" altLang="en-US" smtClean="0"/>
              <a:t>3</a:t>
            </a:fld>
            <a:endParaRPr lang="zh-CN" altLang="en-US"/>
          </a:p>
        </p:txBody>
      </p:sp>
    </p:spTree>
    <p:extLst>
      <p:ext uri="{BB962C8B-B14F-4D97-AF65-F5344CB8AC3E}">
        <p14:creationId xmlns:p14="http://schemas.microsoft.com/office/powerpoint/2010/main" val="2595643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现代社会中独立发明的例子</a:t>
            </a:r>
            <a:r>
              <a:rPr lang="en-US" altLang="zh-CN" dirty="0"/>
              <a:t>?</a:t>
            </a:r>
            <a:endParaRPr lang="en-US" dirty="0"/>
          </a:p>
        </p:txBody>
      </p:sp>
      <p:sp>
        <p:nvSpPr>
          <p:cNvPr id="3" name="Content Placeholder 2"/>
          <p:cNvSpPr>
            <a:spLocks noGrp="1"/>
          </p:cNvSpPr>
          <p:nvPr>
            <p:ph idx="1"/>
          </p:nvPr>
        </p:nvSpPr>
        <p:spPr/>
        <p:txBody>
          <a:bodyPr>
            <a:normAutofit/>
          </a:bodyPr>
          <a:lstStyle/>
          <a:p>
            <a:r>
              <a:rPr lang="zh-CN" altLang="en-US" dirty="0"/>
              <a:t>在没有</a:t>
            </a:r>
            <a:r>
              <a:rPr lang="en-US" dirty="0"/>
              <a:t> “Eureka” </a:t>
            </a:r>
            <a:r>
              <a:rPr lang="zh-CN" altLang="en-US" dirty="0"/>
              <a:t>时刻</a:t>
            </a:r>
            <a:r>
              <a:rPr lang="en-US" dirty="0"/>
              <a:t> </a:t>
            </a:r>
          </a:p>
          <a:p>
            <a:pPr lvl="1"/>
            <a:r>
              <a:rPr lang="zh-CN" altLang="en-US" dirty="0"/>
              <a:t>微处理器、</a:t>
            </a:r>
            <a:r>
              <a:rPr lang="en-US" altLang="zh-CN" dirty="0"/>
              <a:t>PC</a:t>
            </a:r>
            <a:r>
              <a:rPr lang="zh-CN" altLang="en-US" dirty="0"/>
              <a:t>、万维网、浏览器、搜索引擎、</a:t>
            </a:r>
            <a:r>
              <a:rPr lang="en-US" altLang="zh-CN" dirty="0"/>
              <a:t>AI</a:t>
            </a:r>
            <a:endParaRPr lang="en-US" dirty="0"/>
          </a:p>
          <a:p>
            <a:r>
              <a:rPr lang="zh-CN" altLang="en-US" dirty="0"/>
              <a:t>都是团队持续努力的结果</a:t>
            </a:r>
            <a:endParaRPr lang="en-US" dirty="0"/>
          </a:p>
          <a:p>
            <a:r>
              <a:rPr lang="zh-CN" altLang="en-US" dirty="0"/>
              <a:t>文学创作和实际团队工作的区别</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低劣的工程质量破坏了</a:t>
            </a:r>
            <a:r>
              <a:rPr lang="en-US" dirty="0"/>
              <a:t>Eureka </a:t>
            </a:r>
            <a:r>
              <a:rPr lang="zh-CN" altLang="en-US" dirty="0"/>
              <a:t>时刻</a:t>
            </a:r>
            <a:endParaRPr lang="en-US" dirty="0"/>
          </a:p>
        </p:txBody>
      </p:sp>
      <p:sp>
        <p:nvSpPr>
          <p:cNvPr id="3" name="Content Placeholder 2"/>
          <p:cNvSpPr>
            <a:spLocks noGrp="1"/>
          </p:cNvSpPr>
          <p:nvPr>
            <p:ph idx="1"/>
          </p:nvPr>
        </p:nvSpPr>
        <p:spPr/>
        <p:txBody>
          <a:bodyPr/>
          <a:lstStyle/>
          <a:p>
            <a:r>
              <a:rPr lang="zh-CN" altLang="en-US" dirty="0"/>
              <a:t>你的演示失败</a:t>
            </a:r>
            <a:endParaRPr lang="en-US" dirty="0"/>
          </a:p>
          <a:p>
            <a:r>
              <a:rPr lang="zh-CN" altLang="en-US" dirty="0"/>
              <a:t>你的原型看起来很丑</a:t>
            </a:r>
            <a:endParaRPr lang="en-US" dirty="0"/>
          </a:p>
          <a:p>
            <a:r>
              <a:rPr lang="zh-CN" altLang="en-US" dirty="0"/>
              <a:t>你的演示不能支持更多用户</a:t>
            </a:r>
            <a:endParaRPr lang="en-US" altLang="zh-CN" dirty="0"/>
          </a:p>
          <a:p>
            <a:r>
              <a:rPr lang="en-US" dirty="0"/>
              <a:t>…</a:t>
            </a:r>
          </a:p>
          <a:p>
            <a:endParaRPr lang="en-US" dirty="0"/>
          </a:p>
          <a:p>
            <a:r>
              <a:rPr lang="zh-CN" altLang="en-US" dirty="0"/>
              <a:t>相反</a:t>
            </a:r>
            <a:r>
              <a:rPr lang="en-US" altLang="zh-CN" dirty="0"/>
              <a:t>:</a:t>
            </a:r>
          </a:p>
          <a:p>
            <a:pPr lvl="1"/>
            <a:r>
              <a:rPr lang="zh-CN" altLang="en-US" dirty="0"/>
              <a:t>用高质量的工程打下基础</a:t>
            </a:r>
            <a:endParaRPr lang="en-US" altLang="zh-CN" dirty="0"/>
          </a:p>
          <a:p>
            <a:pPr lvl="1"/>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迷思</a:t>
            </a:r>
            <a:r>
              <a:rPr lang="en-US" altLang="zh-CN" dirty="0"/>
              <a:t>2</a:t>
            </a:r>
            <a:r>
              <a:rPr lang="en-US" dirty="0"/>
              <a:t>:</a:t>
            </a:r>
            <a:r>
              <a:rPr lang="zh-CN" altLang="en-US" dirty="0"/>
              <a:t>大家喜欢创新</a:t>
            </a:r>
            <a:endParaRPr lang="en-US" dirty="0"/>
          </a:p>
        </p:txBody>
      </p:sp>
      <p:sp>
        <p:nvSpPr>
          <p:cNvPr id="3" name="Content Placeholder 2"/>
          <p:cNvSpPr>
            <a:spLocks noGrp="1"/>
          </p:cNvSpPr>
          <p:nvPr>
            <p:ph idx="1"/>
          </p:nvPr>
        </p:nvSpPr>
        <p:spPr>
          <a:xfrm>
            <a:off x="1120000" y="1825625"/>
            <a:ext cx="8709800" cy="4351338"/>
          </a:xfrm>
        </p:spPr>
        <p:txBody>
          <a:bodyPr numCol="2">
            <a:normAutofit fontScale="70000" lnSpcReduction="20000"/>
          </a:bodyPr>
          <a:lstStyle/>
          <a:p>
            <a:pPr>
              <a:lnSpc>
                <a:spcPct val="120000"/>
              </a:lnSpc>
              <a:buNone/>
            </a:pPr>
            <a:r>
              <a:rPr lang="zh-CN" altLang="en-US" dirty="0"/>
              <a:t>创新者听到的负面反馈：</a:t>
            </a:r>
            <a:endParaRPr lang="en-US" altLang="zh-CN" dirty="0"/>
          </a:p>
          <a:p>
            <a:pPr lvl="1">
              <a:lnSpc>
                <a:spcPct val="120000"/>
              </a:lnSpc>
              <a:buNone/>
            </a:pPr>
            <a:r>
              <a:rPr lang="zh-CN" altLang="en-US" dirty="0"/>
              <a:t>这从来就行不通</a:t>
            </a:r>
            <a:endParaRPr lang="en-US" altLang="zh-CN" dirty="0"/>
          </a:p>
          <a:p>
            <a:pPr lvl="1">
              <a:lnSpc>
                <a:spcPct val="120000"/>
              </a:lnSpc>
              <a:buNone/>
            </a:pPr>
            <a:r>
              <a:rPr lang="zh-CN" altLang="en-US" dirty="0"/>
              <a:t>没有人需要这些方案</a:t>
            </a:r>
            <a:endParaRPr lang="en-US" altLang="zh-CN" dirty="0"/>
          </a:p>
          <a:p>
            <a:pPr lvl="1">
              <a:lnSpc>
                <a:spcPct val="120000"/>
              </a:lnSpc>
              <a:buNone/>
            </a:pPr>
            <a:r>
              <a:rPr lang="zh-CN" altLang="en-US" dirty="0"/>
              <a:t>在实际中根本行不通 </a:t>
            </a:r>
            <a:endParaRPr lang="en-US" altLang="zh-CN" dirty="0"/>
          </a:p>
          <a:p>
            <a:pPr lvl="1">
              <a:lnSpc>
                <a:spcPct val="120000"/>
              </a:lnSpc>
              <a:buNone/>
            </a:pPr>
            <a:r>
              <a:rPr lang="zh-CN" altLang="en-US" dirty="0"/>
              <a:t>大众不会理解这个创新</a:t>
            </a:r>
            <a:endParaRPr lang="en-US" altLang="zh-CN" dirty="0"/>
          </a:p>
          <a:p>
            <a:pPr lvl="1">
              <a:lnSpc>
                <a:spcPct val="120000"/>
              </a:lnSpc>
              <a:buNone/>
            </a:pPr>
            <a:r>
              <a:rPr lang="zh-CN" altLang="en-US" dirty="0"/>
              <a:t>你的创新要解决的根本就不是一个问题</a:t>
            </a:r>
            <a:endParaRPr lang="en-US" altLang="zh-CN" dirty="0"/>
          </a:p>
          <a:p>
            <a:pPr lvl="1">
              <a:lnSpc>
                <a:spcPct val="120000"/>
              </a:lnSpc>
              <a:buNone/>
            </a:pPr>
            <a:r>
              <a:rPr lang="zh-CN" altLang="en-US" dirty="0"/>
              <a:t>你的创新要解决的是一个问题，但是没人关心这个问题</a:t>
            </a:r>
            <a:endParaRPr lang="en-US" altLang="zh-CN" dirty="0"/>
          </a:p>
          <a:p>
            <a:pPr lvl="1">
              <a:lnSpc>
                <a:spcPct val="120000"/>
              </a:lnSpc>
              <a:buNone/>
            </a:pPr>
            <a:r>
              <a:rPr lang="zh-CN" altLang="en-US" dirty="0"/>
              <a:t>这个问题早就被完全解决了 </a:t>
            </a:r>
            <a:endParaRPr lang="en-US" altLang="zh-CN" dirty="0"/>
          </a:p>
          <a:p>
            <a:pPr lvl="1">
              <a:lnSpc>
                <a:spcPct val="120000"/>
              </a:lnSpc>
              <a:buNone/>
            </a:pPr>
            <a:r>
              <a:rPr lang="zh-CN" altLang="en-US" dirty="0"/>
              <a:t>你的创新解决了问题，但是没有人会为此付钱的</a:t>
            </a:r>
            <a:endParaRPr lang="en-US" altLang="zh-CN" dirty="0"/>
          </a:p>
          <a:p>
            <a:pPr lvl="1">
              <a:lnSpc>
                <a:spcPct val="120000"/>
              </a:lnSpc>
              <a:buNone/>
            </a:pPr>
            <a:r>
              <a:rPr lang="zh-CN" altLang="en-US" dirty="0"/>
              <a:t>我们已经试过这个办法了，不行 </a:t>
            </a:r>
            <a:endParaRPr lang="en-US" altLang="zh-CN" dirty="0"/>
          </a:p>
          <a:p>
            <a:pPr lvl="1">
              <a:lnSpc>
                <a:spcPct val="120000"/>
              </a:lnSpc>
              <a:buNone/>
            </a:pPr>
            <a:r>
              <a:rPr lang="zh-CN" altLang="en-US" dirty="0"/>
              <a:t>这个事情属于别人管</a:t>
            </a:r>
            <a:endParaRPr lang="en-US" altLang="zh-CN" dirty="0"/>
          </a:p>
          <a:p>
            <a:pPr lvl="1">
              <a:lnSpc>
                <a:spcPct val="120000"/>
              </a:lnSpc>
              <a:buNone/>
            </a:pPr>
            <a:r>
              <a:rPr lang="zh-CN" altLang="en-US" dirty="0"/>
              <a:t>我们从来没有这么做过</a:t>
            </a:r>
            <a:endParaRPr lang="en-US" altLang="zh-CN" dirty="0"/>
          </a:p>
          <a:p>
            <a:pPr lvl="1">
              <a:lnSpc>
                <a:spcPct val="120000"/>
              </a:lnSpc>
              <a:buNone/>
            </a:pPr>
            <a:r>
              <a:rPr lang="zh-CN" altLang="en-US" dirty="0"/>
              <a:t>我们这里不允许这么做事情 </a:t>
            </a:r>
            <a:endParaRPr lang="en-US" altLang="zh-CN" dirty="0"/>
          </a:p>
          <a:p>
            <a:pPr lvl="1">
              <a:lnSpc>
                <a:spcPct val="120000"/>
              </a:lnSpc>
              <a:buNone/>
            </a:pPr>
            <a:r>
              <a:rPr lang="zh-CN" altLang="en-US" dirty="0"/>
              <a:t>我们没有预算来做这些创新</a:t>
            </a:r>
            <a:endParaRPr lang="en-US" altLang="zh-CN" dirty="0"/>
          </a:p>
          <a:p>
            <a:pPr lvl="1">
              <a:lnSpc>
                <a:spcPct val="120000"/>
              </a:lnSpc>
              <a:buNone/>
            </a:pPr>
            <a:r>
              <a:rPr lang="zh-CN" altLang="en-US" dirty="0"/>
              <a:t>我们没有时间来搞这些事儿</a:t>
            </a:r>
            <a:endParaRPr lang="en-US" altLang="zh-CN" dirty="0"/>
          </a:p>
          <a:p>
            <a:pPr lvl="1">
              <a:lnSpc>
                <a:spcPct val="120000"/>
              </a:lnSpc>
              <a:buNone/>
            </a:pPr>
            <a:r>
              <a:rPr lang="zh-CN" altLang="en-US" dirty="0"/>
              <a:t>领导不会同意这么做 </a:t>
            </a:r>
            <a:endParaRPr lang="en-US" altLang="zh-CN" dirty="0"/>
          </a:p>
          <a:p>
            <a:pPr lvl="1">
              <a:lnSpc>
                <a:spcPct val="120000"/>
              </a:lnSpc>
              <a:buNone/>
            </a:pPr>
            <a:r>
              <a:rPr lang="zh-CN" altLang="en-US" dirty="0"/>
              <a:t>我们当前的产品计划里没有这个任务，我也不知道什么时候会有 </a:t>
            </a:r>
            <a:endParaRPr lang="en-US" altLang="zh-CN" dirty="0"/>
          </a:p>
          <a:p>
            <a:pPr lvl="1">
              <a:lnSpc>
                <a:spcPct val="120000"/>
              </a:lnSpc>
              <a:buNone/>
            </a:pPr>
            <a:r>
              <a:rPr lang="zh-CN" altLang="en-US" dirty="0"/>
              <a:t>你只不过是手里碰巧有一个锤子，然后到处找钉子罢了 </a:t>
            </a:r>
            <a:endParaRPr lang="en-US" altLang="zh-CN" dirty="0"/>
          </a:p>
          <a:p>
            <a:pPr lvl="1">
              <a:lnSpc>
                <a:spcPct val="120000"/>
              </a:lnSpc>
              <a:buNone/>
            </a:pPr>
            <a:r>
              <a:rPr lang="zh-CN" altLang="en-US" dirty="0"/>
              <a:t>这是我听到的最愚蠢的想法</a:t>
            </a:r>
            <a:endParaRPr lang="en-US" altLang="zh-CN" dirty="0"/>
          </a:p>
          <a:p>
            <a:pPr lvl="1">
              <a:lnSpc>
                <a:spcPct val="120000"/>
              </a:lnSpc>
              <a:buNone/>
            </a:pPr>
            <a:endParaRPr lang="en-US" altLang="zh-CN" dirty="0"/>
          </a:p>
          <a:p>
            <a:pPr lvl="1">
              <a:lnSpc>
                <a:spcPct val="120000"/>
              </a:lnSpc>
              <a:buNone/>
            </a:pPr>
            <a:r>
              <a:rPr lang="zh-CN" altLang="en-US" sz="4000" dirty="0"/>
              <a:t>滚！</a:t>
            </a:r>
            <a:endParaRPr lang="en-US" sz="4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linds(horizontal)">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blinds(horizontal)">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blinds(horizontal)">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blinds(horizontal)">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blinds(horizontal)">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blinds(horizontal)">
                                      <p:cBhvr>
                                        <p:cTn id="72" dur="500"/>
                                        <p:tgtEl>
                                          <p:spTgt spid="3">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3">
                                            <p:txEl>
                                              <p:pRg st="14" end="14"/>
                                            </p:txEl>
                                          </p:spTgt>
                                        </p:tgtEl>
                                        <p:attrNameLst>
                                          <p:attrName>style.visibility</p:attrName>
                                        </p:attrNameLst>
                                      </p:cBhvr>
                                      <p:to>
                                        <p:strVal val="visible"/>
                                      </p:to>
                                    </p:set>
                                    <p:animEffect transition="in" filter="blinds(horizontal)">
                                      <p:cBhvr>
                                        <p:cTn id="77" dur="500"/>
                                        <p:tgtEl>
                                          <p:spTgt spid="3">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nodeType="clickEffect">
                                  <p:stCondLst>
                                    <p:cond delay="0"/>
                                  </p:stCondLst>
                                  <p:childTnLst>
                                    <p:set>
                                      <p:cBhvr>
                                        <p:cTn id="81" dur="1" fill="hold">
                                          <p:stCondLst>
                                            <p:cond delay="0"/>
                                          </p:stCondLst>
                                        </p:cTn>
                                        <p:tgtEl>
                                          <p:spTgt spid="3">
                                            <p:txEl>
                                              <p:pRg st="15" end="15"/>
                                            </p:txEl>
                                          </p:spTgt>
                                        </p:tgtEl>
                                        <p:attrNameLst>
                                          <p:attrName>style.visibility</p:attrName>
                                        </p:attrNameLst>
                                      </p:cBhvr>
                                      <p:to>
                                        <p:strVal val="visible"/>
                                      </p:to>
                                    </p:set>
                                    <p:animEffect transition="in" filter="blinds(horizontal)">
                                      <p:cBhvr>
                                        <p:cTn id="82" dur="500"/>
                                        <p:tgtEl>
                                          <p:spTgt spid="3">
                                            <p:txEl>
                                              <p:pRg st="15" end="15"/>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nodeType="clickEffect">
                                  <p:stCondLst>
                                    <p:cond delay="0"/>
                                  </p:stCondLst>
                                  <p:childTnLst>
                                    <p:set>
                                      <p:cBhvr>
                                        <p:cTn id="86" dur="1" fill="hold">
                                          <p:stCondLst>
                                            <p:cond delay="0"/>
                                          </p:stCondLst>
                                        </p:cTn>
                                        <p:tgtEl>
                                          <p:spTgt spid="3">
                                            <p:txEl>
                                              <p:pRg st="16" end="16"/>
                                            </p:txEl>
                                          </p:spTgt>
                                        </p:tgtEl>
                                        <p:attrNameLst>
                                          <p:attrName>style.visibility</p:attrName>
                                        </p:attrNameLst>
                                      </p:cBhvr>
                                      <p:to>
                                        <p:strVal val="visible"/>
                                      </p:to>
                                    </p:set>
                                    <p:animEffect transition="in" filter="blinds(horizontal)">
                                      <p:cBhvr>
                                        <p:cTn id="87" dur="500"/>
                                        <p:tgtEl>
                                          <p:spTgt spid="3">
                                            <p:txEl>
                                              <p:pRg st="16" end="16"/>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nodeType="clickEffect">
                                  <p:stCondLst>
                                    <p:cond delay="0"/>
                                  </p:stCondLst>
                                  <p:childTnLst>
                                    <p:set>
                                      <p:cBhvr>
                                        <p:cTn id="91" dur="1" fill="hold">
                                          <p:stCondLst>
                                            <p:cond delay="0"/>
                                          </p:stCondLst>
                                        </p:cTn>
                                        <p:tgtEl>
                                          <p:spTgt spid="3">
                                            <p:txEl>
                                              <p:pRg st="17" end="17"/>
                                            </p:txEl>
                                          </p:spTgt>
                                        </p:tgtEl>
                                        <p:attrNameLst>
                                          <p:attrName>style.visibility</p:attrName>
                                        </p:attrNameLst>
                                      </p:cBhvr>
                                      <p:to>
                                        <p:strVal val="visible"/>
                                      </p:to>
                                    </p:set>
                                    <p:animEffect transition="in" filter="blinds(horizontal)">
                                      <p:cBhvr>
                                        <p:cTn id="92" dur="500"/>
                                        <p:tgtEl>
                                          <p:spTgt spid="3">
                                            <p:txEl>
                                              <p:pRg st="17" end="17"/>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nodeType="clickEffect">
                                  <p:stCondLst>
                                    <p:cond delay="0"/>
                                  </p:stCondLst>
                                  <p:childTnLst>
                                    <p:set>
                                      <p:cBhvr>
                                        <p:cTn id="96" dur="1" fill="hold">
                                          <p:stCondLst>
                                            <p:cond delay="0"/>
                                          </p:stCondLst>
                                        </p:cTn>
                                        <p:tgtEl>
                                          <p:spTgt spid="3">
                                            <p:txEl>
                                              <p:pRg st="18" end="18"/>
                                            </p:txEl>
                                          </p:spTgt>
                                        </p:tgtEl>
                                        <p:attrNameLst>
                                          <p:attrName>style.visibility</p:attrName>
                                        </p:attrNameLst>
                                      </p:cBhvr>
                                      <p:to>
                                        <p:strVal val="visible"/>
                                      </p:to>
                                    </p:set>
                                    <p:animEffect transition="in" filter="blinds(horizontal)">
                                      <p:cBhvr>
                                        <p:cTn id="97" dur="500"/>
                                        <p:tgtEl>
                                          <p:spTgt spid="3">
                                            <p:txEl>
                                              <p:pRg st="18" end="18"/>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nodeType="clickEffect">
                                  <p:stCondLst>
                                    <p:cond delay="0"/>
                                  </p:stCondLst>
                                  <p:childTnLst>
                                    <p:set>
                                      <p:cBhvr>
                                        <p:cTn id="101" dur="1" fill="hold">
                                          <p:stCondLst>
                                            <p:cond delay="0"/>
                                          </p:stCondLst>
                                        </p:cTn>
                                        <p:tgtEl>
                                          <p:spTgt spid="3">
                                            <p:txEl>
                                              <p:pRg st="20" end="20"/>
                                            </p:txEl>
                                          </p:spTgt>
                                        </p:tgtEl>
                                        <p:attrNameLst>
                                          <p:attrName>style.visibility</p:attrName>
                                        </p:attrNameLst>
                                      </p:cBhvr>
                                      <p:to>
                                        <p:strVal val="visible"/>
                                      </p:to>
                                    </p:set>
                                    <p:animEffect transition="in" filter="blinds(horizontal)">
                                      <p:cBhvr>
                                        <p:cTn id="102" dur="500"/>
                                        <p:tgtEl>
                                          <p:spTgt spid="3">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p>
        </p:txBody>
      </p:sp>
      <p:sp>
        <p:nvSpPr>
          <p:cNvPr id="3" name="Content Placeholder 2"/>
          <p:cNvSpPr>
            <a:spLocks noGrp="1"/>
          </p:cNvSpPr>
          <p:nvPr>
            <p:ph idx="1"/>
          </p:nvPr>
        </p:nvSpPr>
        <p:spPr/>
        <p:txBody>
          <a:bodyPr>
            <a:noAutofit/>
          </a:bodyPr>
          <a:lstStyle/>
          <a:p>
            <a:r>
              <a:rPr lang="zh-CN" altLang="en-US" sz="2400" dirty="0"/>
              <a:t>个人自负</a:t>
            </a:r>
            <a:r>
              <a:rPr lang="en-US" altLang="zh-CN" sz="2400" dirty="0"/>
              <a:t>/ </a:t>
            </a:r>
            <a:r>
              <a:rPr lang="zh-CN" altLang="en-US" sz="2400" dirty="0"/>
              <a:t>嫉妒：这个想法居然被你想出来了，老子不能接受</a:t>
            </a:r>
            <a:endParaRPr lang="en-US" altLang="zh-CN" sz="2400" dirty="0"/>
          </a:p>
          <a:p>
            <a:r>
              <a:rPr lang="en-US" altLang="zh-CN" sz="2400" dirty="0"/>
              <a:t> </a:t>
            </a:r>
            <a:r>
              <a:rPr lang="zh-CN" altLang="en-US" sz="2400" dirty="0"/>
              <a:t>面子或政治因素：这个东西要是搞成了，我很没面子</a:t>
            </a:r>
            <a:endParaRPr lang="en-US" altLang="zh-CN" sz="2400" dirty="0"/>
          </a:p>
          <a:p>
            <a:r>
              <a:rPr lang="zh-CN" altLang="en-US" sz="2400" dirty="0"/>
              <a:t>优先级：我已经有</a:t>
            </a:r>
            <a:r>
              <a:rPr lang="en-US" altLang="zh-CN" sz="2400" dirty="0"/>
              <a:t>10</a:t>
            </a:r>
            <a:r>
              <a:rPr lang="zh-CN" altLang="en-US" sz="2400" dirty="0"/>
              <a:t>个创新的点子，没有时间和资源去处理新的想法</a:t>
            </a:r>
            <a:endParaRPr lang="en-US" altLang="zh-CN" sz="2400" dirty="0"/>
          </a:p>
          <a:p>
            <a:r>
              <a:rPr lang="zh-CN" altLang="en-US" sz="2400" dirty="0"/>
              <a:t>安全：不创新，我没有风险；要创新，我可能要失去一些东西</a:t>
            </a:r>
            <a:endParaRPr lang="en-US" altLang="zh-CN" sz="2400" dirty="0"/>
          </a:p>
          <a:p>
            <a:r>
              <a:rPr lang="zh-CN" altLang="en-US" sz="2400" dirty="0"/>
              <a:t>习惯：这不是我们做事的习惯，不符合我们一贯的原则</a:t>
            </a:r>
            <a:endParaRPr lang="en-US" altLang="zh-CN" sz="2400" dirty="0"/>
          </a:p>
          <a:p>
            <a:r>
              <a:rPr lang="zh-CN" altLang="en-US" sz="2400" dirty="0"/>
              <a:t>动机：我能从中得到什么？（</a:t>
            </a:r>
            <a:r>
              <a:rPr lang="en-US" altLang="zh-CN" sz="2400" dirty="0"/>
              <a:t>What's In It For Me?</a:t>
            </a:r>
            <a:r>
              <a:rPr lang="zh-CN" altLang="en-US" sz="2400" dirty="0"/>
              <a:t>）我为什么要帮你？</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创新者都恨创新</a:t>
            </a:r>
            <a:endParaRPr lang="en-US" dirty="0"/>
          </a:p>
        </p:txBody>
      </p:sp>
      <p:sp>
        <p:nvSpPr>
          <p:cNvPr id="3" name="Content Placeholder 2"/>
          <p:cNvSpPr>
            <a:spLocks noGrp="1"/>
          </p:cNvSpPr>
          <p:nvPr>
            <p:ph idx="1"/>
          </p:nvPr>
        </p:nvSpPr>
        <p:spPr>
          <a:xfrm>
            <a:off x="1981200" y="1775192"/>
            <a:ext cx="4114800" cy="4625609"/>
          </a:xfrm>
        </p:spPr>
        <p:txBody>
          <a:bodyPr numCol="1">
            <a:normAutofit/>
          </a:bodyPr>
          <a:lstStyle/>
          <a:p>
            <a:r>
              <a:rPr lang="zh-CN" altLang="en-US" dirty="0"/>
              <a:t>想象一下</a:t>
            </a:r>
            <a:r>
              <a:rPr lang="en-US" altLang="zh-CN" dirty="0"/>
              <a:t>, </a:t>
            </a:r>
            <a:r>
              <a:rPr lang="zh-CN" altLang="en-US" dirty="0"/>
              <a:t>你发明了电报</a:t>
            </a:r>
            <a:r>
              <a:rPr lang="en-US" altLang="zh-CN" dirty="0"/>
              <a:t>, </a:t>
            </a:r>
            <a:r>
              <a:rPr lang="zh-CN" altLang="en-US" dirty="0"/>
              <a:t>用毕生心血打造了电报王国</a:t>
            </a:r>
            <a:r>
              <a:rPr lang="en-US" altLang="zh-CN" dirty="0"/>
              <a:t>…</a:t>
            </a:r>
          </a:p>
          <a:p>
            <a:r>
              <a:rPr lang="zh-CN" altLang="en-US" dirty="0"/>
              <a:t>有一个年轻人向你报告他的新发明</a:t>
            </a:r>
            <a:r>
              <a:rPr lang="en-US" altLang="zh-CN" dirty="0"/>
              <a:t>: </a:t>
            </a:r>
            <a:r>
              <a:rPr lang="zh-CN" altLang="en-US" dirty="0"/>
              <a:t>电话</a:t>
            </a:r>
            <a:endParaRPr lang="en-US" dirty="0"/>
          </a:p>
        </p:txBody>
      </p:sp>
      <p:pic>
        <p:nvPicPr>
          <p:cNvPr id="1026" name="Picture 2" descr="imag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2738" y="1707418"/>
            <a:ext cx="3852862" cy="4921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两种不同的创新</a:t>
            </a:r>
            <a:endParaRPr lang="en-US" dirty="0"/>
          </a:p>
        </p:txBody>
      </p:sp>
      <p:sp>
        <p:nvSpPr>
          <p:cNvPr id="3" name="Content Placeholder 2"/>
          <p:cNvSpPr>
            <a:spLocks noGrp="1"/>
          </p:cNvSpPr>
          <p:nvPr>
            <p:ph idx="1"/>
          </p:nvPr>
        </p:nvSpPr>
        <p:spPr/>
        <p:txBody>
          <a:bodyPr/>
          <a:lstStyle/>
          <a:p>
            <a:r>
              <a:rPr lang="en-US" dirty="0"/>
              <a:t>Sustaining Innovation </a:t>
            </a:r>
          </a:p>
          <a:p>
            <a:pPr lvl="1"/>
            <a:r>
              <a:rPr lang="zh-CN" altLang="en-US" dirty="0"/>
              <a:t>维持</a:t>
            </a:r>
            <a:r>
              <a:rPr lang="en-US" altLang="zh-CN" dirty="0"/>
              <a:t>/</a:t>
            </a:r>
            <a:r>
              <a:rPr lang="zh-CN" altLang="en-US" dirty="0"/>
              <a:t>改良式的创新</a:t>
            </a:r>
            <a:endParaRPr lang="en-US" dirty="0"/>
          </a:p>
          <a:p>
            <a:r>
              <a:rPr lang="en-US" dirty="0"/>
              <a:t>Disruptive Innovation</a:t>
            </a:r>
          </a:p>
          <a:p>
            <a:pPr lvl="1"/>
            <a:r>
              <a:rPr lang="zh-CN" altLang="en-US" dirty="0"/>
              <a:t>颠覆式的创新</a:t>
            </a:r>
            <a:endParaRPr lang="en-US" altLang="zh-CN" dirty="0"/>
          </a:p>
          <a:p>
            <a:endParaRPr lang="en-US" dirty="0"/>
          </a:p>
          <a:p>
            <a:endParaRPr lang="en-US" dirty="0"/>
          </a:p>
        </p:txBody>
      </p:sp>
    </p:spTree>
    <p:extLst>
      <p:ext uri="{BB962C8B-B14F-4D97-AF65-F5344CB8AC3E}">
        <p14:creationId xmlns:p14="http://schemas.microsoft.com/office/powerpoint/2010/main" val="24061618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迷思</a:t>
            </a:r>
            <a:r>
              <a:rPr lang="en-US" dirty="0"/>
              <a:t>3: </a:t>
            </a:r>
            <a:r>
              <a:rPr lang="zh-CN" altLang="en-US" dirty="0"/>
              <a:t>好的想法会赢</a:t>
            </a:r>
            <a:r>
              <a:rPr lang="en-US" dirty="0"/>
              <a:t>?</a:t>
            </a:r>
          </a:p>
        </p:txBody>
      </p:sp>
      <p:sp>
        <p:nvSpPr>
          <p:cNvPr id="3" name="Content Placeholder 2"/>
          <p:cNvSpPr>
            <a:spLocks noGrp="1"/>
          </p:cNvSpPr>
          <p:nvPr>
            <p:ph idx="1"/>
          </p:nvPr>
        </p:nvSpPr>
        <p:spPr/>
        <p:txBody>
          <a:bodyPr>
            <a:normAutofit/>
          </a:bodyPr>
          <a:lstStyle/>
          <a:p>
            <a:r>
              <a:rPr lang="zh-CN" altLang="en-US" dirty="0"/>
              <a:t>更好的技术</a:t>
            </a:r>
            <a:r>
              <a:rPr lang="en-US" dirty="0"/>
              <a:t> = </a:t>
            </a:r>
            <a:r>
              <a:rPr lang="zh-CN" altLang="en-US" dirty="0"/>
              <a:t>更能被接受的创新</a:t>
            </a:r>
            <a:r>
              <a:rPr lang="en-US" dirty="0"/>
              <a:t>?</a:t>
            </a:r>
          </a:p>
          <a:p>
            <a:r>
              <a:rPr lang="zh-CN" altLang="en-US" dirty="0"/>
              <a:t>如果你发明了常温常压下用石头制造钻石的方法</a:t>
            </a:r>
            <a:endParaRPr lang="en-US" dirty="0"/>
          </a:p>
          <a:p>
            <a:pPr lvl="1"/>
            <a:r>
              <a:rPr lang="zh-CN" altLang="en-US" dirty="0"/>
              <a:t>对当前市场 </a:t>
            </a:r>
            <a:r>
              <a:rPr lang="en-US" altLang="zh-CN" dirty="0"/>
              <a:t>&amp; </a:t>
            </a:r>
            <a:r>
              <a:rPr lang="zh-CN" altLang="en-US" dirty="0"/>
              <a:t>产业链的影响</a:t>
            </a:r>
            <a:r>
              <a:rPr lang="en-US" dirty="0"/>
              <a:t>?</a:t>
            </a:r>
          </a:p>
          <a:p>
            <a:pPr lvl="1"/>
            <a:endParaRPr lang="en-US" dirty="0"/>
          </a:p>
          <a:p>
            <a:pPr lvl="1"/>
            <a:endParaRPr lang="en-US" dirty="0"/>
          </a:p>
        </p:txBody>
      </p:sp>
      <p:pic>
        <p:nvPicPr>
          <p:cNvPr id="4" name="Picture 3">
            <a:extLst>
              <a:ext uri="{FF2B5EF4-FFF2-40B4-BE49-F238E27FC236}">
                <a16:creationId xmlns:a16="http://schemas.microsoft.com/office/drawing/2014/main" id="{FC8C5FE8-C79F-4842-B54E-B5B512C80417}"/>
              </a:ext>
            </a:extLst>
          </p:cNvPr>
          <p:cNvPicPr>
            <a:picLocks noChangeAspect="1"/>
          </p:cNvPicPr>
          <p:nvPr/>
        </p:nvPicPr>
        <p:blipFill>
          <a:blip r:embed="rId2"/>
          <a:stretch>
            <a:fillRect/>
          </a:stretch>
        </p:blipFill>
        <p:spPr>
          <a:xfrm>
            <a:off x="3181098" y="4343401"/>
            <a:ext cx="5829805" cy="1691787"/>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哪一个是更好的键盘</a:t>
            </a:r>
            <a:r>
              <a:rPr lang="en-US" dirty="0"/>
              <a:t>?</a:t>
            </a:r>
          </a:p>
        </p:txBody>
      </p:sp>
      <p:pic>
        <p:nvPicPr>
          <p:cNvPr id="2050" name="Picture 2" descr="image">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752601"/>
            <a:ext cx="7848600" cy="22984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mages.cnblogs.com/cnblogs_com/xinz/201107/201107092336301319.png"/>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981200" y="4051026"/>
            <a:ext cx="7848600" cy="2712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4159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解决打印臂碰撞的问题</a:t>
            </a:r>
            <a:endParaRPr lang="en-US" dirty="0"/>
          </a:p>
        </p:txBody>
      </p:sp>
      <p:pic>
        <p:nvPicPr>
          <p:cNvPr id="3074" name="Picture 2" descr="http://upload.wikimedia.org/wikipedia/commons/thumb/f/f8/Typebars.jpg/322px-Typebars.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953001" y="1524001"/>
            <a:ext cx="1775219" cy="330786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slsa.sa.gov.au/exhibitions/boland/images/memorabilia/images/typewriter_jpg.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812" y="1524001"/>
            <a:ext cx="3252788" cy="338832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E64EA63-8E43-4FC1-99B9-48B51FD167F8}"/>
              </a:ext>
            </a:extLst>
          </p:cNvPr>
          <p:cNvPicPr>
            <a:picLocks noChangeAspect="1"/>
          </p:cNvPicPr>
          <p:nvPr/>
        </p:nvPicPr>
        <p:blipFill>
          <a:blip r:embed="rId6"/>
          <a:stretch>
            <a:fillRect/>
          </a:stretch>
        </p:blipFill>
        <p:spPr>
          <a:xfrm>
            <a:off x="1592153" y="5082189"/>
            <a:ext cx="5509737" cy="1607959"/>
          </a:xfrm>
          <a:prstGeom prst="rect">
            <a:avLst/>
          </a:prstGeom>
        </p:spPr>
      </p:pic>
      <p:sp>
        <p:nvSpPr>
          <p:cNvPr id="4" name="TextBox 3">
            <a:extLst>
              <a:ext uri="{FF2B5EF4-FFF2-40B4-BE49-F238E27FC236}">
                <a16:creationId xmlns:a16="http://schemas.microsoft.com/office/drawing/2014/main" id="{C84DE556-6D6E-4E8D-9D26-B46F3C146374}"/>
              </a:ext>
            </a:extLst>
          </p:cNvPr>
          <p:cNvSpPr txBox="1"/>
          <p:nvPr/>
        </p:nvSpPr>
        <p:spPr>
          <a:xfrm>
            <a:off x="7467600" y="1828800"/>
            <a:ext cx="434340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Calibri"/>
                <a:ea typeface="Microsoft YaHei"/>
                <a:cs typeface="+mn-cs"/>
              </a:rPr>
              <a:t>设计思想：</a:t>
            </a:r>
            <a:endParaRPr kumimoji="0" lang="en-US" altLang="zh-CN" sz="2400" b="0" i="0" u="none" strike="noStrike" kern="1200" cap="none" spc="0" normalizeH="0" baseline="0" noProof="0" dirty="0">
              <a:ln>
                <a:noFill/>
              </a:ln>
              <a:solidFill>
                <a:prstClr val="white"/>
              </a:solidFill>
              <a:effectLst/>
              <a:uLnTx/>
              <a:uFillTx/>
              <a:latin typeface="Calibri"/>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Calibri"/>
                <a:ea typeface="Microsoft YaHei"/>
                <a:cs typeface="+mn-cs"/>
              </a:rPr>
              <a:t>要把经常一起出现的字 符分开，这样才能减少碰撞的几率</a:t>
            </a:r>
            <a:endParaRPr kumimoji="0" lang="en-US" sz="2400" b="0" i="0" u="none" strike="noStrike" kern="1200" cap="none" spc="0" normalizeH="0" baseline="0" noProof="0" dirty="0">
              <a:ln>
                <a:noFill/>
              </a:ln>
              <a:solidFill>
                <a:prstClr val="white"/>
              </a:solidFill>
              <a:effectLst/>
              <a:uLnTx/>
              <a:uFillTx/>
              <a:latin typeface="Calibri"/>
              <a:ea typeface="Microsoft YaHei"/>
              <a:cs typeface="+mn-cs"/>
            </a:endParaRPr>
          </a:p>
        </p:txBody>
      </p:sp>
    </p:spTree>
    <p:extLst>
      <p:ext uri="{BB962C8B-B14F-4D97-AF65-F5344CB8AC3E}">
        <p14:creationId xmlns:p14="http://schemas.microsoft.com/office/powerpoint/2010/main" val="3619372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Advanced Technology != acceptable innovation</a:t>
            </a:r>
          </a:p>
        </p:txBody>
      </p:sp>
      <p:sp>
        <p:nvSpPr>
          <p:cNvPr id="3" name="Content Placeholder 2"/>
          <p:cNvSpPr>
            <a:spLocks noGrp="1"/>
          </p:cNvSpPr>
          <p:nvPr>
            <p:ph idx="1"/>
          </p:nvPr>
        </p:nvSpPr>
        <p:spPr/>
        <p:txBody>
          <a:bodyPr/>
          <a:lstStyle/>
          <a:p>
            <a:r>
              <a:rPr lang="zh-CN" altLang="en-US" dirty="0"/>
              <a:t>国际标准衡量制度 </a:t>
            </a:r>
            <a:r>
              <a:rPr lang="en-US" altLang="zh-CN" dirty="0"/>
              <a:t>(meter)</a:t>
            </a:r>
            <a:r>
              <a:rPr lang="zh-CN" altLang="en-US" dirty="0"/>
              <a:t>  </a:t>
            </a:r>
            <a:r>
              <a:rPr lang="en-US" altLang="zh-CN" dirty="0"/>
              <a:t>vs. </a:t>
            </a:r>
            <a:r>
              <a:rPr lang="zh-CN" altLang="en-US" dirty="0"/>
              <a:t>英制 </a:t>
            </a:r>
            <a:r>
              <a:rPr lang="en-US" altLang="zh-CN" dirty="0"/>
              <a:t>(inch, feet, yard, mile)</a:t>
            </a:r>
          </a:p>
          <a:p>
            <a:pPr lvl="2"/>
            <a:r>
              <a:rPr lang="en-US" altLang="zh-CN" dirty="0"/>
              <a:t>200 </a:t>
            </a:r>
            <a:r>
              <a:rPr lang="zh-CN" altLang="en-US" dirty="0"/>
              <a:t>年前就有提案要改革，但是到现在还是英制</a:t>
            </a:r>
            <a:endParaRPr lang="en-US" dirty="0"/>
          </a:p>
          <a:p>
            <a:r>
              <a:rPr lang="en-US" dirty="0"/>
              <a:t>“what’s  in it for me?” </a:t>
            </a:r>
            <a:r>
              <a:rPr lang="zh-CN" altLang="en-US" dirty="0"/>
              <a:t>我能从中得到什么？</a:t>
            </a:r>
            <a:endParaRPr lang="en-US" altLang="zh-CN" dirty="0"/>
          </a:p>
          <a:p>
            <a:endParaRPr lang="en-US" dirty="0"/>
          </a:p>
          <a:p>
            <a:r>
              <a:rPr lang="zh-CN" altLang="en-US" dirty="0"/>
              <a:t>先发优势</a:t>
            </a:r>
            <a:endParaRPr lang="en-US" altLang="zh-CN" dirty="0"/>
          </a:p>
          <a:p>
            <a:pPr lvl="1"/>
            <a:r>
              <a:rPr lang="zh-CN" altLang="en-US" dirty="0"/>
              <a:t>为何有些看似落后的技术不能被淘汰？</a:t>
            </a:r>
            <a:endParaRPr lang="en-US" altLang="zh-CN" dirty="0"/>
          </a:p>
          <a:p>
            <a:r>
              <a:rPr lang="zh-CN" altLang="en-US" dirty="0"/>
              <a:t>后发优势</a:t>
            </a:r>
            <a:endParaRPr lang="en-US" altLang="zh-CN" dirty="0"/>
          </a:p>
          <a:p>
            <a:pPr lvl="1"/>
            <a:r>
              <a:rPr lang="zh-CN" altLang="en-US" dirty="0"/>
              <a:t>看到了先行者的缺点，而改进</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53B54B-4440-48C8-94F8-A582C1710AD0}"/>
              </a:ext>
            </a:extLst>
          </p:cNvPr>
          <p:cNvSpPr>
            <a:spLocks noGrp="1"/>
          </p:cNvSpPr>
          <p:nvPr>
            <p:ph type="title"/>
          </p:nvPr>
        </p:nvSpPr>
        <p:spPr/>
        <p:txBody>
          <a:bodyPr/>
          <a:lstStyle/>
          <a:p>
            <a:r>
              <a:rPr lang="zh-CN" altLang="en-US" dirty="0"/>
              <a:t>计算系统的分层结构</a:t>
            </a:r>
          </a:p>
        </p:txBody>
      </p:sp>
      <p:sp>
        <p:nvSpPr>
          <p:cNvPr id="4" name="灯片编号占位符 3">
            <a:extLst>
              <a:ext uri="{FF2B5EF4-FFF2-40B4-BE49-F238E27FC236}">
                <a16:creationId xmlns:a16="http://schemas.microsoft.com/office/drawing/2014/main" id="{87570DE3-ABEE-4193-B232-C0AC4E9FEC95}"/>
              </a:ext>
            </a:extLst>
          </p:cNvPr>
          <p:cNvSpPr>
            <a:spLocks noGrp="1"/>
          </p:cNvSpPr>
          <p:nvPr>
            <p:ph type="sldNum" sz="quarter" idx="12"/>
          </p:nvPr>
        </p:nvSpPr>
        <p:spPr/>
        <p:txBody>
          <a:bodyPr/>
          <a:lstStyle/>
          <a:p>
            <a:fld id="{27C45CD9-0508-4D1E-923D-4DFDAA610D19}" type="slidenum">
              <a:rPr lang="zh-CN" altLang="en-US" smtClean="0"/>
              <a:t>4</a:t>
            </a:fld>
            <a:endParaRPr lang="zh-CN" altLang="en-US"/>
          </a:p>
        </p:txBody>
      </p:sp>
      <p:pic>
        <p:nvPicPr>
          <p:cNvPr id="2050" name="Picture 2" descr="https://gimg2.baidu.com/image_search/src=http%3A%2F%2Fp-blog.csdn.net%2Fimages%2Fp_blog_csdn_net%2FVogueLive%2FEntryImages%2F20090421%2Fjsxtdfc.png&amp;refer=http%3A%2F%2Fp-blog.csdn.net&amp;app=2002&amp;size=f9999,10000&amp;q=a80&amp;n=0&amp;g=0n&amp;fmt=auto?sec=1655879453&amp;t=7cb5f9cd242a22c27ff6820377e01377">
            <a:extLst>
              <a:ext uri="{FF2B5EF4-FFF2-40B4-BE49-F238E27FC236}">
                <a16:creationId xmlns:a16="http://schemas.microsoft.com/office/drawing/2014/main" id="{B6239513-4B9E-4239-B362-9B70B4EA08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2430" y="1350010"/>
            <a:ext cx="4429125" cy="470535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8805D3E6-A42D-4DFC-9E19-0593998AB4FC}"/>
              </a:ext>
            </a:extLst>
          </p:cNvPr>
          <p:cNvPicPr>
            <a:picLocks noChangeAspect="1"/>
          </p:cNvPicPr>
          <p:nvPr/>
        </p:nvPicPr>
        <p:blipFill>
          <a:blip r:embed="rId3"/>
          <a:stretch>
            <a:fillRect/>
          </a:stretch>
        </p:blipFill>
        <p:spPr>
          <a:xfrm>
            <a:off x="348619" y="1350010"/>
            <a:ext cx="5747381" cy="4464483"/>
          </a:xfrm>
          <a:prstGeom prst="rect">
            <a:avLst/>
          </a:prstGeom>
        </p:spPr>
      </p:pic>
    </p:spTree>
    <p:extLst>
      <p:ext uri="{BB962C8B-B14F-4D97-AF65-F5344CB8AC3E}">
        <p14:creationId xmlns:p14="http://schemas.microsoft.com/office/powerpoint/2010/main" val="24823040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如何说服别人？</a:t>
            </a:r>
            <a:endParaRPr lang="en-US" dirty="0"/>
          </a:p>
        </p:txBody>
      </p:sp>
      <p:sp>
        <p:nvSpPr>
          <p:cNvPr id="3" name="Content Placeholder 2"/>
          <p:cNvSpPr>
            <a:spLocks noGrp="1"/>
          </p:cNvSpPr>
          <p:nvPr>
            <p:ph idx="1"/>
          </p:nvPr>
        </p:nvSpPr>
        <p:spPr/>
        <p:txBody>
          <a:bodyPr>
            <a:normAutofit/>
          </a:bodyPr>
          <a:lstStyle/>
          <a:p>
            <a:r>
              <a:rPr lang="zh-CN" altLang="en-US" dirty="0"/>
              <a:t>对利益相关人要讲清楚“</a:t>
            </a:r>
            <a:r>
              <a:rPr lang="zh-CN" altLang="en-US" b="1" dirty="0"/>
              <a:t>你能从中得到什么</a:t>
            </a:r>
            <a:r>
              <a:rPr lang="zh-CN" altLang="en-US" dirty="0"/>
              <a:t>”</a:t>
            </a:r>
            <a:endParaRPr lang="en-US" altLang="zh-CN" dirty="0"/>
          </a:p>
          <a:p>
            <a:r>
              <a:rPr lang="zh-CN" altLang="en-US" dirty="0"/>
              <a:t>创新的想法和目前流行的做法相比，有什么</a:t>
            </a:r>
            <a:r>
              <a:rPr lang="zh-CN" altLang="en-US" b="1" dirty="0"/>
              <a:t>相对优势</a:t>
            </a:r>
            <a:endParaRPr lang="en-US" altLang="zh-CN" b="1" dirty="0"/>
          </a:p>
          <a:p>
            <a:pPr lvl="1"/>
            <a:r>
              <a:rPr lang="zh-CN" altLang="en-US" dirty="0"/>
              <a:t>能让别人清楚地看到这个区 别，并</a:t>
            </a:r>
            <a:r>
              <a:rPr lang="zh-CN" altLang="en-US" b="1" dirty="0"/>
              <a:t>能够尝试</a:t>
            </a:r>
            <a:endParaRPr lang="en-US" altLang="zh-CN" b="1" dirty="0"/>
          </a:p>
          <a:p>
            <a:r>
              <a:rPr lang="zh-CN" altLang="en-US" dirty="0"/>
              <a:t>创新和目前大众习惯、已有系统是否</a:t>
            </a:r>
            <a:r>
              <a:rPr lang="zh-CN" altLang="en-US" b="1" dirty="0"/>
              <a:t>兼容</a:t>
            </a:r>
            <a:endParaRPr lang="en-US" altLang="zh-CN" b="1" dirty="0"/>
          </a:p>
          <a:p>
            <a:r>
              <a:rPr lang="zh-CN" altLang="en-US" dirty="0"/>
              <a:t>避免过度描述</a:t>
            </a:r>
            <a:r>
              <a:rPr lang="zh-CN" altLang="en-US" b="1" dirty="0"/>
              <a:t>复杂的技术</a:t>
            </a:r>
            <a:endParaRPr lang="en-US" altLang="zh-CN" b="1" dirty="0"/>
          </a:p>
          <a:p>
            <a:r>
              <a:rPr lang="zh-CN" altLang="en-US" dirty="0"/>
              <a:t>找到</a:t>
            </a:r>
            <a:r>
              <a:rPr lang="zh-CN" altLang="en-US" b="1" dirty="0"/>
              <a:t>目标用户</a:t>
            </a:r>
            <a:r>
              <a:rPr lang="zh-CN" altLang="en-US" dirty="0"/>
              <a:t>， 让用户来说服别的用户</a:t>
            </a:r>
            <a:endParaRPr lang="en-US" altLang="zh-CN" dirty="0"/>
          </a:p>
          <a:p>
            <a:endParaRPr lang="zh-CN"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30" name="Rectangle 72">
            <a:extLst>
              <a:ext uri="{FF2B5EF4-FFF2-40B4-BE49-F238E27FC236}">
                <a16:creationId xmlns:a16="http://schemas.microsoft.com/office/drawing/2014/main" id="{3956D6BE-9F42-4257-AF86-F7ADD2F939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6616" y="0"/>
            <a:ext cx="463600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icrosoft YaHei"/>
              <a:cs typeface="+mn-cs"/>
            </a:endParaRPr>
          </a:p>
        </p:txBody>
      </p:sp>
      <p:sp useBgFill="1">
        <p:nvSpPr>
          <p:cNvPr id="75" name="Rectangle 74">
            <a:extLst>
              <a:ext uri="{FF2B5EF4-FFF2-40B4-BE49-F238E27FC236}">
                <a16:creationId xmlns:a16="http://schemas.microsoft.com/office/drawing/2014/main" id="{52837CF7-EFEC-4B29-A2F8-CE22A481B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53400"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icrosoft YaHei"/>
              <a:cs typeface="+mn-cs"/>
            </a:endParaRPr>
          </a:p>
        </p:txBody>
      </p:sp>
      <p:sp>
        <p:nvSpPr>
          <p:cNvPr id="2" name="Title 1"/>
          <p:cNvSpPr>
            <a:spLocks noGrp="1"/>
          </p:cNvSpPr>
          <p:nvPr>
            <p:ph type="title"/>
          </p:nvPr>
        </p:nvSpPr>
        <p:spPr>
          <a:xfrm>
            <a:off x="838200" y="365125"/>
            <a:ext cx="6662057" cy="1325563"/>
          </a:xfrm>
        </p:spPr>
        <p:txBody>
          <a:bodyPr>
            <a:normAutofit/>
          </a:bodyPr>
          <a:lstStyle/>
          <a:p>
            <a:r>
              <a:rPr lang="zh-CN" altLang="en-US" sz="4200"/>
              <a:t>迷思</a:t>
            </a:r>
            <a:r>
              <a:rPr lang="en-US" sz="4200"/>
              <a:t>4: </a:t>
            </a:r>
            <a:r>
              <a:rPr lang="zh-CN" altLang="en-US" sz="4200"/>
              <a:t>创新者都是一马当先</a:t>
            </a:r>
            <a:endParaRPr lang="en-US" sz="4200"/>
          </a:p>
        </p:txBody>
      </p:sp>
      <p:sp>
        <p:nvSpPr>
          <p:cNvPr id="3" name="Content Placeholder 2"/>
          <p:cNvSpPr>
            <a:spLocks noGrp="1"/>
          </p:cNvSpPr>
          <p:nvPr>
            <p:ph idx="1"/>
          </p:nvPr>
        </p:nvSpPr>
        <p:spPr>
          <a:xfrm>
            <a:off x="1120000" y="1825625"/>
            <a:ext cx="6184314" cy="4351338"/>
          </a:xfrm>
        </p:spPr>
        <p:txBody>
          <a:bodyPr>
            <a:normAutofit/>
          </a:bodyPr>
          <a:lstStyle/>
          <a:p>
            <a:r>
              <a:rPr lang="en-US" altLang="zh-CN" sz="2400" dirty="0"/>
              <a:t>1997</a:t>
            </a:r>
            <a:r>
              <a:rPr lang="zh-CN" altLang="en-US" sz="2400" dirty="0"/>
              <a:t>：第一台</a:t>
            </a:r>
            <a:r>
              <a:rPr lang="en-US" altLang="zh-CN" sz="2400" dirty="0"/>
              <a:t>PAD</a:t>
            </a:r>
            <a:r>
              <a:rPr lang="zh-CN" altLang="en-US" sz="2400" dirty="0"/>
              <a:t>（个人音频播放器）发布 </a:t>
            </a:r>
            <a:endParaRPr lang="en-US" altLang="zh-CN" sz="2400" dirty="0"/>
          </a:p>
          <a:p>
            <a:r>
              <a:rPr lang="en-US" altLang="zh-CN" sz="2400" dirty="0"/>
              <a:t>1998</a:t>
            </a:r>
            <a:r>
              <a:rPr lang="zh-CN" altLang="en-US" sz="2400" dirty="0"/>
              <a:t>：</a:t>
            </a:r>
            <a:r>
              <a:rPr lang="en-US" altLang="zh-CN" sz="2400" dirty="0"/>
              <a:t>Rio </a:t>
            </a:r>
            <a:r>
              <a:rPr lang="zh-CN" altLang="en-US" sz="2400" dirty="0"/>
              <a:t>播放器发布</a:t>
            </a:r>
          </a:p>
          <a:p>
            <a:r>
              <a:rPr lang="en-US" altLang="zh-CN" sz="2400" dirty="0"/>
              <a:t>1999</a:t>
            </a:r>
            <a:r>
              <a:rPr lang="zh-CN" altLang="en-US" sz="2400" dirty="0"/>
              <a:t>：</a:t>
            </a:r>
            <a:r>
              <a:rPr lang="en-US" altLang="zh-CN" sz="2400" dirty="0"/>
              <a:t>PJB</a:t>
            </a:r>
            <a:r>
              <a:rPr lang="zh-CN" altLang="en-US" sz="2400" dirty="0"/>
              <a:t>第一台带硬盘（</a:t>
            </a:r>
            <a:r>
              <a:rPr lang="en-US" altLang="zh-CN" sz="2400" dirty="0"/>
              <a:t>4.8GB</a:t>
            </a:r>
            <a:r>
              <a:rPr lang="zh-CN" altLang="en-US" sz="2400" dirty="0"/>
              <a:t>）的播放器 </a:t>
            </a:r>
            <a:endParaRPr lang="en-US" altLang="zh-CN" sz="2400" dirty="0"/>
          </a:p>
          <a:p>
            <a:r>
              <a:rPr lang="zh-CN" altLang="en-US" sz="2400" dirty="0"/>
              <a:t>创新科技（</a:t>
            </a:r>
            <a:r>
              <a:rPr lang="en-US" altLang="zh-CN" sz="2400" dirty="0"/>
              <a:t>Creative Labs</a:t>
            </a:r>
            <a:r>
              <a:rPr lang="zh-CN" altLang="en-US" sz="2400" dirty="0"/>
              <a:t>）等众多厂商开始竞争</a:t>
            </a:r>
            <a:endParaRPr lang="en-US" altLang="zh-CN" sz="2400" dirty="0"/>
          </a:p>
          <a:p>
            <a:r>
              <a:rPr lang="en-US" altLang="zh-CN" sz="2400" dirty="0"/>
              <a:t>2001:</a:t>
            </a:r>
            <a:r>
              <a:rPr lang="zh-CN" altLang="en-US" sz="2400" dirty="0"/>
              <a:t>苹果公司发布</a:t>
            </a:r>
            <a:r>
              <a:rPr lang="en-US" altLang="zh-CN" sz="2400" dirty="0"/>
              <a:t>iPod</a:t>
            </a:r>
            <a:r>
              <a:rPr lang="zh-CN" altLang="en-US" sz="2400" dirty="0"/>
              <a:t>（</a:t>
            </a:r>
            <a:r>
              <a:rPr lang="en-US" altLang="zh-CN" sz="2400" dirty="0"/>
              <a:t>5GB</a:t>
            </a:r>
            <a:r>
              <a:rPr lang="zh-CN" altLang="en-US" sz="2400" dirty="0"/>
              <a:t>）</a:t>
            </a:r>
            <a:endParaRPr lang="en-US" altLang="zh-CN" sz="2400" dirty="0"/>
          </a:p>
          <a:p>
            <a:r>
              <a:rPr lang="en-US" altLang="zh-CN" sz="2400" dirty="0"/>
              <a:t>2002</a:t>
            </a:r>
            <a:r>
              <a:rPr lang="zh-CN" altLang="en-US" sz="2400" dirty="0"/>
              <a:t>：爱可视（</a:t>
            </a:r>
            <a:r>
              <a:rPr lang="en-US" altLang="zh-CN" sz="2400"/>
              <a:t>Archos</a:t>
            </a:r>
            <a:r>
              <a:rPr lang="zh-CN" altLang="en-US" sz="2400" dirty="0"/>
              <a:t>）发布音视频播放器，支持视频播放</a:t>
            </a:r>
          </a:p>
        </p:txBody>
      </p:sp>
      <p:pic>
        <p:nvPicPr>
          <p:cNvPr id="1028" name="Picture 4" descr="Image result for 2002 archos mp3 player">
            <a:extLst>
              <a:ext uri="{FF2B5EF4-FFF2-40B4-BE49-F238E27FC236}">
                <a16:creationId xmlns:a16="http://schemas.microsoft.com/office/drawing/2014/main" id="{F163CA9E-5BA5-442D-B731-25C69E6653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9309" y="3778650"/>
            <a:ext cx="2800500" cy="24014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rio player">
            <a:extLst>
              <a:ext uri="{FF2B5EF4-FFF2-40B4-BE49-F238E27FC236}">
                <a16:creationId xmlns:a16="http://schemas.microsoft.com/office/drawing/2014/main" id="{D7C7CCAD-DD27-4C9B-8BFB-7DBC05A034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26236" y="549282"/>
            <a:ext cx="2624669" cy="26246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20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20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20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20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iPod </a:t>
            </a:r>
            <a:r>
              <a:rPr lang="zh-CN" altLang="en-US" dirty="0"/>
              <a:t>的成长</a:t>
            </a:r>
            <a:endParaRPr lang="en-US" dirty="0"/>
          </a:p>
        </p:txBody>
      </p:sp>
      <p:pic>
        <p:nvPicPr>
          <p:cNvPr id="1026" name="Picture 2" descr="File:IPodsales 2008Q3.svg">
            <a:hlinkClick r:id="rId2"/>
          </p:cNvPr>
          <p:cNvPicPr>
            <a:picLocks noGrp="1" noChangeAspect="1" noChangeArrowheads="1"/>
          </p:cNvPicPr>
          <p:nvPr>
            <p:ph idx="1"/>
          </p:nvPr>
        </p:nvPicPr>
        <p:blipFill>
          <a:blip r:embed="rId3" cstate="print"/>
          <a:srcRect/>
          <a:stretch>
            <a:fillRect/>
          </a:stretch>
        </p:blipFill>
        <p:spPr bwMode="auto">
          <a:xfrm>
            <a:off x="2849702" y="1774826"/>
            <a:ext cx="6492596" cy="4625975"/>
          </a:xfrm>
          <a:prstGeom prst="rect">
            <a:avLst/>
          </a:prstGeom>
          <a:noFill/>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第一个</a:t>
            </a:r>
            <a:r>
              <a:rPr lang="en-US" dirty="0"/>
              <a:t> VCD </a:t>
            </a:r>
            <a:r>
              <a:rPr lang="zh-CN" altLang="en-US" dirty="0"/>
              <a:t>播放器</a:t>
            </a:r>
            <a:endParaRPr lang="en-US" dirty="0"/>
          </a:p>
        </p:txBody>
      </p:sp>
      <p:sp>
        <p:nvSpPr>
          <p:cNvPr id="3" name="Content Placeholder 2"/>
          <p:cNvSpPr>
            <a:spLocks noGrp="1"/>
          </p:cNvSpPr>
          <p:nvPr>
            <p:ph idx="1"/>
          </p:nvPr>
        </p:nvSpPr>
        <p:spPr>
          <a:xfrm>
            <a:off x="914400" y="1690688"/>
            <a:ext cx="4038601" cy="4625609"/>
          </a:xfrm>
        </p:spPr>
        <p:txBody>
          <a:bodyPr>
            <a:normAutofit fontScale="92500"/>
          </a:bodyPr>
          <a:lstStyle/>
          <a:p>
            <a:r>
              <a:rPr lang="en-US" altLang="zh-CN" sz="1600" dirty="0"/>
              <a:t>1992</a:t>
            </a:r>
            <a:r>
              <a:rPr lang="zh-CN" altLang="en-US" sz="1600" dirty="0"/>
              <a:t>年，姜万勐 看到</a:t>
            </a:r>
            <a:r>
              <a:rPr lang="en-US" altLang="zh-CN" sz="1600" dirty="0"/>
              <a:t> MPEG</a:t>
            </a:r>
            <a:r>
              <a:rPr lang="zh-CN" altLang="en-US" sz="1600" dirty="0"/>
              <a:t>芯片</a:t>
            </a:r>
            <a:endParaRPr lang="en-US" altLang="zh-CN" sz="1600" dirty="0"/>
          </a:p>
          <a:p>
            <a:r>
              <a:rPr lang="en-US" altLang="zh-CN" sz="1600" dirty="0"/>
              <a:t>Epiphany – </a:t>
            </a:r>
          </a:p>
          <a:p>
            <a:pPr lvl="1"/>
            <a:r>
              <a:rPr lang="zh-CN" altLang="en-US" sz="1400" dirty="0"/>
              <a:t>用</a:t>
            </a:r>
            <a:r>
              <a:rPr lang="en-US" altLang="zh-CN" sz="1400" dirty="0"/>
              <a:t>MPEG1 </a:t>
            </a:r>
            <a:r>
              <a:rPr lang="zh-CN" altLang="en-US" sz="1400" dirty="0"/>
              <a:t>把图像和声音同时存储在一张小光盘上 </a:t>
            </a:r>
            <a:r>
              <a:rPr lang="en-US" altLang="zh-CN" sz="1400" dirty="0"/>
              <a:t>VCD</a:t>
            </a:r>
            <a:r>
              <a:rPr lang="zh-CN" altLang="en-US" sz="1400" dirty="0"/>
              <a:t>（</a:t>
            </a:r>
            <a:r>
              <a:rPr lang="en-US" altLang="zh-CN" sz="1400" dirty="0"/>
              <a:t>Video Compact Disc</a:t>
            </a:r>
            <a:r>
              <a:rPr lang="zh-CN" altLang="en-US" sz="1400" dirty="0"/>
              <a:t>）。</a:t>
            </a:r>
            <a:endParaRPr lang="en-US" altLang="zh-CN" sz="1400" dirty="0"/>
          </a:p>
          <a:p>
            <a:r>
              <a:rPr lang="en-US" altLang="zh-CN" sz="1600" dirty="0"/>
              <a:t>1993</a:t>
            </a:r>
            <a:r>
              <a:rPr lang="zh-CN" altLang="en-US" sz="1600" dirty="0"/>
              <a:t>年</a:t>
            </a:r>
            <a:r>
              <a:rPr lang="en-US" altLang="zh-CN" sz="1600" dirty="0"/>
              <a:t>9</a:t>
            </a:r>
            <a:r>
              <a:rPr lang="zh-CN" altLang="en-US" sz="1600" dirty="0"/>
              <a:t>月</a:t>
            </a:r>
            <a:endParaRPr lang="en-US" altLang="zh-CN" sz="1600" dirty="0"/>
          </a:p>
          <a:p>
            <a:pPr lvl="1"/>
            <a:r>
              <a:rPr lang="zh-CN" altLang="en-US" sz="1400" dirty="0"/>
              <a:t>万燕第一批</a:t>
            </a:r>
            <a:r>
              <a:rPr lang="en-US" altLang="zh-CN" sz="1400" dirty="0"/>
              <a:t>1000</a:t>
            </a:r>
            <a:r>
              <a:rPr lang="zh-CN" altLang="en-US" sz="1400" dirty="0"/>
              <a:t>台</a:t>
            </a:r>
            <a:r>
              <a:rPr lang="en-US" altLang="zh-CN" sz="1400" dirty="0"/>
              <a:t>VCD</a:t>
            </a:r>
            <a:r>
              <a:rPr lang="zh-CN" altLang="en-US" sz="1400" dirty="0"/>
              <a:t>机下线。</a:t>
            </a:r>
            <a:endParaRPr lang="en-US" altLang="zh-CN" sz="1400" dirty="0"/>
          </a:p>
          <a:p>
            <a:pPr lvl="1"/>
            <a:r>
              <a:rPr lang="zh-CN" altLang="en-US" sz="1400" dirty="0"/>
              <a:t>几乎都被国内外家电公司买去解剖做样机</a:t>
            </a:r>
            <a:endParaRPr lang="en-US" altLang="zh-CN" sz="1400" dirty="0"/>
          </a:p>
          <a:p>
            <a:pPr lvl="1"/>
            <a:r>
              <a:rPr lang="zh-CN" altLang="en-US" sz="1400" dirty="0"/>
              <a:t>万燕</a:t>
            </a:r>
            <a:r>
              <a:rPr lang="en-US" altLang="zh-CN" sz="1400" dirty="0"/>
              <a:t>VCD 100%</a:t>
            </a:r>
            <a:r>
              <a:rPr lang="zh-CN" altLang="en-US" sz="1400" dirty="0"/>
              <a:t> 市场份额</a:t>
            </a:r>
            <a:endParaRPr lang="en-US" altLang="zh-CN" sz="1400" dirty="0"/>
          </a:p>
          <a:p>
            <a:r>
              <a:rPr lang="en-US" altLang="zh-CN" sz="1600" dirty="0"/>
              <a:t>1995</a:t>
            </a:r>
            <a:r>
              <a:rPr lang="zh-CN" altLang="en-US" sz="1600" dirty="0"/>
              <a:t>年</a:t>
            </a:r>
            <a:endParaRPr lang="en-US" altLang="zh-CN" sz="1600" dirty="0"/>
          </a:p>
          <a:p>
            <a:pPr lvl="1"/>
            <a:r>
              <a:rPr lang="zh-CN" altLang="en-US" sz="1400" dirty="0"/>
              <a:t>各路仿制的</a:t>
            </a:r>
            <a:r>
              <a:rPr lang="en-US" altLang="zh-CN" sz="1400" dirty="0"/>
              <a:t>VCD</a:t>
            </a:r>
            <a:r>
              <a:rPr lang="zh-CN" altLang="en-US" sz="1400" dirty="0"/>
              <a:t>机大举进军市场，竞争激烈。</a:t>
            </a:r>
            <a:endParaRPr lang="en-US" altLang="zh-CN" sz="1400" dirty="0"/>
          </a:p>
          <a:p>
            <a:r>
              <a:rPr lang="en-US" altLang="zh-CN" sz="1600" dirty="0"/>
              <a:t>1996</a:t>
            </a:r>
            <a:r>
              <a:rPr lang="zh-CN" altLang="en-US" sz="1600" dirty="0"/>
              <a:t>年</a:t>
            </a:r>
            <a:endParaRPr lang="en-US" altLang="zh-CN" sz="1600" dirty="0"/>
          </a:p>
          <a:p>
            <a:pPr lvl="1"/>
            <a:r>
              <a:rPr lang="zh-CN" altLang="en-US" sz="1400" dirty="0"/>
              <a:t>全国</a:t>
            </a:r>
            <a:r>
              <a:rPr lang="en-US" altLang="zh-CN" sz="1400" dirty="0"/>
              <a:t>VCD</a:t>
            </a:r>
            <a:r>
              <a:rPr lang="zh-CN" altLang="en-US" sz="1400" dirty="0"/>
              <a:t>机销量超过</a:t>
            </a:r>
            <a:r>
              <a:rPr lang="en-US" altLang="zh-CN" sz="1400" dirty="0"/>
              <a:t>600</a:t>
            </a:r>
            <a:r>
              <a:rPr lang="zh-CN" altLang="en-US" sz="1400" dirty="0"/>
              <a:t>万台，而万燕</a:t>
            </a:r>
            <a:r>
              <a:rPr lang="en-US" altLang="zh-CN" sz="1400" dirty="0"/>
              <a:t>VCD</a:t>
            </a:r>
            <a:r>
              <a:rPr lang="zh-CN" altLang="en-US" sz="1400" dirty="0"/>
              <a:t>机市场占有率不足</a:t>
            </a:r>
            <a:r>
              <a:rPr lang="en-US" altLang="zh-CN" sz="1400" dirty="0"/>
              <a:t>3%</a:t>
            </a:r>
          </a:p>
          <a:p>
            <a:r>
              <a:rPr lang="en-US" altLang="zh-CN" sz="1600" dirty="0"/>
              <a:t>1999</a:t>
            </a:r>
            <a:r>
              <a:rPr lang="zh-CN" altLang="en-US" sz="1600" dirty="0"/>
              <a:t>年</a:t>
            </a:r>
            <a:endParaRPr lang="en-US" altLang="zh-CN" sz="1600" dirty="0"/>
          </a:p>
          <a:p>
            <a:pPr lvl="1"/>
            <a:r>
              <a:rPr lang="en-US" altLang="zh-CN" sz="1400" dirty="0"/>
              <a:t>DVD </a:t>
            </a:r>
            <a:r>
              <a:rPr lang="zh-CN" altLang="en-US" sz="1400" dirty="0"/>
              <a:t>出现</a:t>
            </a:r>
            <a:endParaRPr lang="en-US" altLang="zh-CN" sz="1400" dirty="0"/>
          </a:p>
          <a:p>
            <a:r>
              <a:rPr lang="zh-CN" altLang="en-US" sz="1600" dirty="0"/>
              <a:t>现在</a:t>
            </a:r>
            <a:endParaRPr lang="en-US" altLang="zh-CN" sz="1600" dirty="0"/>
          </a:p>
          <a:p>
            <a:pPr lvl="1"/>
            <a:r>
              <a:rPr lang="zh-CN" altLang="en-US" sz="1400" dirty="0"/>
              <a:t>网络视频</a:t>
            </a:r>
            <a:r>
              <a:rPr lang="en-US" altLang="zh-CN" sz="1400" dirty="0"/>
              <a:t>… </a:t>
            </a:r>
            <a:endParaRPr lang="en-US" sz="1400" dirty="0"/>
          </a:p>
        </p:txBody>
      </p:sp>
      <p:pic>
        <p:nvPicPr>
          <p:cNvPr id="4" name="Picture 3">
            <a:extLst>
              <a:ext uri="{FF2B5EF4-FFF2-40B4-BE49-F238E27FC236}">
                <a16:creationId xmlns:a16="http://schemas.microsoft.com/office/drawing/2014/main" id="{79C860EA-EEF4-4944-918E-7B22F88A2AD1}"/>
              </a:ext>
            </a:extLst>
          </p:cNvPr>
          <p:cNvPicPr>
            <a:picLocks noChangeAspect="1"/>
          </p:cNvPicPr>
          <p:nvPr/>
        </p:nvPicPr>
        <p:blipFill>
          <a:blip r:embed="rId3"/>
          <a:stretch>
            <a:fillRect/>
          </a:stretch>
        </p:blipFill>
        <p:spPr>
          <a:xfrm>
            <a:off x="6172201" y="1757470"/>
            <a:ext cx="4338795" cy="2966930"/>
          </a:xfrm>
          <a:prstGeom prst="rect">
            <a:avLst/>
          </a:prstGeom>
        </p:spPr>
      </p:pic>
      <p:sp>
        <p:nvSpPr>
          <p:cNvPr id="5" name="TextBox 4">
            <a:extLst>
              <a:ext uri="{FF2B5EF4-FFF2-40B4-BE49-F238E27FC236}">
                <a16:creationId xmlns:a16="http://schemas.microsoft.com/office/drawing/2014/main" id="{091781E9-098F-4272-B547-DB8F3A74CDD1}"/>
              </a:ext>
            </a:extLst>
          </p:cNvPr>
          <p:cNvSpPr txBox="1"/>
          <p:nvPr/>
        </p:nvSpPr>
        <p:spPr>
          <a:xfrm>
            <a:off x="6172200" y="5181601"/>
            <a:ext cx="41910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Calibri"/>
                <a:ea typeface="Microsoft YaHei"/>
                <a:cs typeface="+mn-cs"/>
              </a:rPr>
              <a:t>小组讨论：如果你穿越到</a:t>
            </a:r>
            <a:r>
              <a:rPr kumimoji="0" lang="en-US" altLang="zh-CN" sz="1800" b="1" i="0" u="none" strike="noStrike" kern="1200" cap="none" spc="0" normalizeH="0" baseline="0" noProof="0" dirty="0">
                <a:ln>
                  <a:noFill/>
                </a:ln>
                <a:solidFill>
                  <a:prstClr val="white"/>
                </a:solidFill>
                <a:effectLst/>
                <a:uLnTx/>
                <a:uFillTx/>
                <a:latin typeface="Calibri"/>
                <a:ea typeface="Microsoft YaHei"/>
                <a:cs typeface="+mn-cs"/>
              </a:rPr>
              <a:t>1993</a:t>
            </a:r>
            <a:r>
              <a:rPr kumimoji="0" lang="zh-CN" altLang="en-US" sz="1800" b="1" i="0" u="none" strike="noStrike" kern="1200" cap="none" spc="0" normalizeH="0" baseline="0" noProof="0" dirty="0">
                <a:ln>
                  <a:noFill/>
                </a:ln>
                <a:solidFill>
                  <a:prstClr val="white"/>
                </a:solidFill>
                <a:effectLst/>
                <a:uLnTx/>
                <a:uFillTx/>
                <a:latin typeface="Calibri"/>
                <a:ea typeface="Microsoft YaHei"/>
                <a:cs typeface="+mn-cs"/>
              </a:rPr>
              <a:t>年，你如何帮助万燕公司？</a:t>
            </a:r>
            <a:endParaRPr kumimoji="0" lang="en-US" sz="1800" b="1" i="0" u="none" strike="noStrike" kern="1200" cap="none" spc="0" normalizeH="0" baseline="0" noProof="0" dirty="0">
              <a:ln>
                <a:noFill/>
              </a:ln>
              <a:solidFill>
                <a:prstClr val="white"/>
              </a:solidFill>
              <a:effectLst/>
              <a:uLnTx/>
              <a:uFillTx/>
              <a:latin typeface="Calibri"/>
              <a:ea typeface="Microsoft YaHei"/>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对于我们的启示</a:t>
            </a:r>
            <a:endParaRPr lang="en-US" dirty="0"/>
          </a:p>
        </p:txBody>
      </p:sp>
      <p:sp>
        <p:nvSpPr>
          <p:cNvPr id="3" name="Content Placeholder 2"/>
          <p:cNvSpPr>
            <a:spLocks noGrp="1"/>
          </p:cNvSpPr>
          <p:nvPr>
            <p:ph idx="1"/>
          </p:nvPr>
        </p:nvSpPr>
        <p:spPr/>
        <p:txBody>
          <a:bodyPr/>
          <a:lstStyle/>
          <a:p>
            <a:r>
              <a:rPr lang="zh-CN" altLang="en-US" dirty="0"/>
              <a:t>先发优势 </a:t>
            </a:r>
            <a:r>
              <a:rPr lang="en-US" dirty="0"/>
              <a:t>FMA – First Mover Advantage</a:t>
            </a:r>
          </a:p>
          <a:p>
            <a:pPr lvl="1"/>
            <a:r>
              <a:rPr lang="en-US" altLang="zh-CN" dirty="0"/>
              <a:t>QWERTY </a:t>
            </a:r>
            <a:r>
              <a:rPr lang="zh-CN" altLang="en-US" dirty="0"/>
              <a:t>键盘</a:t>
            </a:r>
            <a:endParaRPr lang="en-US" dirty="0"/>
          </a:p>
          <a:p>
            <a:r>
              <a:rPr lang="zh-CN" altLang="en-US" dirty="0"/>
              <a:t>后发优势 </a:t>
            </a:r>
            <a:r>
              <a:rPr lang="en-US" dirty="0"/>
              <a:t>SMA – Second Mover Advantage</a:t>
            </a:r>
          </a:p>
          <a:p>
            <a:pPr lvl="1"/>
            <a:r>
              <a:rPr lang="en-US" altLang="zh-CN" dirty="0"/>
              <a:t>VCD/DVD</a:t>
            </a:r>
            <a:r>
              <a:rPr lang="zh-CN" altLang="en-US" dirty="0"/>
              <a:t>播放器</a:t>
            </a:r>
            <a:endParaRPr lang="en-US" altLang="zh-CN" dirty="0"/>
          </a:p>
          <a:p>
            <a:pPr lvl="1"/>
            <a:r>
              <a:rPr lang="en-US" altLang="zh-CN" dirty="0"/>
              <a:t>iPod</a:t>
            </a:r>
          </a:p>
          <a:p>
            <a:pPr lvl="1"/>
            <a:r>
              <a:rPr lang="zh-CN" altLang="en-US" dirty="0"/>
              <a:t>网络视频</a:t>
            </a:r>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首发产品，后发产品</a:t>
            </a:r>
            <a:endParaRPr lang="en-US" dirty="0"/>
          </a:p>
        </p:txBody>
      </p:sp>
      <p:sp>
        <p:nvSpPr>
          <p:cNvPr id="4" name="TextBox 3">
            <a:extLst>
              <a:ext uri="{FF2B5EF4-FFF2-40B4-BE49-F238E27FC236}">
                <a16:creationId xmlns:a16="http://schemas.microsoft.com/office/drawing/2014/main" id="{84376645-0615-411B-B419-3A86BDF25E69}"/>
              </a:ext>
            </a:extLst>
          </p:cNvPr>
          <p:cNvSpPr txBox="1"/>
          <p:nvPr/>
        </p:nvSpPr>
        <p:spPr>
          <a:xfrm>
            <a:off x="838200" y="1690688"/>
            <a:ext cx="3886200" cy="369331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Calibri"/>
                <a:ea typeface="Microsoft YaHei"/>
                <a:cs typeface="+mn-cs"/>
              </a:rPr>
              <a:t>First Mover: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研发领先的技术，</a:t>
            </a:r>
            <a:endPar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在市场上首先推出产品</a:t>
            </a:r>
            <a:endPar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优势：</a:t>
            </a:r>
            <a:endPar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品牌效应</a:t>
            </a:r>
            <a:endPar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更容易达到规模经济</a:t>
            </a:r>
            <a:endPar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马太效应</a:t>
            </a:r>
            <a:endPar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迁移成本（让后来者难于进入）</a:t>
            </a:r>
            <a:endPar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劣势：</a:t>
            </a:r>
            <a:endPar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研发投入</a:t>
            </a:r>
            <a:endPar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试错成本</a:t>
            </a:r>
            <a:endParaRPr kumimoji="0" lang="en-US" sz="1800" b="0" i="0" u="none" strike="noStrike" kern="1200" cap="none" spc="0" normalizeH="0" baseline="0" noProof="0" dirty="0">
              <a:ln>
                <a:noFill/>
              </a:ln>
              <a:solidFill>
                <a:prstClr val="white"/>
              </a:solidFill>
              <a:effectLst/>
              <a:uLnTx/>
              <a:uFillTx/>
              <a:latin typeface="Calibri"/>
              <a:ea typeface="Microsoft YaHei"/>
              <a:cs typeface="+mn-cs"/>
            </a:endParaRPr>
          </a:p>
        </p:txBody>
      </p:sp>
      <p:sp>
        <p:nvSpPr>
          <p:cNvPr id="5" name="TextBox 4">
            <a:extLst>
              <a:ext uri="{FF2B5EF4-FFF2-40B4-BE49-F238E27FC236}">
                <a16:creationId xmlns:a16="http://schemas.microsoft.com/office/drawing/2014/main" id="{1D199AA6-236A-414F-BBC9-E92100A61D71}"/>
              </a:ext>
            </a:extLst>
          </p:cNvPr>
          <p:cNvSpPr txBox="1"/>
          <p:nvPr/>
        </p:nvSpPr>
        <p:spPr>
          <a:xfrm>
            <a:off x="5562600" y="1690687"/>
            <a:ext cx="3886200" cy="369331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Calibri"/>
                <a:ea typeface="Microsoft YaHei"/>
                <a:cs typeface="+mn-cs"/>
              </a:rPr>
              <a:t>Second Mover: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技术跟随者，</a:t>
            </a:r>
            <a:endPar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通过并购等进入市场</a:t>
            </a:r>
            <a:endPar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优势：</a:t>
            </a:r>
            <a:endPar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了解市场需求</a:t>
            </a:r>
            <a:endPar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避免大量培养市场的成本</a:t>
            </a:r>
            <a:endPar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有成功经验可参考</a:t>
            </a:r>
            <a:endPar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劣势：</a:t>
            </a:r>
            <a:endPar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实现 </a:t>
            </a:r>
            <a:r>
              <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rPr>
              <a:t>“me too” </a:t>
            </a: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功能，需要时间。</a:t>
            </a:r>
            <a:endPar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抢夺用户的成本</a:t>
            </a:r>
            <a:endPar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icrosoft YaHei"/>
              <a:cs typeface="+mn-cs"/>
            </a:endParaRPr>
          </a:p>
        </p:txBody>
      </p:sp>
    </p:spTree>
    <p:extLst>
      <p:ext uri="{BB962C8B-B14F-4D97-AF65-F5344CB8AC3E}">
        <p14:creationId xmlns:p14="http://schemas.microsoft.com/office/powerpoint/2010/main" val="22904162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先行者</a:t>
            </a:r>
            <a:r>
              <a:rPr lang="en-US" altLang="zh-CN" dirty="0"/>
              <a:t> vs. </a:t>
            </a:r>
            <a:r>
              <a:rPr lang="zh-CN" altLang="en-US" dirty="0"/>
              <a:t>市场领先者</a:t>
            </a:r>
            <a:endParaRPr lang="en-US" dirty="0"/>
          </a:p>
        </p:txBody>
      </p:sp>
      <p:sp>
        <p:nvSpPr>
          <p:cNvPr id="3" name="Content Placeholder 2"/>
          <p:cNvSpPr>
            <a:spLocks noGrp="1"/>
          </p:cNvSpPr>
          <p:nvPr>
            <p:ph idx="1"/>
          </p:nvPr>
        </p:nvSpPr>
        <p:spPr/>
        <p:txBody>
          <a:bodyPr numCol="2">
            <a:normAutofit fontScale="85000" lnSpcReduction="10000"/>
          </a:bodyPr>
          <a:lstStyle/>
          <a:p>
            <a:r>
              <a:rPr lang="en-US" dirty="0"/>
              <a:t>Personal Computer: </a:t>
            </a:r>
          </a:p>
          <a:p>
            <a:pPr lvl="1"/>
            <a:r>
              <a:rPr lang="en-US" i="1" dirty="0"/>
              <a:t>First Mover:</a:t>
            </a:r>
            <a:r>
              <a:rPr lang="en-US" dirty="0"/>
              <a:t> Altair (1975) </a:t>
            </a:r>
          </a:p>
          <a:p>
            <a:pPr lvl="1"/>
            <a:r>
              <a:rPr lang="en-US" i="1" dirty="0"/>
              <a:t>Market Leader:</a:t>
            </a:r>
            <a:r>
              <a:rPr lang="en-US" dirty="0"/>
              <a:t> Dell (2006)</a:t>
            </a:r>
          </a:p>
          <a:p>
            <a:pPr lvl="1"/>
            <a:r>
              <a:rPr lang="en-US" dirty="0"/>
              <a:t>HP (2016)</a:t>
            </a:r>
          </a:p>
          <a:p>
            <a:r>
              <a:rPr lang="en-US" dirty="0"/>
              <a:t>Word Processing Software: </a:t>
            </a:r>
          </a:p>
          <a:p>
            <a:pPr lvl="1"/>
            <a:r>
              <a:rPr lang="en-US" i="1" dirty="0"/>
              <a:t>First Mover:</a:t>
            </a:r>
            <a:r>
              <a:rPr lang="en-US" dirty="0"/>
              <a:t> WordStar (1979) </a:t>
            </a:r>
          </a:p>
          <a:p>
            <a:pPr lvl="1"/>
            <a:r>
              <a:rPr lang="en-US" i="1" dirty="0"/>
              <a:t>Market Leader:</a:t>
            </a:r>
            <a:r>
              <a:rPr lang="en-US" dirty="0"/>
              <a:t> Microsoft Word (2006)</a:t>
            </a:r>
          </a:p>
          <a:p>
            <a:r>
              <a:rPr lang="en-US" dirty="0"/>
              <a:t>Web Browser: </a:t>
            </a:r>
          </a:p>
          <a:p>
            <a:pPr lvl="1"/>
            <a:r>
              <a:rPr lang="en-US" i="1" dirty="0"/>
              <a:t>First Mover:</a:t>
            </a:r>
            <a:r>
              <a:rPr lang="en-US" dirty="0"/>
              <a:t> Mosaic (1992) </a:t>
            </a:r>
          </a:p>
          <a:p>
            <a:pPr lvl="1"/>
            <a:r>
              <a:rPr lang="en-US" i="1" dirty="0"/>
              <a:t>Market Leader:</a:t>
            </a:r>
            <a:r>
              <a:rPr lang="en-US" dirty="0"/>
              <a:t> Microsoft Internet Explorer (2006)</a:t>
            </a:r>
          </a:p>
          <a:p>
            <a:pPr lvl="1"/>
            <a:r>
              <a:rPr lang="en-US" altLang="zh-CN" dirty="0"/>
              <a:t>Chrome (2016)</a:t>
            </a:r>
            <a:endParaRPr lang="en-US" dirty="0"/>
          </a:p>
          <a:p>
            <a:r>
              <a:rPr lang="en-US" dirty="0"/>
              <a:t>Internet Search Engine: </a:t>
            </a:r>
          </a:p>
          <a:p>
            <a:pPr lvl="1"/>
            <a:r>
              <a:rPr lang="en-US" i="1" dirty="0"/>
              <a:t>First Mover:</a:t>
            </a:r>
            <a:r>
              <a:rPr lang="en-US" dirty="0"/>
              <a:t> Excite (1993) </a:t>
            </a:r>
          </a:p>
          <a:p>
            <a:pPr lvl="1"/>
            <a:r>
              <a:rPr lang="en-US" i="1" dirty="0"/>
              <a:t>Market Leader:</a:t>
            </a:r>
            <a:r>
              <a:rPr lang="en-US" dirty="0"/>
              <a:t> Google (2006)</a:t>
            </a:r>
          </a:p>
          <a:p>
            <a:r>
              <a:rPr lang="en-US" altLang="zh-CN" dirty="0"/>
              <a:t>MP3 player</a:t>
            </a:r>
          </a:p>
          <a:p>
            <a:pPr lvl="1"/>
            <a:r>
              <a:rPr lang="en-US" altLang="zh-CN" dirty="0"/>
              <a:t>First Mover: Rio</a:t>
            </a:r>
          </a:p>
          <a:p>
            <a:pPr lvl="1"/>
            <a:r>
              <a:rPr lang="en-US" altLang="zh-CN" dirty="0"/>
              <a:t>Market Leader: iPod</a:t>
            </a:r>
          </a:p>
          <a:p>
            <a:pPr lvl="1"/>
            <a:r>
              <a:rPr lang="en-US" dirty="0"/>
              <a:t>Phone</a:t>
            </a:r>
          </a:p>
          <a:p>
            <a:r>
              <a:rPr lang="en-US" altLang="zh-CN" dirty="0"/>
              <a:t>Online Bookstore</a:t>
            </a:r>
          </a:p>
          <a:p>
            <a:pPr lvl="1"/>
            <a:r>
              <a:rPr lang="en-US" altLang="zh-CN" dirty="0"/>
              <a:t>First Mover:  Books.com</a:t>
            </a:r>
          </a:p>
          <a:p>
            <a:pPr lvl="1"/>
            <a:r>
              <a:rPr lang="en-US" altLang="zh-CN" dirty="0"/>
              <a:t>Market Leader:  Amazon.com (2</a:t>
            </a:r>
            <a:r>
              <a:rPr lang="en-US" altLang="zh-CN" baseline="30000" dirty="0"/>
              <a:t>nd</a:t>
            </a:r>
            <a:r>
              <a:rPr lang="en-US" altLang="zh-CN" dirty="0"/>
              <a:t> mover)</a:t>
            </a:r>
          </a:p>
          <a:p>
            <a:r>
              <a:rPr lang="en-US" altLang="zh-CN" dirty="0"/>
              <a:t>Personal Finance Software</a:t>
            </a:r>
          </a:p>
          <a:p>
            <a:pPr lvl="1"/>
            <a:r>
              <a:rPr lang="en-US" altLang="zh-CN" dirty="0"/>
              <a:t>First Mover (unknown)</a:t>
            </a:r>
          </a:p>
          <a:p>
            <a:pPr lvl="1"/>
            <a:r>
              <a:rPr lang="en-US" altLang="zh-CN" dirty="0"/>
              <a:t>Market Leader: Intuit (the </a:t>
            </a:r>
            <a:r>
              <a:rPr lang="en-US" altLang="zh-CN" b="1" dirty="0"/>
              <a:t>47</a:t>
            </a:r>
            <a:r>
              <a:rPr lang="en-US" altLang="zh-CN" b="1" baseline="30000" dirty="0"/>
              <a:t>th</a:t>
            </a:r>
            <a:r>
              <a:rPr lang="en-US" altLang="zh-CN" dirty="0"/>
              <a:t> mover)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0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20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20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20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20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20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20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20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2000"/>
                                        <p:tgtEl>
                                          <p:spTgt spid="3">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2000"/>
                                        <p:tgtEl>
                                          <p:spTgt spid="3">
                                            <p:txEl>
                                              <p:pRg st="11" end="11"/>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2000"/>
                                        <p:tgtEl>
                                          <p:spTgt spid="3">
                                            <p:txEl>
                                              <p:pRg st="12" end="12"/>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Effect transition="in" filter="fade">
                                      <p:cBhvr>
                                        <p:cTn id="52" dur="2000"/>
                                        <p:tgtEl>
                                          <p:spTgt spid="3">
                                            <p:txEl>
                                              <p:pRg st="13" end="1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4" end="14"/>
                                            </p:txEl>
                                          </p:spTgt>
                                        </p:tgtEl>
                                        <p:attrNameLst>
                                          <p:attrName>style.visibility</p:attrName>
                                        </p:attrNameLst>
                                      </p:cBhvr>
                                      <p:to>
                                        <p:strVal val="visible"/>
                                      </p:to>
                                    </p:set>
                                    <p:animEffect transition="in" filter="fade">
                                      <p:cBhvr>
                                        <p:cTn id="57" dur="2000"/>
                                        <p:tgtEl>
                                          <p:spTgt spid="3">
                                            <p:txEl>
                                              <p:pRg st="14" end="14"/>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
                                            <p:txEl>
                                              <p:pRg st="15" end="15"/>
                                            </p:txEl>
                                          </p:spTgt>
                                        </p:tgtEl>
                                        <p:attrNameLst>
                                          <p:attrName>style.visibility</p:attrName>
                                        </p:attrNameLst>
                                      </p:cBhvr>
                                      <p:to>
                                        <p:strVal val="visible"/>
                                      </p:to>
                                    </p:set>
                                    <p:animEffect transition="in" filter="fade">
                                      <p:cBhvr>
                                        <p:cTn id="60" dur="2000"/>
                                        <p:tgtEl>
                                          <p:spTgt spid="3">
                                            <p:txEl>
                                              <p:pRg st="15" end="15"/>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
                                            <p:txEl>
                                              <p:pRg st="16" end="16"/>
                                            </p:txEl>
                                          </p:spTgt>
                                        </p:tgtEl>
                                        <p:attrNameLst>
                                          <p:attrName>style.visibility</p:attrName>
                                        </p:attrNameLst>
                                      </p:cBhvr>
                                      <p:to>
                                        <p:strVal val="visible"/>
                                      </p:to>
                                    </p:set>
                                    <p:animEffect transition="in" filter="fade">
                                      <p:cBhvr>
                                        <p:cTn id="63" dur="2000"/>
                                        <p:tgtEl>
                                          <p:spTgt spid="3">
                                            <p:txEl>
                                              <p:pRg st="16" end="16"/>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
                                            <p:txEl>
                                              <p:pRg st="17" end="17"/>
                                            </p:txEl>
                                          </p:spTgt>
                                        </p:tgtEl>
                                        <p:attrNameLst>
                                          <p:attrName>style.visibility</p:attrName>
                                        </p:attrNameLst>
                                      </p:cBhvr>
                                      <p:to>
                                        <p:strVal val="visible"/>
                                      </p:to>
                                    </p:set>
                                    <p:animEffect transition="in" filter="fade">
                                      <p:cBhvr>
                                        <p:cTn id="66" dur="2000"/>
                                        <p:tgtEl>
                                          <p:spTgt spid="3">
                                            <p:txEl>
                                              <p:pRg st="17" end="17"/>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3">
                                            <p:txEl>
                                              <p:pRg st="18" end="18"/>
                                            </p:txEl>
                                          </p:spTgt>
                                        </p:tgtEl>
                                        <p:attrNameLst>
                                          <p:attrName>style.visibility</p:attrName>
                                        </p:attrNameLst>
                                      </p:cBhvr>
                                      <p:to>
                                        <p:strVal val="visible"/>
                                      </p:to>
                                    </p:set>
                                    <p:animEffect transition="in" filter="fade">
                                      <p:cBhvr>
                                        <p:cTn id="71" dur="2000"/>
                                        <p:tgtEl>
                                          <p:spTgt spid="3">
                                            <p:txEl>
                                              <p:pRg st="18" end="18"/>
                                            </p:tx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
                                            <p:txEl>
                                              <p:pRg st="19" end="19"/>
                                            </p:txEl>
                                          </p:spTgt>
                                        </p:tgtEl>
                                        <p:attrNameLst>
                                          <p:attrName>style.visibility</p:attrName>
                                        </p:attrNameLst>
                                      </p:cBhvr>
                                      <p:to>
                                        <p:strVal val="visible"/>
                                      </p:to>
                                    </p:set>
                                    <p:animEffect transition="in" filter="fade">
                                      <p:cBhvr>
                                        <p:cTn id="74" dur="2000"/>
                                        <p:tgtEl>
                                          <p:spTgt spid="3">
                                            <p:txEl>
                                              <p:pRg st="19" end="19"/>
                                            </p:tx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
                                            <p:txEl>
                                              <p:pRg st="20" end="20"/>
                                            </p:txEl>
                                          </p:spTgt>
                                        </p:tgtEl>
                                        <p:attrNameLst>
                                          <p:attrName>style.visibility</p:attrName>
                                        </p:attrNameLst>
                                      </p:cBhvr>
                                      <p:to>
                                        <p:strVal val="visible"/>
                                      </p:to>
                                    </p:set>
                                    <p:animEffect transition="in" filter="fade">
                                      <p:cBhvr>
                                        <p:cTn id="77" dur="2000"/>
                                        <p:tgtEl>
                                          <p:spTgt spid="3">
                                            <p:txEl>
                                              <p:pRg st="20" end="2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
                                            <p:txEl>
                                              <p:pRg st="21" end="21"/>
                                            </p:txEl>
                                          </p:spTgt>
                                        </p:tgtEl>
                                        <p:attrNameLst>
                                          <p:attrName>style.visibility</p:attrName>
                                        </p:attrNameLst>
                                      </p:cBhvr>
                                      <p:to>
                                        <p:strVal val="visible"/>
                                      </p:to>
                                    </p:set>
                                    <p:animEffect transition="in" filter="fade">
                                      <p:cBhvr>
                                        <p:cTn id="82" dur="2000"/>
                                        <p:tgtEl>
                                          <p:spTgt spid="3">
                                            <p:txEl>
                                              <p:pRg st="21" end="21"/>
                                            </p:txEl>
                                          </p:spTgt>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
                                            <p:txEl>
                                              <p:pRg st="22" end="22"/>
                                            </p:txEl>
                                          </p:spTgt>
                                        </p:tgtEl>
                                        <p:attrNameLst>
                                          <p:attrName>style.visibility</p:attrName>
                                        </p:attrNameLst>
                                      </p:cBhvr>
                                      <p:to>
                                        <p:strVal val="visible"/>
                                      </p:to>
                                    </p:set>
                                    <p:animEffect transition="in" filter="fade">
                                      <p:cBhvr>
                                        <p:cTn id="85" dur="2000"/>
                                        <p:tgtEl>
                                          <p:spTgt spid="3">
                                            <p:txEl>
                                              <p:pRg st="22" end="22"/>
                                            </p:tx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
                                            <p:txEl>
                                              <p:pRg st="23" end="23"/>
                                            </p:txEl>
                                          </p:spTgt>
                                        </p:tgtEl>
                                        <p:attrNameLst>
                                          <p:attrName>style.visibility</p:attrName>
                                        </p:attrNameLst>
                                      </p:cBhvr>
                                      <p:to>
                                        <p:strVal val="visible"/>
                                      </p:to>
                                    </p:set>
                                    <p:animEffect transition="in" filter="fade">
                                      <p:cBhvr>
                                        <p:cTn id="88" dur="2000"/>
                                        <p:tgtEl>
                                          <p:spTgt spid="3">
                                            <p:txEl>
                                              <p:pRg st="23" end="2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Microsoft </a:t>
            </a:r>
            <a:r>
              <a:rPr lang="zh-CN" altLang="en-US" dirty="0"/>
              <a:t>领先者？</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34400" y="1524000"/>
            <a:ext cx="2133600" cy="1790700"/>
          </a:xfrm>
        </p:spPr>
      </p:pic>
      <p:sp>
        <p:nvSpPr>
          <p:cNvPr id="5" name="TextBox 4"/>
          <p:cNvSpPr txBox="1"/>
          <p:nvPr/>
        </p:nvSpPr>
        <p:spPr>
          <a:xfrm>
            <a:off x="1981200" y="1828800"/>
            <a:ext cx="4953000"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icrosoft YaHei"/>
                <a:cs typeface="+mn-cs"/>
              </a:rPr>
              <a:t>2001: MS Tablet PC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icrosoft YaHei"/>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icrosoft YaHei"/>
                <a:cs typeface="+mn-cs"/>
              </a:rPr>
              <a:t>2010: Apple’s iPad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icrosoft YaHei"/>
                <a:cs typeface="+mn-cs"/>
              </a:rPr>
              <a:t>2012: MS  Surface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800" y="3276600"/>
            <a:ext cx="5334000" cy="28956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4343401"/>
            <a:ext cx="5228095" cy="2514600"/>
          </a:xfrm>
          <a:prstGeom prst="rect">
            <a:avLst/>
          </a:prstGeom>
        </p:spPr>
      </p:pic>
    </p:spTree>
    <p:extLst>
      <p:ext uri="{BB962C8B-B14F-4D97-AF65-F5344CB8AC3E}">
        <p14:creationId xmlns:p14="http://schemas.microsoft.com/office/powerpoint/2010/main" val="1500791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Microsoft as </a:t>
            </a:r>
            <a:r>
              <a:rPr lang="zh-CN" altLang="en-US" dirty="0"/>
              <a:t>领先者？</a:t>
            </a:r>
            <a:endParaRPr lang="en-US" dirty="0"/>
          </a:p>
        </p:txBody>
      </p:sp>
      <p:sp>
        <p:nvSpPr>
          <p:cNvPr id="5" name="TextBox 4"/>
          <p:cNvSpPr txBox="1"/>
          <p:nvPr/>
        </p:nvSpPr>
        <p:spPr>
          <a:xfrm>
            <a:off x="1600200" y="1752601"/>
            <a:ext cx="533400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icrosoft YaHei"/>
                <a:cs typeface="+mn-cs"/>
              </a:rPr>
              <a:t>2003: MS announced SPOT watch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icrosoft YaHei"/>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icrosoft YaHei"/>
                <a:cs typeface="+mn-cs"/>
              </a:rPr>
              <a:t>2013: many new watches and wearables</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800" y="4191000"/>
            <a:ext cx="2667000" cy="2667000"/>
          </a:xfrm>
        </p:spPr>
      </p:pic>
      <p:pic>
        <p:nvPicPr>
          <p:cNvPr id="7" name="Picture 6"/>
          <p:cNvPicPr>
            <a:picLocks noChangeAspect="1"/>
          </p:cNvPicPr>
          <p:nvPr/>
        </p:nvPicPr>
        <p:blipFill>
          <a:blip r:embed="rId3"/>
          <a:stretch>
            <a:fillRect/>
          </a:stretch>
        </p:blipFill>
        <p:spPr>
          <a:xfrm>
            <a:off x="4114800" y="3647314"/>
            <a:ext cx="2933700" cy="322897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0274" y="1828800"/>
            <a:ext cx="3697726" cy="5013960"/>
          </a:xfrm>
          <a:prstGeom prst="rect">
            <a:avLst/>
          </a:prstGeom>
        </p:spPr>
      </p:pic>
    </p:spTree>
    <p:extLst>
      <p:ext uri="{BB962C8B-B14F-4D97-AF65-F5344CB8AC3E}">
        <p14:creationId xmlns:p14="http://schemas.microsoft.com/office/powerpoint/2010/main" val="4284155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Microsoft Band (2012 – 2016)</a:t>
            </a:r>
            <a:endParaRPr lang="en-US" dirty="0"/>
          </a:p>
        </p:txBody>
      </p:sp>
      <p:pic>
        <p:nvPicPr>
          <p:cNvPr id="4" name="Content Placeholder 3"/>
          <p:cNvPicPr>
            <a:picLocks noGrp="1" noChangeAspect="1"/>
          </p:cNvPicPr>
          <p:nvPr>
            <p:ph idx="1"/>
          </p:nvPr>
        </p:nvPicPr>
        <p:blipFill>
          <a:blip r:embed="rId2"/>
          <a:stretch>
            <a:fillRect/>
          </a:stretch>
        </p:blipFill>
        <p:spPr>
          <a:xfrm>
            <a:off x="4038600" y="1524001"/>
            <a:ext cx="6550768" cy="4625975"/>
          </a:xfrm>
          <a:prstGeom prst="rect">
            <a:avLst/>
          </a:prstGeom>
        </p:spPr>
      </p:pic>
    </p:spTree>
    <p:extLst>
      <p:ext uri="{BB962C8B-B14F-4D97-AF65-F5344CB8AC3E}">
        <p14:creationId xmlns:p14="http://schemas.microsoft.com/office/powerpoint/2010/main" val="3551565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稳定和发布阶段</a:t>
            </a:r>
            <a:endParaRPr lang="en-US" dirty="0"/>
          </a:p>
        </p:txBody>
      </p:sp>
      <p:sp>
        <p:nvSpPr>
          <p:cNvPr id="3" name="Subtitle 2"/>
          <p:cNvSpPr>
            <a:spLocks noGrp="1"/>
          </p:cNvSpPr>
          <p:nvPr>
            <p:ph type="body" sz="half" idx="2"/>
          </p:nvPr>
        </p:nvSpPr>
        <p:spPr/>
        <p:txBody>
          <a:bodyPr>
            <a:normAutofit/>
          </a:bodyPr>
          <a:lstStyle/>
          <a:p>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时机很重要</a:t>
            </a:r>
            <a:endParaRPr lang="en-US" dirty="0"/>
          </a:p>
        </p:txBody>
      </p:sp>
      <p:sp>
        <p:nvSpPr>
          <p:cNvPr id="3" name="Content Placeholder 2"/>
          <p:cNvSpPr>
            <a:spLocks noGrp="1"/>
          </p:cNvSpPr>
          <p:nvPr>
            <p:ph idx="1"/>
          </p:nvPr>
        </p:nvSpPr>
        <p:spPr/>
        <p:txBody>
          <a:bodyPr numCol="3">
            <a:normAutofit/>
          </a:bodyPr>
          <a:lstStyle/>
          <a:p>
            <a:pPr marL="633222" indent="-514350">
              <a:buAutoNum type="arabicParenR"/>
            </a:pPr>
            <a:r>
              <a:rPr lang="zh-CN" altLang="en-US" sz="2400" dirty="0"/>
              <a:t>技术触发</a:t>
            </a:r>
            <a:endParaRPr lang="en-US" sz="2400" dirty="0"/>
          </a:p>
          <a:p>
            <a:pPr marL="633222" indent="-514350">
              <a:buAutoNum type="arabicParenR"/>
            </a:pPr>
            <a:r>
              <a:rPr lang="zh-CN" altLang="en-US" sz="2400" dirty="0"/>
              <a:t>期望膨胀</a:t>
            </a:r>
            <a:endParaRPr lang="en-US" sz="2400" dirty="0"/>
          </a:p>
          <a:p>
            <a:pPr marL="633222" indent="-514350">
              <a:buAutoNum type="arabicParenR"/>
            </a:pPr>
            <a:r>
              <a:rPr lang="zh-CN" altLang="en-US" sz="2400" dirty="0"/>
              <a:t>迷茫期</a:t>
            </a:r>
            <a:endParaRPr lang="en-US" sz="2400" dirty="0"/>
          </a:p>
          <a:p>
            <a:pPr marL="633222" indent="-514350">
              <a:buAutoNum type="arabicParenR"/>
            </a:pPr>
            <a:r>
              <a:rPr lang="zh-CN" altLang="en-US" sz="2400" dirty="0"/>
              <a:t>低调发展期</a:t>
            </a:r>
            <a:r>
              <a:rPr lang="en-US" sz="2400" dirty="0"/>
              <a:t> </a:t>
            </a:r>
          </a:p>
          <a:p>
            <a:pPr marL="633222" indent="-514350">
              <a:buAutoNum type="arabicParenR"/>
            </a:pPr>
            <a:r>
              <a:rPr lang="zh-CN" altLang="en-US" sz="2400" dirty="0"/>
              <a:t>主流发展期</a:t>
            </a:r>
            <a:r>
              <a:rPr lang="en-US" sz="2400" dirty="0"/>
              <a:t> </a:t>
            </a:r>
          </a:p>
        </p:txBody>
      </p:sp>
      <p:pic>
        <p:nvPicPr>
          <p:cNvPr id="4" name="Picture 3">
            <a:extLst>
              <a:ext uri="{FF2B5EF4-FFF2-40B4-BE49-F238E27FC236}">
                <a16:creationId xmlns:a16="http://schemas.microsoft.com/office/drawing/2014/main" id="{BB1A4660-24CA-4C06-B49F-709CB3E0C5EF}"/>
              </a:ext>
            </a:extLst>
          </p:cNvPr>
          <p:cNvPicPr>
            <a:picLocks noChangeAspect="1"/>
          </p:cNvPicPr>
          <p:nvPr/>
        </p:nvPicPr>
        <p:blipFill>
          <a:blip r:embed="rId3"/>
          <a:stretch>
            <a:fillRect/>
          </a:stretch>
        </p:blipFill>
        <p:spPr>
          <a:xfrm>
            <a:off x="4648201" y="1775192"/>
            <a:ext cx="5568489" cy="3558809"/>
          </a:xfrm>
          <a:prstGeom prst="rect">
            <a:avLst/>
          </a:prstGeom>
        </p:spPr>
      </p:pic>
    </p:spTree>
    <p:extLst>
      <p:ext uri="{BB962C8B-B14F-4D97-AF65-F5344CB8AC3E}">
        <p14:creationId xmlns:p14="http://schemas.microsoft.com/office/powerpoint/2010/main" val="3839115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zh-CN" altLang="en-US" dirty="0"/>
              <a:t>迷思</a:t>
            </a:r>
            <a:r>
              <a:rPr lang="en-US" dirty="0"/>
              <a:t>#5 </a:t>
            </a:r>
            <a:r>
              <a:rPr lang="zh-CN" altLang="en-US" dirty="0"/>
              <a:t>要成为专家，才能创新</a:t>
            </a:r>
            <a:endParaRPr lang="en-US" dirty="0"/>
          </a:p>
        </p:txBody>
      </p:sp>
      <p:sp>
        <p:nvSpPr>
          <p:cNvPr id="71" name="Rounded Rectangle 17">
            <a:extLst>
              <a:ext uri="{FF2B5EF4-FFF2-40B4-BE49-F238E27FC236}">
                <a16:creationId xmlns:a16="http://schemas.microsoft.com/office/drawing/2014/main" id="{15045B1D-AED4-407C-BC82-BF20E4E4F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948070"/>
            <a:ext cx="4773166" cy="3896140"/>
          </a:xfrm>
          <a:prstGeom prst="roundRect">
            <a:avLst>
              <a:gd name="adj" fmla="val 2028"/>
            </a:avLst>
          </a:prstGeom>
          <a:solidFill>
            <a:schemeClr val="tx1"/>
          </a:solidFill>
          <a:ln>
            <a:solidFill>
              <a:schemeClr val="accent1">
                <a:shade val="50000"/>
              </a:schemeClr>
            </a:solidFill>
          </a:ln>
          <a:effectLst>
            <a:innerShdw blurRad="127000" dist="12700">
              <a:prstClr val="black"/>
            </a:innerShdw>
            <a:reflection blurRad="6350" stA="52000" endA="300" endPos="2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icrosoft YaHei"/>
              <a:cs typeface="+mn-cs"/>
            </a:endParaRPr>
          </a:p>
        </p:txBody>
      </p:sp>
      <p:pic>
        <p:nvPicPr>
          <p:cNvPr id="2050" name="Picture 2" descr="http://wx2.sinaimg.cn/bmiddle/005FnnrZly1fdljs1kimwj30m80dwwjs.jpg">
            <a:extLst>
              <a:ext uri="{FF2B5EF4-FFF2-40B4-BE49-F238E27FC236}">
                <a16:creationId xmlns:a16="http://schemas.microsoft.com/office/drawing/2014/main" id="{FE07AB79-77CD-460A-ABEC-FE52834455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627" r="-2" b="-2"/>
          <a:stretch/>
        </p:blipFill>
        <p:spPr bwMode="auto">
          <a:xfrm>
            <a:off x="1131172" y="2268111"/>
            <a:ext cx="4187222" cy="325605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6096000" y="1948069"/>
            <a:ext cx="5257799" cy="4228893"/>
          </a:xfrm>
        </p:spPr>
        <p:txBody>
          <a:bodyPr>
            <a:normAutofit/>
          </a:bodyPr>
          <a:lstStyle/>
          <a:p>
            <a:r>
              <a:rPr lang="zh-CN" altLang="en-US" dirty="0"/>
              <a:t>蒂姆</a:t>
            </a:r>
            <a:r>
              <a:rPr lang="en-US" altLang="zh-CN" dirty="0"/>
              <a:t>·</a:t>
            </a:r>
            <a:r>
              <a:rPr lang="zh-CN" altLang="en-US" dirty="0"/>
              <a:t>伯纳斯</a:t>
            </a:r>
            <a:r>
              <a:rPr lang="en-US" altLang="zh-CN" dirty="0"/>
              <a:t>-</a:t>
            </a:r>
            <a:r>
              <a:rPr lang="zh-CN" altLang="en-US" dirty="0"/>
              <a:t>李是一个物理学家，他在</a:t>
            </a:r>
            <a:r>
              <a:rPr lang="en-US" altLang="zh-CN" dirty="0"/>
              <a:t>1989</a:t>
            </a:r>
            <a:r>
              <a:rPr lang="zh-CN" altLang="en-US" dirty="0"/>
              <a:t>年</a:t>
            </a:r>
            <a:r>
              <a:rPr lang="en-US" altLang="zh-CN" dirty="0"/>
              <a:t>3</a:t>
            </a:r>
            <a:r>
              <a:rPr lang="zh-CN" altLang="en-US" dirty="0"/>
              <a:t>月提议，想利用超文本（</a:t>
            </a:r>
            <a:r>
              <a:rPr lang="en-US" altLang="zh-CN" dirty="0" err="1"/>
              <a:t>HyperText</a:t>
            </a:r>
            <a:r>
              <a:rPr lang="zh-CN" altLang="en-US" dirty="0"/>
              <a:t>）实现方便的信息共享和更新。他的老板看了之后，说“</a:t>
            </a:r>
            <a:r>
              <a:rPr lang="en-US" altLang="zh-CN" dirty="0"/>
              <a:t>Vague</a:t>
            </a:r>
            <a:r>
              <a:rPr lang="zh-CN" altLang="en-US" dirty="0"/>
              <a:t>，</a:t>
            </a:r>
            <a:r>
              <a:rPr lang="en-US" altLang="zh-CN" dirty="0"/>
              <a:t>but exciting.”</a:t>
            </a:r>
          </a:p>
          <a:p>
            <a:r>
              <a:rPr lang="zh-CN" altLang="en-US" dirty="0"/>
              <a:t>一年后，他和同事们实 现了通过互联网的</a:t>
            </a:r>
            <a:r>
              <a:rPr lang="en-US" altLang="zh-CN" dirty="0"/>
              <a:t>HTTP</a:t>
            </a:r>
            <a:r>
              <a:rPr lang="zh-CN" altLang="en-US" dirty="0"/>
              <a:t>协议通信，</a:t>
            </a:r>
            <a:r>
              <a:rPr lang="en-US" altLang="zh-CN" dirty="0"/>
              <a:t>WWW</a:t>
            </a:r>
            <a:r>
              <a:rPr lang="zh-CN" altLang="en-US" dirty="0"/>
              <a:t>就这样诞生了。</a:t>
            </a:r>
          </a:p>
          <a:p>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专家看不起诺基亚，索尼单放机</a:t>
            </a:r>
            <a:endParaRPr lang="en-US" dirty="0"/>
          </a:p>
        </p:txBody>
      </p:sp>
      <p:sp>
        <p:nvSpPr>
          <p:cNvPr id="3" name="Content Placeholder 2"/>
          <p:cNvSpPr>
            <a:spLocks noGrp="1"/>
          </p:cNvSpPr>
          <p:nvPr>
            <p:ph idx="1"/>
          </p:nvPr>
        </p:nvSpPr>
        <p:spPr/>
        <p:txBody>
          <a:bodyPr/>
          <a:lstStyle/>
          <a:p>
            <a:r>
              <a:rPr lang="zh-CN" altLang="en-US" dirty="0"/>
              <a:t>盛田昭夫想进一步让所有人都能随时听到音乐，有了“随身听”的想法。</a:t>
            </a:r>
            <a:endParaRPr lang="en-US" altLang="zh-CN" dirty="0"/>
          </a:p>
          <a:p>
            <a:r>
              <a:rPr lang="zh-CN" altLang="en-US" dirty="0"/>
              <a:t>公司的专家们认为市场的认知是</a:t>
            </a:r>
            <a:r>
              <a:rPr lang="en-US" altLang="zh-CN" dirty="0"/>
              <a:t>—“</a:t>
            </a:r>
            <a:r>
              <a:rPr lang="zh-CN" altLang="en-US" dirty="0"/>
              <a:t>收录机，收录机，就要能 收能录”，随身听没有市场，</a:t>
            </a:r>
            <a:endParaRPr lang="en-US" altLang="zh-CN" dirty="0"/>
          </a:p>
          <a:p>
            <a:r>
              <a:rPr lang="zh-CN" altLang="en-US" dirty="0"/>
              <a:t>他们还做了多次市场调查，来证明大众不会喜欢“只能放音乐， 不能录音乐的小玩意”</a:t>
            </a:r>
            <a:endParaRPr lang="en-US" altLang="zh-CN" dirty="0"/>
          </a:p>
          <a:p>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索尼的 </a:t>
            </a:r>
            <a:r>
              <a:rPr lang="en-US" dirty="0"/>
              <a:t>Walkman</a:t>
            </a:r>
          </a:p>
        </p:txBody>
      </p:sp>
      <p:pic>
        <p:nvPicPr>
          <p:cNvPr id="1026" name="Picture 2" descr="http://static.erodov.com/reviews/other/technology-timeline-1978-2008/4.jpg"/>
          <p:cNvPicPr>
            <a:picLocks noChangeAspect="1" noChangeArrowheads="1"/>
          </p:cNvPicPr>
          <p:nvPr/>
        </p:nvPicPr>
        <p:blipFill>
          <a:blip r:embed="rId2" cstate="print"/>
          <a:srcRect/>
          <a:stretch>
            <a:fillRect/>
          </a:stretch>
        </p:blipFill>
        <p:spPr bwMode="auto">
          <a:xfrm>
            <a:off x="1981201" y="1720850"/>
            <a:ext cx="2209800" cy="3094958"/>
          </a:xfrm>
          <a:prstGeom prst="rect">
            <a:avLst/>
          </a:prstGeom>
          <a:noFill/>
        </p:spPr>
      </p:pic>
      <p:sp>
        <p:nvSpPr>
          <p:cNvPr id="5" name="TextBox 4"/>
          <p:cNvSpPr txBox="1"/>
          <p:nvPr/>
        </p:nvSpPr>
        <p:spPr>
          <a:xfrm>
            <a:off x="6553200" y="1463914"/>
            <a:ext cx="4876800"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Light"/>
                <a:ea typeface="Microsoft YaHei"/>
                <a:cs typeface="+mn-cs"/>
              </a:rPr>
              <a:t>1979 </a:t>
            </a:r>
            <a:r>
              <a:rPr kumimoji="0" lang="en-US" altLang="zh-CN" sz="2000" b="0" i="0" u="none" strike="noStrike" kern="1200" cap="none" spc="0" normalizeH="0" baseline="0" noProof="0" dirty="0">
                <a:ln>
                  <a:noFill/>
                </a:ln>
                <a:solidFill>
                  <a:prstClr val="white"/>
                </a:solidFill>
                <a:effectLst/>
                <a:uLnTx/>
                <a:uFillTx/>
                <a:latin typeface="Calibri Light"/>
                <a:ea typeface="Microsoft YaHei"/>
                <a:cs typeface="+mn-cs"/>
              </a:rPr>
              <a:t>- 2014</a:t>
            </a:r>
            <a:r>
              <a:rPr kumimoji="0" lang="en-US" sz="2000" b="0" i="0" u="none" strike="noStrike" kern="1200" cap="none" spc="0" normalizeH="0" baseline="0" noProof="0" dirty="0">
                <a:ln>
                  <a:noFill/>
                </a:ln>
                <a:solidFill>
                  <a:prstClr val="white"/>
                </a:solidFill>
                <a:effectLst/>
                <a:uLnTx/>
                <a:uFillTx/>
                <a:latin typeface="Calibri Light"/>
                <a:ea typeface="Microsoft YaHei"/>
                <a:cs typeface="+mn-cs"/>
              </a:rPr>
              <a:t>: </a:t>
            </a:r>
            <a:r>
              <a:rPr kumimoji="0" lang="zh-CN" altLang="en-US" sz="2000" b="0" i="0" u="none" strike="noStrike" kern="1200" cap="none" spc="0" normalizeH="0" baseline="0" noProof="0" dirty="0">
                <a:ln>
                  <a:noFill/>
                </a:ln>
                <a:solidFill>
                  <a:prstClr val="white"/>
                </a:solidFill>
                <a:effectLst/>
                <a:uLnTx/>
                <a:uFillTx/>
                <a:latin typeface="Calibri Light"/>
                <a:ea typeface="Microsoft YaHei"/>
                <a:cs typeface="+mn-cs"/>
              </a:rPr>
              <a:t>发布 </a:t>
            </a:r>
            <a:r>
              <a:rPr kumimoji="0" lang="en-US" altLang="zh-CN" sz="2000" b="0" i="0" u="none" strike="noStrike" kern="1200" cap="none" spc="0" normalizeH="0" baseline="0" noProof="0" dirty="0">
                <a:ln>
                  <a:noFill/>
                </a:ln>
                <a:solidFill>
                  <a:prstClr val="white"/>
                </a:solidFill>
                <a:effectLst/>
                <a:uLnTx/>
                <a:uFillTx/>
                <a:latin typeface="Calibri Light"/>
                <a:ea typeface="Microsoft YaHei"/>
                <a:cs typeface="+mn-cs"/>
              </a:rPr>
              <a:t>2.2</a:t>
            </a:r>
            <a:r>
              <a:rPr kumimoji="0" lang="zh-CN" altLang="en-US" sz="2000" b="0" i="0" u="none" strike="noStrike" kern="1200" cap="none" spc="0" normalizeH="0" baseline="0" noProof="0" dirty="0">
                <a:ln>
                  <a:noFill/>
                </a:ln>
                <a:solidFill>
                  <a:prstClr val="white"/>
                </a:solidFill>
                <a:effectLst/>
                <a:uLnTx/>
                <a:uFillTx/>
                <a:latin typeface="Calibri Light"/>
                <a:ea typeface="Microsoft YaHei"/>
                <a:cs typeface="+mn-cs"/>
              </a:rPr>
              <a:t>亿台</a:t>
            </a:r>
            <a:endParaRPr kumimoji="0" lang="en-US" altLang="zh-CN" sz="2000" b="0" i="0" u="none" strike="noStrike" kern="1200" cap="none" spc="0" normalizeH="0" baseline="0" noProof="0" dirty="0">
              <a:ln>
                <a:noFill/>
              </a:ln>
              <a:solidFill>
                <a:prstClr val="white"/>
              </a:solidFill>
              <a:effectLst/>
              <a:uLnTx/>
              <a:uFillTx/>
              <a:latin typeface="Calibri Light"/>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zh-CN" altLang="en-US" sz="2000" b="0" i="0" u="none" strike="noStrike" kern="1200" cap="none" spc="0" normalizeH="0" baseline="0" noProof="0" dirty="0">
                <a:ln>
                  <a:noFill/>
                </a:ln>
                <a:solidFill>
                  <a:prstClr val="white"/>
                </a:solidFill>
                <a:effectLst/>
                <a:uLnTx/>
                <a:uFillTx/>
                <a:latin typeface="Calibri Light"/>
                <a:ea typeface="Microsoft YaHei"/>
                <a:cs typeface="+mn-cs"/>
              </a:rPr>
              <a:t>开辟了一个行业</a:t>
            </a:r>
            <a:endParaRPr kumimoji="0" lang="en-US" altLang="zh-CN" sz="2000" b="0" i="0" u="none" strike="noStrike" kern="1200" cap="none" spc="0" normalizeH="0" baseline="0" noProof="0" dirty="0">
              <a:ln>
                <a:noFill/>
              </a:ln>
              <a:solidFill>
                <a:prstClr val="white"/>
              </a:solidFill>
              <a:effectLst/>
              <a:uLnTx/>
              <a:uFillTx/>
              <a:latin typeface="Calibri Light"/>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altLang="zh-CN" sz="2000" b="0" i="0" u="none" strike="noStrike" kern="1200" cap="none" spc="0" normalizeH="0" baseline="0" noProof="0" dirty="0">
                <a:ln>
                  <a:noFill/>
                </a:ln>
                <a:solidFill>
                  <a:prstClr val="white"/>
                </a:solidFill>
                <a:effectLst/>
                <a:uLnTx/>
                <a:uFillTx/>
                <a:latin typeface="Calibri Light"/>
                <a:ea typeface="Microsoft YaHei"/>
                <a:cs typeface="+mn-cs"/>
              </a:rPr>
              <a:t>1986</a:t>
            </a:r>
            <a:r>
              <a:rPr kumimoji="0" lang="zh-CN" altLang="en-US" sz="2000" b="0" i="0" u="none" strike="noStrike" kern="1200" cap="none" spc="0" normalizeH="0" baseline="0" noProof="0" dirty="0">
                <a:ln>
                  <a:noFill/>
                </a:ln>
                <a:solidFill>
                  <a:prstClr val="white"/>
                </a:solidFill>
                <a:effectLst/>
                <a:uLnTx/>
                <a:uFillTx/>
                <a:latin typeface="Calibri Light"/>
                <a:ea typeface="Microsoft YaHei"/>
                <a:cs typeface="+mn-cs"/>
              </a:rPr>
              <a:t>年，</a:t>
            </a:r>
            <a:r>
              <a:rPr kumimoji="0" lang="en-US" altLang="zh-CN" sz="2000" b="0" i="0" u="none" strike="noStrike" kern="1200" cap="none" spc="0" normalizeH="0" baseline="0" noProof="0" dirty="0">
                <a:ln>
                  <a:noFill/>
                </a:ln>
                <a:solidFill>
                  <a:prstClr val="white"/>
                </a:solidFill>
                <a:effectLst/>
                <a:uLnTx/>
                <a:uFillTx/>
                <a:latin typeface="Calibri Light"/>
                <a:ea typeface="Microsoft YaHei"/>
                <a:cs typeface="+mn-cs"/>
              </a:rPr>
              <a:t>Walkman </a:t>
            </a:r>
            <a:r>
              <a:rPr kumimoji="0" lang="zh-CN" altLang="en-US" sz="2000" b="0" i="0" u="none" strike="noStrike" kern="1200" cap="none" spc="0" normalizeH="0" baseline="0" noProof="0" dirty="0">
                <a:ln>
                  <a:noFill/>
                </a:ln>
                <a:solidFill>
                  <a:prstClr val="white"/>
                </a:solidFill>
                <a:effectLst/>
                <a:uLnTx/>
                <a:uFillTx/>
                <a:latin typeface="Calibri Light"/>
                <a:ea typeface="Microsoft YaHei"/>
                <a:cs typeface="+mn-cs"/>
              </a:rPr>
              <a:t>被加入牛津英语词典</a:t>
            </a:r>
            <a:endParaRPr kumimoji="0" lang="en-US" altLang="zh-CN" sz="2000" b="0" i="0" u="none" strike="noStrike" kern="1200" cap="none" spc="0" normalizeH="0" baseline="0" noProof="0" dirty="0">
              <a:ln>
                <a:noFill/>
              </a:ln>
              <a:solidFill>
                <a:prstClr val="white"/>
              </a:solidFill>
              <a:effectLst/>
              <a:uLnTx/>
              <a:uFillTx/>
              <a:latin typeface="Calibri Light"/>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zh-CN" altLang="en-US" sz="2000" b="0" i="0" u="none" strike="noStrike" kern="1200" cap="none" spc="0" normalizeH="0" baseline="0" noProof="0" dirty="0">
                <a:ln>
                  <a:noFill/>
                </a:ln>
                <a:solidFill>
                  <a:prstClr val="white"/>
                </a:solidFill>
                <a:effectLst/>
                <a:uLnTx/>
                <a:uFillTx/>
                <a:latin typeface="Calibri Light"/>
                <a:ea typeface="Microsoft YaHei"/>
                <a:cs typeface="+mn-cs"/>
              </a:rPr>
              <a:t>（</a:t>
            </a:r>
            <a:r>
              <a:rPr kumimoji="0" lang="en-US" altLang="zh-CN" sz="2000" b="0" i="0" u="none" strike="noStrike" kern="1200" cap="none" spc="0" normalizeH="0" baseline="0" noProof="0" dirty="0">
                <a:ln>
                  <a:noFill/>
                </a:ln>
                <a:solidFill>
                  <a:prstClr val="white"/>
                </a:solidFill>
                <a:effectLst/>
                <a:uLnTx/>
                <a:uFillTx/>
                <a:latin typeface="Calibri Light"/>
                <a:ea typeface="Microsoft YaHei"/>
                <a:cs typeface="+mn-cs"/>
                <a:hlinkClick r:id="rId3"/>
              </a:rPr>
              <a:t>link</a:t>
            </a:r>
            <a:r>
              <a:rPr kumimoji="0" lang="zh-CN" altLang="en-US" sz="2000" b="0" i="0" u="none" strike="noStrike" kern="1200" cap="none" spc="0" normalizeH="0" baseline="0" noProof="0" dirty="0">
                <a:ln>
                  <a:noFill/>
                </a:ln>
                <a:solidFill>
                  <a:prstClr val="white"/>
                </a:solidFill>
                <a:effectLst/>
                <a:uLnTx/>
                <a:uFillTx/>
                <a:latin typeface="Calibri Light"/>
                <a:ea typeface="Microsoft YaHei"/>
                <a:cs typeface="+mn-cs"/>
              </a:rPr>
              <a:t>）</a:t>
            </a:r>
            <a:endParaRPr kumimoji="0" lang="en-US" sz="2000" b="0" i="0" u="none" strike="noStrike" kern="1200" cap="none" spc="0" normalizeH="0" baseline="0" noProof="0" dirty="0">
              <a:ln>
                <a:noFill/>
              </a:ln>
              <a:solidFill>
                <a:prstClr val="white"/>
              </a:solidFill>
              <a:effectLst/>
              <a:uLnTx/>
              <a:uFillTx/>
              <a:latin typeface="Calibri Light"/>
              <a:ea typeface="Microsoft YaHei"/>
              <a:cs typeface="+mn-cs"/>
            </a:endParaRPr>
          </a:p>
        </p:txBody>
      </p:sp>
      <p:pic>
        <p:nvPicPr>
          <p:cNvPr id="3" name="Picture 2" descr="https://pic4.zhimg.com/80/5ae88021f6c5b12beb1b576e9c1263b3_hd.jpg">
            <a:extLst>
              <a:ext uri="{FF2B5EF4-FFF2-40B4-BE49-F238E27FC236}">
                <a16:creationId xmlns:a16="http://schemas.microsoft.com/office/drawing/2014/main" id="{B87E46D1-E373-4BDE-B40F-65262372A1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3884020"/>
            <a:ext cx="2705100" cy="29739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Content Placeholder 4" descr="A picture containing indoor, coffee, cup, table&#10;&#10;Description automatically generated">
            <a:extLst>
              <a:ext uri="{FF2B5EF4-FFF2-40B4-BE49-F238E27FC236}">
                <a16:creationId xmlns:a16="http://schemas.microsoft.com/office/drawing/2014/main" id="{56E440C3-FC92-4B97-BFE0-240512451A8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164" r="1203"/>
          <a:stretch/>
        </p:blipFill>
        <p:spPr>
          <a:xfrm>
            <a:off x="4636008" y="10"/>
            <a:ext cx="7555992" cy="6857990"/>
          </a:xfrm>
          <a:prstGeom prst="rect">
            <a:avLst/>
          </a:prstGeom>
        </p:spPr>
      </p:pic>
      <p:sp useBgFill="1">
        <p:nvSpPr>
          <p:cNvPr id="13" name="Rectangle 12">
            <a:extLst>
              <a:ext uri="{FF2B5EF4-FFF2-40B4-BE49-F238E27FC236}">
                <a16:creationId xmlns:a16="http://schemas.microsoft.com/office/drawing/2014/main" id="{8D77D416-66F5-413A-9B46-6289471B3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icrosoft YaHei"/>
              <a:cs typeface="+mn-cs"/>
            </a:endParaRPr>
          </a:p>
        </p:txBody>
      </p:sp>
      <p:sp>
        <p:nvSpPr>
          <p:cNvPr id="2" name="Title 1">
            <a:extLst>
              <a:ext uri="{FF2B5EF4-FFF2-40B4-BE49-F238E27FC236}">
                <a16:creationId xmlns:a16="http://schemas.microsoft.com/office/drawing/2014/main" id="{52B231E5-117C-48C1-AA5C-4D8308C35317}"/>
              </a:ext>
            </a:extLst>
          </p:cNvPr>
          <p:cNvSpPr>
            <a:spLocks noGrp="1"/>
          </p:cNvSpPr>
          <p:nvPr>
            <p:ph type="title"/>
          </p:nvPr>
        </p:nvSpPr>
        <p:spPr>
          <a:xfrm>
            <a:off x="838201" y="365125"/>
            <a:ext cx="3478160" cy="1325563"/>
          </a:xfrm>
        </p:spPr>
        <p:txBody>
          <a:bodyPr>
            <a:normAutofit/>
          </a:bodyPr>
          <a:lstStyle/>
          <a:p>
            <a:r>
              <a:rPr lang="en-US" sz="4400" dirty="0"/>
              <a:t>SONY – </a:t>
            </a:r>
            <a:r>
              <a:rPr lang="zh-CN" altLang="en-US" sz="4400" dirty="0"/>
              <a:t>创新 </a:t>
            </a:r>
            <a:r>
              <a:rPr lang="en-US" altLang="zh-CN" sz="4400" dirty="0"/>
              <a:t>1945</a:t>
            </a:r>
            <a:endParaRPr lang="en-US" sz="4400" dirty="0"/>
          </a:p>
        </p:txBody>
      </p:sp>
      <p:sp>
        <p:nvSpPr>
          <p:cNvPr id="10" name="Content Placeholder 9">
            <a:extLst>
              <a:ext uri="{FF2B5EF4-FFF2-40B4-BE49-F238E27FC236}">
                <a16:creationId xmlns:a16="http://schemas.microsoft.com/office/drawing/2014/main" id="{AFEE14A1-88C7-4E5D-85F4-4811A897217E}"/>
              </a:ext>
            </a:extLst>
          </p:cNvPr>
          <p:cNvSpPr>
            <a:spLocks noGrp="1"/>
          </p:cNvSpPr>
          <p:nvPr>
            <p:ph idx="1"/>
          </p:nvPr>
        </p:nvSpPr>
        <p:spPr>
          <a:xfrm>
            <a:off x="838202" y="1825625"/>
            <a:ext cx="3478160" cy="4351338"/>
          </a:xfrm>
        </p:spPr>
        <p:txBody>
          <a:bodyPr>
            <a:normAutofit/>
          </a:bodyPr>
          <a:lstStyle/>
          <a:p>
            <a:endParaRPr lang="en-US"/>
          </a:p>
        </p:txBody>
      </p:sp>
    </p:spTree>
    <p:extLst>
      <p:ext uri="{BB962C8B-B14F-4D97-AF65-F5344CB8AC3E}">
        <p14:creationId xmlns:p14="http://schemas.microsoft.com/office/powerpoint/2010/main" val="41770052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C0823176-FEDD-44E5-ADAC-02BB25ACB5D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377" r="6990"/>
          <a:stretch/>
        </p:blipFill>
        <p:spPr>
          <a:xfrm>
            <a:off x="4636008" y="10"/>
            <a:ext cx="7555992" cy="6857990"/>
          </a:xfrm>
          <a:prstGeom prst="rect">
            <a:avLst/>
          </a:prstGeom>
        </p:spPr>
      </p:pic>
      <p:sp useBgFill="1">
        <p:nvSpPr>
          <p:cNvPr id="13" name="Rectangle 12">
            <a:extLst>
              <a:ext uri="{FF2B5EF4-FFF2-40B4-BE49-F238E27FC236}">
                <a16:creationId xmlns:a16="http://schemas.microsoft.com/office/drawing/2014/main" id="{8D77D416-66F5-413A-9B46-6289471B3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icrosoft YaHei"/>
              <a:cs typeface="+mn-cs"/>
            </a:endParaRPr>
          </a:p>
        </p:txBody>
      </p:sp>
      <p:sp>
        <p:nvSpPr>
          <p:cNvPr id="2" name="Title 1">
            <a:extLst>
              <a:ext uri="{FF2B5EF4-FFF2-40B4-BE49-F238E27FC236}">
                <a16:creationId xmlns:a16="http://schemas.microsoft.com/office/drawing/2014/main" id="{BC65B027-9E38-4917-A7C4-9537BA2089BE}"/>
              </a:ext>
            </a:extLst>
          </p:cNvPr>
          <p:cNvSpPr>
            <a:spLocks noGrp="1"/>
          </p:cNvSpPr>
          <p:nvPr>
            <p:ph type="title"/>
          </p:nvPr>
        </p:nvSpPr>
        <p:spPr>
          <a:xfrm>
            <a:off x="838201" y="365125"/>
            <a:ext cx="3478160" cy="1325563"/>
          </a:xfrm>
        </p:spPr>
        <p:txBody>
          <a:bodyPr>
            <a:normAutofit/>
          </a:bodyPr>
          <a:lstStyle/>
          <a:p>
            <a:r>
              <a:rPr lang="zh-CN" altLang="en-US" sz="4400"/>
              <a:t>收录机</a:t>
            </a:r>
            <a:r>
              <a:rPr lang="en-US" sz="4400"/>
              <a:t> - 1950 </a:t>
            </a:r>
          </a:p>
        </p:txBody>
      </p:sp>
      <p:sp>
        <p:nvSpPr>
          <p:cNvPr id="10" name="Content Placeholder 9">
            <a:extLst>
              <a:ext uri="{FF2B5EF4-FFF2-40B4-BE49-F238E27FC236}">
                <a16:creationId xmlns:a16="http://schemas.microsoft.com/office/drawing/2014/main" id="{30D555E8-C52B-497B-8918-859AC0A0AA7B}"/>
              </a:ext>
            </a:extLst>
          </p:cNvPr>
          <p:cNvSpPr>
            <a:spLocks noGrp="1"/>
          </p:cNvSpPr>
          <p:nvPr>
            <p:ph idx="1"/>
          </p:nvPr>
        </p:nvSpPr>
        <p:spPr>
          <a:xfrm>
            <a:off x="838202" y="1825625"/>
            <a:ext cx="3478160" cy="4351338"/>
          </a:xfrm>
        </p:spPr>
        <p:txBody>
          <a:bodyPr>
            <a:normAutofit/>
          </a:bodyPr>
          <a:lstStyle/>
          <a:p>
            <a:endParaRPr lang="en-US"/>
          </a:p>
        </p:txBody>
      </p:sp>
    </p:spTree>
    <p:extLst>
      <p:ext uri="{BB962C8B-B14F-4D97-AF65-F5344CB8AC3E}">
        <p14:creationId xmlns:p14="http://schemas.microsoft.com/office/powerpoint/2010/main" val="26110834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5" name="Content Placeholder 4" descr="A close up of a machine&#10;&#10;Description automatically generated">
            <a:extLst>
              <a:ext uri="{FF2B5EF4-FFF2-40B4-BE49-F238E27FC236}">
                <a16:creationId xmlns:a16="http://schemas.microsoft.com/office/drawing/2014/main" id="{184EEE14-D29F-4EA1-BED7-E9F01542518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5625"/>
          <a:stretch/>
        </p:blipFill>
        <p:spPr>
          <a:xfrm rot="5400000">
            <a:off x="5715000" y="381000"/>
            <a:ext cx="6858000" cy="6096000"/>
          </a:xfrm>
          <a:prstGeom prst="rect">
            <a:avLst/>
          </a:prstGeom>
        </p:spPr>
      </p:pic>
      <p:sp useBgFill="1">
        <p:nvSpPr>
          <p:cNvPr id="16" name="Rectangle 12">
            <a:extLst>
              <a:ext uri="{FF2B5EF4-FFF2-40B4-BE49-F238E27FC236}">
                <a16:creationId xmlns:a16="http://schemas.microsoft.com/office/drawing/2014/main" id="{229B61F6-561C-44B1-809D-51A2F295F3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icrosoft YaHei"/>
              <a:cs typeface="+mn-cs"/>
            </a:endParaRPr>
          </a:p>
        </p:txBody>
      </p:sp>
      <p:sp>
        <p:nvSpPr>
          <p:cNvPr id="2" name="Title 1">
            <a:extLst>
              <a:ext uri="{FF2B5EF4-FFF2-40B4-BE49-F238E27FC236}">
                <a16:creationId xmlns:a16="http://schemas.microsoft.com/office/drawing/2014/main" id="{A09043E0-3BBF-4659-99AF-5DA38AE653E2}"/>
              </a:ext>
            </a:extLst>
          </p:cNvPr>
          <p:cNvSpPr>
            <a:spLocks noGrp="1"/>
          </p:cNvSpPr>
          <p:nvPr>
            <p:ph type="title"/>
          </p:nvPr>
        </p:nvSpPr>
        <p:spPr>
          <a:xfrm>
            <a:off x="838201" y="365125"/>
            <a:ext cx="4854676" cy="1325563"/>
          </a:xfrm>
        </p:spPr>
        <p:txBody>
          <a:bodyPr>
            <a:normAutofit/>
          </a:bodyPr>
          <a:lstStyle/>
          <a:p>
            <a:r>
              <a:rPr lang="zh-CN" altLang="en-US"/>
              <a:t>收录机</a:t>
            </a:r>
            <a:r>
              <a:rPr lang="en-US" altLang="zh-CN"/>
              <a:t> - 1966</a:t>
            </a:r>
            <a:endParaRPr lang="en-US" dirty="0"/>
          </a:p>
        </p:txBody>
      </p:sp>
      <p:sp>
        <p:nvSpPr>
          <p:cNvPr id="17" name="Content Placeholder 9">
            <a:extLst>
              <a:ext uri="{FF2B5EF4-FFF2-40B4-BE49-F238E27FC236}">
                <a16:creationId xmlns:a16="http://schemas.microsoft.com/office/drawing/2014/main" id="{CE7E9ED6-FF23-4A73-BC01-6C2BEB76FE5D}"/>
              </a:ext>
            </a:extLst>
          </p:cNvPr>
          <p:cNvSpPr>
            <a:spLocks noGrp="1"/>
          </p:cNvSpPr>
          <p:nvPr>
            <p:ph idx="1"/>
          </p:nvPr>
        </p:nvSpPr>
        <p:spPr>
          <a:xfrm>
            <a:off x="1120000" y="1825625"/>
            <a:ext cx="4572877" cy="4351338"/>
          </a:xfrm>
        </p:spPr>
        <p:txBody>
          <a:bodyPr>
            <a:normAutofit/>
          </a:bodyPr>
          <a:lstStyle/>
          <a:p>
            <a:endParaRPr lang="en-US"/>
          </a:p>
        </p:txBody>
      </p:sp>
    </p:spTree>
    <p:extLst>
      <p:ext uri="{BB962C8B-B14F-4D97-AF65-F5344CB8AC3E}">
        <p14:creationId xmlns:p14="http://schemas.microsoft.com/office/powerpoint/2010/main" val="27088154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Content Placeholder 4" descr="A picture containing indoor, cabinet, electronics, floor&#10;&#10;Description automatically generated">
            <a:extLst>
              <a:ext uri="{FF2B5EF4-FFF2-40B4-BE49-F238E27FC236}">
                <a16:creationId xmlns:a16="http://schemas.microsoft.com/office/drawing/2014/main" id="{1C5FBB73-9195-4403-A092-C2020FADFA8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235" r="4132"/>
          <a:stretch/>
        </p:blipFill>
        <p:spPr>
          <a:xfrm>
            <a:off x="4636008" y="10"/>
            <a:ext cx="7555992" cy="6857990"/>
          </a:xfrm>
          <a:prstGeom prst="rect">
            <a:avLst/>
          </a:prstGeom>
        </p:spPr>
      </p:pic>
      <p:sp useBgFill="1">
        <p:nvSpPr>
          <p:cNvPr id="13" name="Rectangle 12">
            <a:extLst>
              <a:ext uri="{FF2B5EF4-FFF2-40B4-BE49-F238E27FC236}">
                <a16:creationId xmlns:a16="http://schemas.microsoft.com/office/drawing/2014/main" id="{8D77D416-66F5-413A-9B46-6289471B3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icrosoft YaHei"/>
              <a:cs typeface="+mn-cs"/>
            </a:endParaRPr>
          </a:p>
        </p:txBody>
      </p:sp>
      <p:sp>
        <p:nvSpPr>
          <p:cNvPr id="2" name="Title 1">
            <a:extLst>
              <a:ext uri="{FF2B5EF4-FFF2-40B4-BE49-F238E27FC236}">
                <a16:creationId xmlns:a16="http://schemas.microsoft.com/office/drawing/2014/main" id="{BFEBEC94-A677-49FA-A8D2-F61049E6F456}"/>
              </a:ext>
            </a:extLst>
          </p:cNvPr>
          <p:cNvSpPr>
            <a:spLocks noGrp="1"/>
          </p:cNvSpPr>
          <p:nvPr>
            <p:ph type="title"/>
          </p:nvPr>
        </p:nvSpPr>
        <p:spPr>
          <a:xfrm>
            <a:off x="838201" y="365125"/>
            <a:ext cx="3478160" cy="1325563"/>
          </a:xfrm>
        </p:spPr>
        <p:txBody>
          <a:bodyPr>
            <a:normAutofit/>
          </a:bodyPr>
          <a:lstStyle/>
          <a:p>
            <a:r>
              <a:rPr lang="zh-CN" altLang="en-US" sz="4400"/>
              <a:t>收录机 </a:t>
            </a:r>
            <a:r>
              <a:rPr lang="en-US" altLang="zh-CN" sz="4400"/>
              <a:t>- 1975</a:t>
            </a:r>
            <a:endParaRPr lang="en-US" sz="4400"/>
          </a:p>
        </p:txBody>
      </p:sp>
      <p:sp>
        <p:nvSpPr>
          <p:cNvPr id="10" name="Content Placeholder 9">
            <a:extLst>
              <a:ext uri="{FF2B5EF4-FFF2-40B4-BE49-F238E27FC236}">
                <a16:creationId xmlns:a16="http://schemas.microsoft.com/office/drawing/2014/main" id="{75807CC1-C6B5-42C9-9B8A-2F64C94308CB}"/>
              </a:ext>
            </a:extLst>
          </p:cNvPr>
          <p:cNvSpPr>
            <a:spLocks noGrp="1"/>
          </p:cNvSpPr>
          <p:nvPr>
            <p:ph idx="1"/>
          </p:nvPr>
        </p:nvSpPr>
        <p:spPr>
          <a:xfrm>
            <a:off x="838202" y="1825625"/>
            <a:ext cx="3478160" cy="4351338"/>
          </a:xfrm>
        </p:spPr>
        <p:txBody>
          <a:bodyPr>
            <a:normAutofit/>
          </a:bodyPr>
          <a:lstStyle/>
          <a:p>
            <a:endParaRPr lang="en-US"/>
          </a:p>
        </p:txBody>
      </p:sp>
    </p:spTree>
    <p:extLst>
      <p:ext uri="{BB962C8B-B14F-4D97-AF65-F5344CB8AC3E}">
        <p14:creationId xmlns:p14="http://schemas.microsoft.com/office/powerpoint/2010/main" val="26417918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5E705CEB-C639-4E52-B1CC-E943F241F91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5625"/>
          <a:stretch/>
        </p:blipFill>
        <p:spPr>
          <a:xfrm rot="5400000">
            <a:off x="5715000" y="381000"/>
            <a:ext cx="6858000" cy="6096000"/>
          </a:xfrm>
          <a:prstGeom prst="rect">
            <a:avLst/>
          </a:prstGeom>
        </p:spPr>
      </p:pic>
      <p:sp useBgFill="1">
        <p:nvSpPr>
          <p:cNvPr id="18" name="Rectangle 17">
            <a:extLst>
              <a:ext uri="{FF2B5EF4-FFF2-40B4-BE49-F238E27FC236}">
                <a16:creationId xmlns:a16="http://schemas.microsoft.com/office/drawing/2014/main" id="{229B61F6-561C-44B1-809D-51A2F295F3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icrosoft YaHei"/>
              <a:cs typeface="+mn-cs"/>
            </a:endParaRPr>
          </a:p>
        </p:txBody>
      </p:sp>
      <p:sp>
        <p:nvSpPr>
          <p:cNvPr id="2" name="Title 1">
            <a:extLst>
              <a:ext uri="{FF2B5EF4-FFF2-40B4-BE49-F238E27FC236}">
                <a16:creationId xmlns:a16="http://schemas.microsoft.com/office/drawing/2014/main" id="{26335952-0264-43E8-9293-D80F58EC3A5D}"/>
              </a:ext>
            </a:extLst>
          </p:cNvPr>
          <p:cNvSpPr>
            <a:spLocks noGrp="1"/>
          </p:cNvSpPr>
          <p:nvPr>
            <p:ph type="title"/>
          </p:nvPr>
        </p:nvSpPr>
        <p:spPr>
          <a:xfrm>
            <a:off x="838201" y="365125"/>
            <a:ext cx="4854676" cy="1325563"/>
          </a:xfrm>
        </p:spPr>
        <p:txBody>
          <a:bodyPr>
            <a:normAutofit/>
          </a:bodyPr>
          <a:lstStyle/>
          <a:p>
            <a:r>
              <a:rPr lang="zh-CN" altLang="en-US" dirty="0"/>
              <a:t>收录机 </a:t>
            </a:r>
            <a:r>
              <a:rPr lang="en-US" altLang="zh-CN" dirty="0"/>
              <a:t>- 1979</a:t>
            </a:r>
            <a:endParaRPr lang="en-US" dirty="0"/>
          </a:p>
        </p:txBody>
      </p:sp>
      <p:sp>
        <p:nvSpPr>
          <p:cNvPr id="7" name="Content Placeholder 6">
            <a:extLst>
              <a:ext uri="{FF2B5EF4-FFF2-40B4-BE49-F238E27FC236}">
                <a16:creationId xmlns:a16="http://schemas.microsoft.com/office/drawing/2014/main" id="{04C419E9-7F92-41EC-A3B5-F782FA972813}"/>
              </a:ext>
            </a:extLst>
          </p:cNvPr>
          <p:cNvSpPr>
            <a:spLocks noGrp="1"/>
          </p:cNvSpPr>
          <p:nvPr>
            <p:ph idx="1"/>
          </p:nvPr>
        </p:nvSpPr>
        <p:spPr>
          <a:xfrm>
            <a:off x="1120000" y="1825625"/>
            <a:ext cx="4572877" cy="4351338"/>
          </a:xfrm>
        </p:spPr>
        <p:txBody>
          <a:bodyPr>
            <a:normAutofit/>
          </a:bodyPr>
          <a:lstStyle/>
          <a:p>
            <a:endParaRPr lang="en-US" dirty="0"/>
          </a:p>
        </p:txBody>
      </p:sp>
    </p:spTree>
    <p:extLst>
      <p:ext uri="{BB962C8B-B14F-4D97-AF65-F5344CB8AC3E}">
        <p14:creationId xmlns:p14="http://schemas.microsoft.com/office/powerpoint/2010/main" val="35399935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705EEB50-0980-4644-BF77-75C75686453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831" r="8536"/>
          <a:stretch/>
        </p:blipFill>
        <p:spPr>
          <a:xfrm>
            <a:off x="4636008" y="10"/>
            <a:ext cx="7555992" cy="6857990"/>
          </a:xfrm>
          <a:prstGeom prst="rect">
            <a:avLst/>
          </a:prstGeom>
        </p:spPr>
      </p:pic>
      <p:sp useBgFill="1">
        <p:nvSpPr>
          <p:cNvPr id="18" name="Rectangle 17">
            <a:extLst>
              <a:ext uri="{FF2B5EF4-FFF2-40B4-BE49-F238E27FC236}">
                <a16:creationId xmlns:a16="http://schemas.microsoft.com/office/drawing/2014/main" id="{8D77D416-66F5-413A-9B46-6289471B3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icrosoft YaHei"/>
              <a:cs typeface="+mn-cs"/>
            </a:endParaRPr>
          </a:p>
        </p:txBody>
      </p:sp>
      <p:sp>
        <p:nvSpPr>
          <p:cNvPr id="2" name="Title 1">
            <a:extLst>
              <a:ext uri="{FF2B5EF4-FFF2-40B4-BE49-F238E27FC236}">
                <a16:creationId xmlns:a16="http://schemas.microsoft.com/office/drawing/2014/main" id="{3D308EC9-A1EC-49EE-B021-C698076455D2}"/>
              </a:ext>
            </a:extLst>
          </p:cNvPr>
          <p:cNvSpPr>
            <a:spLocks noGrp="1"/>
          </p:cNvSpPr>
          <p:nvPr>
            <p:ph type="title"/>
          </p:nvPr>
        </p:nvSpPr>
        <p:spPr>
          <a:xfrm>
            <a:off x="838201" y="365125"/>
            <a:ext cx="3478160" cy="1325563"/>
          </a:xfrm>
        </p:spPr>
        <p:txBody>
          <a:bodyPr>
            <a:normAutofit/>
          </a:bodyPr>
          <a:lstStyle/>
          <a:p>
            <a:r>
              <a:rPr lang="zh-CN" altLang="en-US" sz="4400"/>
              <a:t>收录机 </a:t>
            </a:r>
            <a:r>
              <a:rPr lang="en-US" altLang="zh-CN" sz="4400"/>
              <a:t>- 1983</a:t>
            </a:r>
            <a:endParaRPr lang="en-US" sz="4400"/>
          </a:p>
        </p:txBody>
      </p:sp>
      <p:sp>
        <p:nvSpPr>
          <p:cNvPr id="7" name="Content Placeholder 6">
            <a:extLst>
              <a:ext uri="{FF2B5EF4-FFF2-40B4-BE49-F238E27FC236}">
                <a16:creationId xmlns:a16="http://schemas.microsoft.com/office/drawing/2014/main" id="{3B60C8CB-FD1D-46E1-B895-78D41E417B4E}"/>
              </a:ext>
            </a:extLst>
          </p:cNvPr>
          <p:cNvSpPr>
            <a:spLocks noGrp="1"/>
          </p:cNvSpPr>
          <p:nvPr>
            <p:ph idx="1"/>
          </p:nvPr>
        </p:nvSpPr>
        <p:spPr>
          <a:xfrm>
            <a:off x="838202" y="1825625"/>
            <a:ext cx="3478160" cy="4351338"/>
          </a:xfrm>
        </p:spPr>
        <p:txBody>
          <a:bodyPr>
            <a:normAutofit/>
          </a:bodyPr>
          <a:lstStyle/>
          <a:p>
            <a:endParaRPr lang="en-US"/>
          </a:p>
        </p:txBody>
      </p:sp>
    </p:spTree>
    <p:extLst>
      <p:ext uri="{BB962C8B-B14F-4D97-AF65-F5344CB8AC3E}">
        <p14:creationId xmlns:p14="http://schemas.microsoft.com/office/powerpoint/2010/main" val="1639674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软件的血型</a:t>
            </a:r>
            <a:endParaRPr lang="en-US" dirty="0"/>
          </a:p>
        </p:txBody>
      </p:sp>
      <p:sp>
        <p:nvSpPr>
          <p:cNvPr id="3" name="Content Placeholder 2"/>
          <p:cNvSpPr>
            <a:spLocks noGrp="1"/>
          </p:cNvSpPr>
          <p:nvPr>
            <p:ph idx="1"/>
          </p:nvPr>
        </p:nvSpPr>
        <p:spPr/>
        <p:txBody>
          <a:bodyPr>
            <a:normAutofit/>
          </a:bodyPr>
          <a:lstStyle/>
          <a:p>
            <a:pPr marL="118872" indent="0">
              <a:buNone/>
            </a:pPr>
            <a:r>
              <a:rPr lang="zh-CN" altLang="en-US" dirty="0"/>
              <a:t>软件团队也有“血型”，也可以分为</a:t>
            </a:r>
            <a:r>
              <a:rPr lang="en-US" altLang="zh-CN" dirty="0"/>
              <a:t>4 </a:t>
            </a:r>
            <a:r>
              <a:rPr lang="zh-CN" altLang="en-US" dirty="0"/>
              <a:t>种。</a:t>
            </a:r>
          </a:p>
          <a:p>
            <a:r>
              <a:rPr lang="en-US" altLang="zh-CN" dirty="0"/>
              <a:t>A </a:t>
            </a:r>
            <a:r>
              <a:rPr lang="zh-CN" altLang="en-US" dirty="0"/>
              <a:t>型：他们知道优秀的软件公司会发布有已知缺陷的软件 </a:t>
            </a:r>
            <a:endParaRPr lang="en-US" altLang="zh-CN" dirty="0"/>
          </a:p>
          <a:p>
            <a:r>
              <a:rPr lang="en-US" altLang="zh-CN" dirty="0"/>
              <a:t>B </a:t>
            </a:r>
            <a:r>
              <a:rPr lang="zh-CN" altLang="en-US" dirty="0"/>
              <a:t>型：他们不相信这一点 </a:t>
            </a:r>
            <a:endParaRPr lang="en-US" altLang="zh-CN" dirty="0"/>
          </a:p>
          <a:p>
            <a:r>
              <a:rPr lang="en-US" altLang="zh-CN" dirty="0"/>
              <a:t>O </a:t>
            </a:r>
            <a:r>
              <a:rPr lang="zh-CN" altLang="en-US" dirty="0"/>
              <a:t>型：他们不知道这一点，因此嘴巴惊讶成</a:t>
            </a:r>
            <a:r>
              <a:rPr lang="en-US" altLang="zh-CN" dirty="0"/>
              <a:t>O </a:t>
            </a:r>
            <a:r>
              <a:rPr lang="zh-CN" altLang="en-US" dirty="0"/>
              <a:t>型 </a:t>
            </a:r>
            <a:endParaRPr lang="en-US" altLang="zh-CN" dirty="0"/>
          </a:p>
          <a:p>
            <a:r>
              <a:rPr lang="en-US" altLang="zh-CN" dirty="0"/>
              <a:t>AB</a:t>
            </a:r>
            <a:r>
              <a:rPr lang="zh-CN" altLang="en-US" dirty="0"/>
              <a:t>型：他们对于自己开发的软件是</a:t>
            </a:r>
            <a:r>
              <a:rPr lang="en-US" altLang="zh-CN" dirty="0"/>
              <a:t>A </a:t>
            </a:r>
            <a:r>
              <a:rPr lang="zh-CN" altLang="en-US" dirty="0"/>
              <a:t>型，对于别人开发的软件是</a:t>
            </a:r>
            <a:r>
              <a:rPr lang="en-US" altLang="zh-CN" dirty="0"/>
              <a:t>B </a:t>
            </a:r>
            <a:r>
              <a:rPr lang="zh-CN" altLang="en-US" dirty="0"/>
              <a:t>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学术的成功 </a:t>
            </a:r>
            <a:r>
              <a:rPr lang="en-US" altLang="zh-CN" dirty="0"/>
              <a:t>vs. </a:t>
            </a:r>
            <a:r>
              <a:rPr lang="zh-CN" altLang="en-US" dirty="0"/>
              <a:t>商业的成功</a:t>
            </a:r>
            <a:endParaRPr lang="en-US" dirty="0"/>
          </a:p>
        </p:txBody>
      </p:sp>
      <p:sp>
        <p:nvSpPr>
          <p:cNvPr id="3" name="Content Placeholder 2"/>
          <p:cNvSpPr>
            <a:spLocks noGrp="1"/>
          </p:cNvSpPr>
          <p:nvPr>
            <p:ph idx="1"/>
          </p:nvPr>
        </p:nvSpPr>
        <p:spPr/>
        <p:txBody>
          <a:bodyPr>
            <a:normAutofit fontScale="92500" lnSpcReduction="10000"/>
          </a:bodyPr>
          <a:lstStyle/>
          <a:p>
            <a:pPr>
              <a:lnSpc>
                <a:spcPct val="110000"/>
              </a:lnSpc>
            </a:pPr>
            <a:r>
              <a:rPr lang="zh-CN" altLang="en-US" dirty="0"/>
              <a:t>统计数据表明，</a:t>
            </a:r>
            <a:r>
              <a:rPr lang="en-US" altLang="zh-CN" dirty="0"/>
              <a:t>70%</a:t>
            </a:r>
            <a:r>
              <a:rPr lang="zh-CN" altLang="en-US" dirty="0"/>
              <a:t>的创新者说，他们最成功的创新，是在他们的拿手领域之外发现的。 </a:t>
            </a:r>
            <a:endParaRPr lang="en-US" altLang="zh-CN" dirty="0"/>
          </a:p>
          <a:p>
            <a:pPr>
              <a:lnSpc>
                <a:spcPct val="110000"/>
              </a:lnSpc>
              <a:buNone/>
            </a:pPr>
            <a:endParaRPr lang="en-US" dirty="0"/>
          </a:p>
          <a:p>
            <a:pPr>
              <a:lnSpc>
                <a:spcPct val="110000"/>
              </a:lnSpc>
            </a:pPr>
            <a:r>
              <a:rPr lang="en-US" dirty="0"/>
              <a:t>Xerox PARC </a:t>
            </a:r>
            <a:r>
              <a:rPr lang="zh-CN" altLang="en-US" dirty="0"/>
              <a:t>实验室诞生了四位图灵奖获得者，和无数领先于时代的发明，但是只有一个发明获得商业成功（激光打印机）</a:t>
            </a:r>
            <a:endParaRPr lang="en-US" dirty="0"/>
          </a:p>
          <a:p>
            <a:pPr lvl="1">
              <a:lnSpc>
                <a:spcPct val="110000"/>
              </a:lnSpc>
            </a:pPr>
            <a:r>
              <a:rPr lang="en-US" dirty="0"/>
              <a:t>GUI, Ethernet, Mouse, WYSIWYG, Laptop, </a:t>
            </a:r>
            <a:r>
              <a:rPr lang="en-US" dirty="0" err="1"/>
              <a:t>SmallTalk</a:t>
            </a:r>
            <a:r>
              <a:rPr lang="en-US" dirty="0"/>
              <a:t>, Video Processing …</a:t>
            </a:r>
          </a:p>
          <a:p>
            <a:pPr lvl="1">
              <a:lnSpc>
                <a:spcPct val="110000"/>
              </a:lnSpc>
            </a:pPr>
            <a:r>
              <a:rPr lang="zh-CN" altLang="en-US" dirty="0"/>
              <a:t>两个没有本科文凭的业余爱好者实现了商业的创新（</a:t>
            </a:r>
            <a:r>
              <a:rPr lang="en-US" altLang="zh-CN" dirty="0"/>
              <a:t>S</a:t>
            </a:r>
            <a:r>
              <a:rPr lang="en-US" dirty="0"/>
              <a:t>teve Jobs, Bill Gates)</a:t>
            </a:r>
          </a:p>
          <a:p>
            <a:pPr marL="118872" indent="0">
              <a:lnSpc>
                <a:spcPct val="110000"/>
              </a:lnSpc>
              <a:buNone/>
            </a:pPr>
            <a:endParaRPr lang="en-US" dirty="0"/>
          </a:p>
          <a:p>
            <a:pPr>
              <a:lnSpc>
                <a:spcPct val="110000"/>
              </a:lnSpc>
            </a:pPr>
            <a:r>
              <a:rPr lang="zh-CN" altLang="en-US" dirty="0"/>
              <a:t>马云是学</a:t>
            </a:r>
            <a:r>
              <a:rPr lang="en-US" altLang="zh-CN" dirty="0"/>
              <a:t>B2B </a:t>
            </a:r>
            <a:r>
              <a:rPr lang="zh-CN" altLang="en-US" dirty="0"/>
              <a:t>专业的么？</a:t>
            </a:r>
            <a:endParaRPr lang="en-US" dirty="0"/>
          </a:p>
          <a:p>
            <a:pPr>
              <a:lnSpc>
                <a:spcPct val="110000"/>
              </a:lnSpc>
              <a:buNone/>
            </a:pP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19B3503-D505-49AA-97C1-B299D58DB4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7746" y="0"/>
            <a:ext cx="8124253" cy="6858000"/>
          </a:xfrm>
          <a:prstGeom prst="rect">
            <a:avLst/>
          </a:prstGeom>
          <a:solidFill>
            <a:schemeClr val="bg1">
              <a:alpha val="20000"/>
            </a:schemeClr>
          </a:solidFill>
          <a:ln>
            <a:noFill/>
          </a:ln>
          <a:effectLst>
            <a:innerShdw blurRad="1397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icrosoft YaHei"/>
              <a:cs typeface="+mn-cs"/>
            </a:endParaRPr>
          </a:p>
        </p:txBody>
      </p:sp>
      <p:sp useBgFill="1">
        <p:nvSpPr>
          <p:cNvPr id="12" name="Rectangle 11">
            <a:extLst>
              <a:ext uri="{FF2B5EF4-FFF2-40B4-BE49-F238E27FC236}">
                <a16:creationId xmlns:a16="http://schemas.microsoft.com/office/drawing/2014/main" id="{E39A2319-946A-4C65-9B7C-1F86E9B1B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067747" cy="6857996"/>
          </a:xfrm>
          <a:prstGeom prst="rect">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icrosoft YaHei"/>
              <a:cs typeface="+mn-cs"/>
            </a:endParaRPr>
          </a:p>
        </p:txBody>
      </p:sp>
      <p:sp>
        <p:nvSpPr>
          <p:cNvPr id="2" name="Title 1">
            <a:extLst>
              <a:ext uri="{FF2B5EF4-FFF2-40B4-BE49-F238E27FC236}">
                <a16:creationId xmlns:a16="http://schemas.microsoft.com/office/drawing/2014/main" id="{FA6E3940-11D6-4B4B-B799-E933430A1A0D}"/>
              </a:ext>
            </a:extLst>
          </p:cNvPr>
          <p:cNvSpPr>
            <a:spLocks noGrp="1"/>
          </p:cNvSpPr>
          <p:nvPr>
            <p:ph type="title"/>
          </p:nvPr>
        </p:nvSpPr>
        <p:spPr>
          <a:xfrm>
            <a:off x="647889" y="1349680"/>
            <a:ext cx="2931320" cy="4449541"/>
          </a:xfrm>
        </p:spPr>
        <p:txBody>
          <a:bodyPr anchor="t">
            <a:normAutofit/>
          </a:bodyPr>
          <a:lstStyle/>
          <a:p>
            <a:r>
              <a:rPr lang="zh-CN" altLang="en-US" sz="4800" dirty="0">
                <a:solidFill>
                  <a:schemeClr val="tx1"/>
                </a:solidFill>
              </a:rPr>
              <a:t>拿手领域之外？</a:t>
            </a:r>
            <a:br>
              <a:rPr lang="en-US" altLang="zh-CN" sz="4800" dirty="0">
                <a:solidFill>
                  <a:schemeClr val="tx1"/>
                </a:solidFill>
              </a:rPr>
            </a:br>
            <a:br>
              <a:rPr lang="en-US" altLang="zh-CN" sz="4800" dirty="0">
                <a:solidFill>
                  <a:schemeClr val="tx1"/>
                </a:solidFill>
              </a:rPr>
            </a:br>
            <a:r>
              <a:rPr lang="zh-CN" altLang="en-US" sz="4800" dirty="0">
                <a:solidFill>
                  <a:schemeClr val="tx1"/>
                </a:solidFill>
              </a:rPr>
              <a:t>不是专家？</a:t>
            </a:r>
            <a:br>
              <a:rPr lang="en-US" altLang="zh-CN" sz="4800" dirty="0">
                <a:solidFill>
                  <a:schemeClr val="tx1"/>
                </a:solidFill>
              </a:rPr>
            </a:br>
            <a:br>
              <a:rPr lang="en-US" altLang="zh-CN" sz="4800" dirty="0">
                <a:solidFill>
                  <a:schemeClr val="tx1"/>
                </a:solidFill>
              </a:rPr>
            </a:br>
            <a:r>
              <a:rPr lang="zh-CN" altLang="en-US" sz="4800" dirty="0">
                <a:solidFill>
                  <a:srgbClr val="C00000"/>
                </a:solidFill>
              </a:rPr>
              <a:t>能创新？</a:t>
            </a:r>
            <a:endParaRPr lang="en-US" sz="4800" dirty="0">
              <a:solidFill>
                <a:srgbClr val="C00000"/>
              </a:solidFill>
            </a:endParaRPr>
          </a:p>
        </p:txBody>
      </p:sp>
      <p:graphicFrame>
        <p:nvGraphicFramePr>
          <p:cNvPr id="5" name="Content Placeholder 2">
            <a:extLst>
              <a:ext uri="{FF2B5EF4-FFF2-40B4-BE49-F238E27FC236}">
                <a16:creationId xmlns:a16="http://schemas.microsoft.com/office/drawing/2014/main" id="{5BBD88B2-6E66-47AF-8139-712BF4E15DBD}"/>
              </a:ext>
            </a:extLst>
          </p:cNvPr>
          <p:cNvGraphicFramePr>
            <a:graphicFrameLocks noGrp="1"/>
          </p:cNvGraphicFramePr>
          <p:nvPr>
            <p:ph idx="1"/>
            <p:extLst/>
          </p:nvPr>
        </p:nvGraphicFramePr>
        <p:xfrm>
          <a:off x="4662106" y="640075"/>
          <a:ext cx="6912245" cy="5536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995918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技术创新是关键？</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2686050" y="1528764"/>
            <a:ext cx="6819900" cy="3800475"/>
          </a:xfrm>
          <a:prstGeom prst="rect">
            <a:avLst/>
          </a:prstGeom>
          <a:noFill/>
          <a:ln w="9525">
            <a:noFill/>
            <a:miter lim="800000"/>
            <a:headEnd/>
            <a:tailEnd/>
          </a:ln>
        </p:spPr>
      </p:pic>
      <p:sp>
        <p:nvSpPr>
          <p:cNvPr id="4" name="TextBox 3"/>
          <p:cNvSpPr txBox="1"/>
          <p:nvPr/>
        </p:nvSpPr>
        <p:spPr>
          <a:xfrm>
            <a:off x="2362200" y="5943600"/>
            <a:ext cx="8001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最高端的手机在发布之后就失败了</a:t>
            </a:r>
            <a:endParaRPr kumimoji="0" lang="en-US" sz="1800" b="0" i="0" u="none" strike="noStrike" kern="1200" cap="none" spc="0" normalizeH="0" baseline="0" noProof="0" dirty="0">
              <a:ln>
                <a:noFill/>
              </a:ln>
              <a:solidFill>
                <a:prstClr val="white"/>
              </a:solidFill>
              <a:effectLst/>
              <a:uLnTx/>
              <a:uFillTx/>
              <a:latin typeface="Calibri"/>
              <a:ea typeface="Microsoft YaHei"/>
              <a:cs typeface="+mn-c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Iridiu</a:t>
            </a:r>
            <a:r>
              <a:rPr lang="en-US" altLang="zh-CN" dirty="0"/>
              <a:t>m(</a:t>
            </a:r>
            <a:r>
              <a:rPr lang="zh-CN" altLang="en-US" dirty="0"/>
              <a:t>铱星计划</a:t>
            </a:r>
            <a:r>
              <a:rPr lang="en-US" altLang="zh-CN" dirty="0"/>
              <a:t>)</a:t>
            </a:r>
            <a:r>
              <a:rPr lang="en-US" dirty="0"/>
              <a:t> </a:t>
            </a:r>
          </a:p>
        </p:txBody>
      </p:sp>
      <p:sp>
        <p:nvSpPr>
          <p:cNvPr id="3" name="Content Placeholder 2"/>
          <p:cNvSpPr>
            <a:spLocks noGrp="1"/>
          </p:cNvSpPr>
          <p:nvPr>
            <p:ph idx="1"/>
          </p:nvPr>
        </p:nvSpPr>
        <p:spPr/>
        <p:txBody>
          <a:bodyPr/>
          <a:lstStyle/>
          <a:p>
            <a:r>
              <a:rPr lang="zh-CN" altLang="en-US" dirty="0"/>
              <a:t>最先进的技术</a:t>
            </a:r>
            <a:endParaRPr lang="en-US" dirty="0"/>
          </a:p>
          <a:p>
            <a:r>
              <a:rPr lang="en-US" dirty="0"/>
              <a:t>66 </a:t>
            </a:r>
            <a:r>
              <a:rPr lang="zh-CN" altLang="en-US" dirty="0"/>
              <a:t>颗卫星保证任何时间地点的通信</a:t>
            </a:r>
            <a:endParaRPr lang="en-US" dirty="0"/>
          </a:p>
          <a:p>
            <a:r>
              <a:rPr lang="en-US" dirty="0"/>
              <a:t>1998.11 </a:t>
            </a:r>
            <a:r>
              <a:rPr lang="zh-CN" altLang="en-US" dirty="0"/>
              <a:t>启动</a:t>
            </a:r>
            <a:endParaRPr lang="en-US" dirty="0"/>
          </a:p>
          <a:p>
            <a:r>
              <a:rPr lang="en-US" dirty="0"/>
              <a:t>1999.8   </a:t>
            </a:r>
            <a:r>
              <a:rPr lang="zh-CN" altLang="en-US" dirty="0"/>
              <a:t>进入破产程序</a:t>
            </a:r>
            <a:endParaRPr lang="en-US" dirty="0"/>
          </a:p>
          <a:p>
            <a:pPr>
              <a:buNone/>
            </a:pPr>
            <a:endParaRPr lang="en-US" dirty="0"/>
          </a:p>
        </p:txBody>
      </p:sp>
      <p:pic>
        <p:nvPicPr>
          <p:cNvPr id="88070" name="Picture 6" descr="satellite phone motorola 9505a"/>
          <p:cNvPicPr>
            <a:picLocks noChangeAspect="1" noChangeArrowheads="1"/>
          </p:cNvPicPr>
          <p:nvPr/>
        </p:nvPicPr>
        <p:blipFill>
          <a:blip r:embed="rId3" cstate="print"/>
          <a:srcRect/>
          <a:stretch>
            <a:fillRect/>
          </a:stretch>
        </p:blipFill>
        <p:spPr bwMode="auto">
          <a:xfrm>
            <a:off x="8505826" y="3048000"/>
            <a:ext cx="2162175" cy="3619500"/>
          </a:xfrm>
          <a:prstGeom prst="rect">
            <a:avLst/>
          </a:prstGeom>
          <a:noFill/>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创新体现在很多别的方面</a:t>
            </a:r>
            <a:endParaRPr lang="en-US" dirty="0"/>
          </a:p>
        </p:txBody>
      </p:sp>
      <p:sp>
        <p:nvSpPr>
          <p:cNvPr id="3" name="Content Placeholder 2"/>
          <p:cNvSpPr>
            <a:spLocks noGrp="1"/>
          </p:cNvSpPr>
          <p:nvPr>
            <p:ph idx="1"/>
          </p:nvPr>
        </p:nvSpPr>
        <p:spPr/>
        <p:txBody>
          <a:bodyPr>
            <a:normAutofit fontScale="92500" lnSpcReduction="10000"/>
          </a:bodyPr>
          <a:lstStyle/>
          <a:p>
            <a:r>
              <a:rPr lang="zh-CN" altLang="en-US" dirty="0"/>
              <a:t>商业模式的创新</a:t>
            </a:r>
            <a:endParaRPr lang="en-US" altLang="zh-CN" dirty="0"/>
          </a:p>
          <a:p>
            <a:pPr lvl="1"/>
            <a:r>
              <a:rPr lang="zh-CN" altLang="en-US" dirty="0"/>
              <a:t>在网上交易图书和其他商品</a:t>
            </a:r>
            <a:endParaRPr lang="en-US" altLang="zh-CN" dirty="0"/>
          </a:p>
          <a:p>
            <a:pPr lvl="1"/>
            <a:r>
              <a:rPr lang="zh-CN" altLang="en-US" dirty="0"/>
              <a:t>网络竞拍</a:t>
            </a:r>
            <a:endParaRPr lang="en-US" altLang="zh-CN" dirty="0"/>
          </a:p>
          <a:p>
            <a:pPr lvl="1"/>
            <a:r>
              <a:rPr lang="zh-CN" altLang="en-US" dirty="0"/>
              <a:t>网络小额交易和支付</a:t>
            </a:r>
            <a:endParaRPr lang="en-US" altLang="zh-CN" dirty="0"/>
          </a:p>
          <a:p>
            <a:pPr lvl="1"/>
            <a:r>
              <a:rPr lang="zh-CN" altLang="en-US" dirty="0"/>
              <a:t>用户体验的创新</a:t>
            </a:r>
            <a:endParaRPr lang="en-US" altLang="zh-CN" dirty="0"/>
          </a:p>
          <a:p>
            <a:pPr lvl="2"/>
            <a:r>
              <a:rPr lang="en-US" altLang="zh-CN" dirty="0"/>
              <a:t>www.hao123.com </a:t>
            </a:r>
            <a:r>
              <a:rPr lang="zh-CN" altLang="en-US" dirty="0"/>
              <a:t>有什么技术上的创新么？</a:t>
            </a:r>
          </a:p>
          <a:p>
            <a:r>
              <a:rPr lang="en-US" altLang="zh-CN" dirty="0"/>
              <a:t>iPod </a:t>
            </a:r>
            <a:r>
              <a:rPr lang="zh-CN" altLang="en-US" dirty="0"/>
              <a:t>在用户界面上的创新</a:t>
            </a:r>
            <a:endParaRPr lang="en-US" altLang="zh-CN" dirty="0"/>
          </a:p>
          <a:p>
            <a:r>
              <a:rPr lang="zh-CN" altLang="en-US" dirty="0"/>
              <a:t>生态系统的创新 </a:t>
            </a:r>
            <a:r>
              <a:rPr lang="en-US" altLang="zh-CN" dirty="0"/>
              <a:t> </a:t>
            </a:r>
          </a:p>
          <a:p>
            <a:pPr lvl="1"/>
            <a:r>
              <a:rPr lang="en-US" altLang="zh-CN" dirty="0"/>
              <a:t>Apple </a:t>
            </a:r>
            <a:r>
              <a:rPr lang="zh-CN" altLang="en-US" dirty="0"/>
              <a:t>的 </a:t>
            </a:r>
            <a:r>
              <a:rPr lang="en-US" altLang="zh-CN" dirty="0"/>
              <a:t>App Store</a:t>
            </a:r>
            <a:r>
              <a:rPr lang="zh-CN" altLang="en-US" dirty="0"/>
              <a:t>实现了“便捷安全地从网上购买</a:t>
            </a:r>
            <a:r>
              <a:rPr lang="en-US" altLang="zh-CN" dirty="0"/>
              <a:t>/ </a:t>
            </a:r>
            <a:r>
              <a:rPr lang="zh-CN" altLang="en-US" dirty="0"/>
              <a:t>安装</a:t>
            </a:r>
            <a:r>
              <a:rPr lang="en-US" altLang="zh-CN" dirty="0"/>
              <a:t>/ </a:t>
            </a:r>
            <a:r>
              <a:rPr lang="zh-CN" altLang="en-US" dirty="0"/>
              <a:t>评价软件和服务”，这 是一个很大的创新。</a:t>
            </a:r>
            <a:endParaRPr lang="en-US" altLang="zh-CN" dirty="0"/>
          </a:p>
          <a:p>
            <a:pPr lvl="1"/>
            <a:r>
              <a:rPr lang="en-US" altLang="zh-CN" dirty="0"/>
              <a:t> iPhone/iPod/iTunes</a:t>
            </a:r>
            <a:r>
              <a:rPr lang="zh-CN" altLang="en-US" dirty="0"/>
              <a:t>客户端软件</a:t>
            </a:r>
            <a:r>
              <a:rPr lang="en-US" altLang="zh-CN" dirty="0"/>
              <a:t>/iTunes</a:t>
            </a:r>
            <a:r>
              <a:rPr lang="zh-CN" altLang="en-US" dirty="0"/>
              <a:t>网站在音乐购买</a:t>
            </a:r>
            <a:r>
              <a:rPr lang="en-US" altLang="zh-CN" dirty="0"/>
              <a:t>/ </a:t>
            </a:r>
            <a:r>
              <a:rPr lang="zh-CN" altLang="en-US" dirty="0"/>
              <a:t>同步</a:t>
            </a:r>
            <a:r>
              <a:rPr lang="en-US" altLang="zh-CN" dirty="0"/>
              <a:t>/ </a:t>
            </a:r>
            <a:r>
              <a:rPr lang="zh-CN" altLang="en-US" dirty="0"/>
              <a:t>播放整个流程中 整合的创新。</a:t>
            </a:r>
            <a:endParaRPr lang="en-US" altLang="zh-CN"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创新不是堆砌功能</a:t>
            </a:r>
            <a:endParaRPr lang="en-US" dirty="0"/>
          </a:p>
        </p:txBody>
      </p:sp>
      <p:sp>
        <p:nvSpPr>
          <p:cNvPr id="3" name="Content Placeholder 2"/>
          <p:cNvSpPr>
            <a:spLocks noGrp="1"/>
          </p:cNvSpPr>
          <p:nvPr>
            <p:ph idx="1"/>
          </p:nvPr>
        </p:nvSpPr>
        <p:spPr/>
        <p:txBody>
          <a:bodyPr>
            <a:normAutofit/>
          </a:bodyPr>
          <a:lstStyle/>
          <a:p>
            <a:pPr fontAlgn="ctr"/>
            <a:r>
              <a:rPr lang="zh-CN" altLang="en-US" dirty="0"/>
              <a:t>茶壶的功能</a:t>
            </a:r>
          </a:p>
          <a:p>
            <a:pPr lvl="1" fontAlgn="ctr"/>
            <a:r>
              <a:rPr lang="zh-CN" altLang="en-US" dirty="0"/>
              <a:t>茶壶盖</a:t>
            </a:r>
          </a:p>
          <a:p>
            <a:pPr lvl="1" fontAlgn="ctr"/>
            <a:r>
              <a:rPr lang="zh-CN" altLang="en-US" dirty="0"/>
              <a:t>茶壶体</a:t>
            </a:r>
          </a:p>
          <a:p>
            <a:pPr lvl="1" fontAlgn="ctr"/>
            <a:r>
              <a:rPr lang="zh-CN" altLang="en-US" dirty="0"/>
              <a:t>茶壶把</a:t>
            </a:r>
          </a:p>
          <a:p>
            <a:pPr lvl="1" fontAlgn="ctr"/>
            <a:r>
              <a:rPr lang="zh-CN" altLang="en-US" dirty="0"/>
              <a:t>茶壶嘴</a:t>
            </a:r>
          </a:p>
          <a:p>
            <a:pPr fontAlgn="ctr"/>
            <a:r>
              <a:rPr lang="zh-CN" altLang="en-US" dirty="0"/>
              <a:t>各个功能还要有机结合起来，满足用户的需求</a:t>
            </a:r>
          </a:p>
          <a:p>
            <a:pPr fontAlgn="ctr"/>
            <a:r>
              <a:rPr lang="zh-CN" altLang="en-US" dirty="0"/>
              <a:t>下面的茶壶满足了用户的需求了么？</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cstate="print"/>
          <a:srcRect/>
          <a:stretch>
            <a:fillRect/>
          </a:stretch>
        </p:blipFill>
        <p:spPr bwMode="auto">
          <a:xfrm>
            <a:off x="2590800" y="0"/>
            <a:ext cx="6858000" cy="6858000"/>
          </a:xfrm>
          <a:prstGeom prst="rect">
            <a:avLst/>
          </a:prstGeom>
          <a:noFill/>
          <a:ln w="9525">
            <a:no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3505201" y="1676400"/>
            <a:ext cx="5242801" cy="518160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3581401" y="1744136"/>
            <a:ext cx="5017753" cy="5037665"/>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3581400" y="1676401"/>
            <a:ext cx="5091738" cy="5112105"/>
          </a:xfrm>
          <a:prstGeom prst="rect">
            <a:avLst/>
          </a:prstGeom>
          <a:noFill/>
          <a:ln w="9525">
            <a:noFill/>
            <a:miter lim="800000"/>
            <a:headEnd/>
            <a:tailEnd/>
          </a:ln>
        </p:spPr>
      </p:pic>
      <p:pic>
        <p:nvPicPr>
          <p:cNvPr id="1029" name="Picture 5"/>
          <p:cNvPicPr>
            <a:picLocks noChangeAspect="1" noChangeArrowheads="1"/>
          </p:cNvPicPr>
          <p:nvPr/>
        </p:nvPicPr>
        <p:blipFill>
          <a:blip r:embed="rId5" cstate="print"/>
          <a:srcRect/>
          <a:stretch>
            <a:fillRect/>
          </a:stretch>
        </p:blipFill>
        <p:spPr bwMode="auto">
          <a:xfrm>
            <a:off x="3505201" y="1676400"/>
            <a:ext cx="5319913" cy="5105400"/>
          </a:xfrm>
          <a:prstGeom prst="rect">
            <a:avLst/>
          </a:prstGeom>
          <a:noFill/>
          <a:ln w="9525">
            <a:noFill/>
            <a:miter lim="800000"/>
            <a:headEnd/>
            <a:tailEnd/>
          </a:ln>
        </p:spPr>
      </p:pic>
      <p:sp>
        <p:nvSpPr>
          <p:cNvPr id="2" name="Title 1"/>
          <p:cNvSpPr>
            <a:spLocks noGrp="1"/>
          </p:cNvSpPr>
          <p:nvPr>
            <p:ph type="title"/>
          </p:nvPr>
        </p:nvSpPr>
        <p:spPr/>
        <p:txBody>
          <a:bodyPr>
            <a:normAutofit/>
          </a:bodyPr>
          <a:lstStyle/>
          <a:p>
            <a:r>
              <a:rPr lang="en-US" dirty="0"/>
              <a:t>Innovation != adding more features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20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fade">
                                      <p:cBhvr>
                                        <p:cTn id="12" dur="2000"/>
                                        <p:tgtEl>
                                          <p:spTgt spid="10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fade">
                                      <p:cBhvr>
                                        <p:cTn id="17" dur="2000"/>
                                        <p:tgtEl>
                                          <p:spTgt spid="10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9"/>
                                        </p:tgtEl>
                                        <p:attrNameLst>
                                          <p:attrName>style.visibility</p:attrName>
                                        </p:attrNameLst>
                                      </p:cBhvr>
                                      <p:to>
                                        <p:strVal val="visible"/>
                                      </p:to>
                                    </p:set>
                                    <p:animEffect transition="in" filter="fade">
                                      <p:cBhvr>
                                        <p:cTn id="22" dur="20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57656E-D8F7-4781-9557-F31BACB1D53E}"/>
              </a:ext>
            </a:extLst>
          </p:cNvPr>
          <p:cNvPicPr>
            <a:picLocks noChangeAspect="1"/>
          </p:cNvPicPr>
          <p:nvPr/>
        </p:nvPicPr>
        <p:blipFill rotWithShape="1">
          <a:blip r:embed="rId4"/>
          <a:srcRect r="1" b="2062"/>
          <a:stretch/>
        </p:blipFill>
        <p:spPr>
          <a:xfrm>
            <a:off x="7552944" y="-143828"/>
            <a:ext cx="4639056" cy="6857990"/>
          </a:xfrm>
          <a:prstGeom prst="rect">
            <a:avLst/>
          </a:prstGeom>
        </p:spPr>
      </p:pic>
      <p:sp useBgFill="1">
        <p:nvSpPr>
          <p:cNvPr id="9" name="Rectangle 8">
            <a:extLst>
              <a:ext uri="{FF2B5EF4-FFF2-40B4-BE49-F238E27FC236}">
                <a16:creationId xmlns:a16="http://schemas.microsoft.com/office/drawing/2014/main" id="{97E60398-905F-436C-AB6F-00D742F62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icrosoft YaHei"/>
              <a:cs typeface="+mn-cs"/>
            </a:endParaRPr>
          </a:p>
        </p:txBody>
      </p:sp>
      <p:sp>
        <p:nvSpPr>
          <p:cNvPr id="2" name="Title 1"/>
          <p:cNvSpPr>
            <a:spLocks noGrp="1"/>
          </p:cNvSpPr>
          <p:nvPr>
            <p:ph type="title"/>
          </p:nvPr>
        </p:nvSpPr>
        <p:spPr>
          <a:xfrm>
            <a:off x="838201" y="365125"/>
            <a:ext cx="6361590" cy="1325563"/>
          </a:xfrm>
        </p:spPr>
        <p:txBody>
          <a:bodyPr>
            <a:normAutofit/>
          </a:bodyPr>
          <a:lstStyle/>
          <a:p>
            <a:r>
              <a:rPr lang="zh-CN" altLang="en-US" sz="4200"/>
              <a:t>迷思</a:t>
            </a:r>
            <a:r>
              <a:rPr lang="en-US" sz="4200"/>
              <a:t> #7: </a:t>
            </a:r>
            <a:r>
              <a:rPr lang="zh-CN" altLang="en-US" sz="4200"/>
              <a:t>成功的公司更能创新</a:t>
            </a:r>
            <a:endParaRPr lang="en-US" sz="4200"/>
          </a:p>
        </p:txBody>
      </p:sp>
      <p:sp>
        <p:nvSpPr>
          <p:cNvPr id="3" name="Content Placeholder 2"/>
          <p:cNvSpPr>
            <a:spLocks noGrp="1"/>
          </p:cNvSpPr>
          <p:nvPr>
            <p:ph idx="1"/>
          </p:nvPr>
        </p:nvSpPr>
        <p:spPr>
          <a:xfrm>
            <a:off x="1120000" y="1825625"/>
            <a:ext cx="6079791" cy="4351338"/>
          </a:xfrm>
        </p:spPr>
        <p:txBody>
          <a:bodyPr>
            <a:normAutofit/>
          </a:bodyPr>
          <a:lstStyle/>
          <a:p>
            <a:r>
              <a:rPr lang="zh-CN" altLang="en-US" dirty="0"/>
              <a:t>创新者的两难</a:t>
            </a:r>
            <a:endParaRPr lang="en-US" altLang="zh-CN" dirty="0"/>
          </a:p>
          <a:p>
            <a:pPr lvl="1"/>
            <a:r>
              <a:rPr lang="zh-CN" altLang="en-US" dirty="0"/>
              <a:t>如果公司不断</a:t>
            </a:r>
            <a:r>
              <a:rPr lang="zh-CN" altLang="en-US" b="1" dirty="0"/>
              <a:t>满足已有用户需求</a:t>
            </a:r>
            <a:r>
              <a:rPr lang="zh-CN" altLang="en-US" dirty="0"/>
              <a:t>，则产品在趋于饱和的市场缓慢发展，在产品的生命周期结束后，不免会被新的颠覆性创新淘汰；如果公司</a:t>
            </a:r>
            <a:r>
              <a:rPr lang="zh-CN" altLang="en-US" b="1" dirty="0"/>
              <a:t>主动寻找颠覆性创新</a:t>
            </a:r>
            <a:r>
              <a:rPr lang="zh-CN" altLang="en-US" dirty="0"/>
              <a:t>，则遭到公司内部流程、价值观和文化的排斥。</a:t>
            </a:r>
            <a:endParaRPr lang="en-US" altLang="zh-CN" dirty="0"/>
          </a:p>
          <a:p>
            <a:r>
              <a:rPr lang="zh-CN" altLang="en-US" dirty="0"/>
              <a:t>现实</a:t>
            </a:r>
            <a:endParaRPr lang="en-US" altLang="zh-CN" dirty="0"/>
          </a:p>
          <a:p>
            <a:pPr lvl="1"/>
            <a:r>
              <a:rPr lang="zh-CN" altLang="en-US" dirty="0"/>
              <a:t>成功的企业要满足股东们巨大的期望值</a:t>
            </a:r>
            <a:endParaRPr 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两种技术</a:t>
            </a:r>
            <a:endParaRPr lang="en-US" dirty="0"/>
          </a:p>
        </p:txBody>
      </p:sp>
      <p:sp>
        <p:nvSpPr>
          <p:cNvPr id="3" name="Content Placeholder 2"/>
          <p:cNvSpPr>
            <a:spLocks noGrp="1"/>
          </p:cNvSpPr>
          <p:nvPr>
            <p:ph idx="1"/>
          </p:nvPr>
        </p:nvSpPr>
        <p:spPr/>
        <p:txBody>
          <a:bodyPr>
            <a:normAutofit fontScale="70000" lnSpcReduction="20000"/>
          </a:bodyPr>
          <a:lstStyle/>
          <a:p>
            <a:pPr>
              <a:lnSpc>
                <a:spcPct val="120000"/>
              </a:lnSpc>
            </a:pPr>
            <a:r>
              <a:rPr lang="zh-CN" altLang="en-US" dirty="0"/>
              <a:t>维持性的技术（</a:t>
            </a:r>
            <a:r>
              <a:rPr lang="en-US" altLang="zh-CN" dirty="0"/>
              <a:t>Sustaining Technology</a:t>
            </a:r>
            <a:r>
              <a:rPr lang="zh-CN" altLang="en-US" dirty="0"/>
              <a:t>）</a:t>
            </a:r>
            <a:endParaRPr lang="en-US" altLang="zh-CN" dirty="0"/>
          </a:p>
          <a:p>
            <a:pPr lvl="1">
              <a:lnSpc>
                <a:spcPct val="120000"/>
              </a:lnSpc>
            </a:pPr>
            <a:r>
              <a:rPr lang="zh-CN" altLang="en-US" dirty="0"/>
              <a:t>公司了解（甚至拥有）核心技术 </a:t>
            </a:r>
            <a:endParaRPr lang="en-US" altLang="zh-CN" dirty="0"/>
          </a:p>
          <a:p>
            <a:pPr lvl="1">
              <a:lnSpc>
                <a:spcPct val="120000"/>
              </a:lnSpc>
            </a:pPr>
            <a:r>
              <a:rPr lang="zh-CN" altLang="en-US" dirty="0"/>
              <a:t>公司了解用户和竞争对手</a:t>
            </a:r>
            <a:endParaRPr lang="en-US" altLang="zh-CN" dirty="0"/>
          </a:p>
          <a:p>
            <a:pPr lvl="1">
              <a:lnSpc>
                <a:spcPct val="120000"/>
              </a:lnSpc>
            </a:pPr>
            <a:r>
              <a:rPr lang="zh-CN" altLang="en-US" dirty="0"/>
              <a:t>市场趋于成熟，并且发展速度大致符合预期</a:t>
            </a:r>
            <a:endParaRPr lang="en-US" altLang="zh-CN" dirty="0"/>
          </a:p>
          <a:p>
            <a:pPr lvl="1">
              <a:lnSpc>
                <a:spcPct val="120000"/>
              </a:lnSpc>
            </a:pPr>
            <a:r>
              <a:rPr lang="zh-CN" altLang="en-US" dirty="0"/>
              <a:t>要在这个市场上赢，一个公司需要详尽的计划，坚决的执行力，和用户有良好的 沟通</a:t>
            </a:r>
            <a:endParaRPr lang="en-US" altLang="zh-CN" dirty="0"/>
          </a:p>
          <a:p>
            <a:pPr>
              <a:lnSpc>
                <a:spcPct val="120000"/>
              </a:lnSpc>
            </a:pPr>
            <a:r>
              <a:rPr lang="zh-CN" altLang="en-US" dirty="0"/>
              <a:t>颠覆性的技术（</a:t>
            </a:r>
            <a:r>
              <a:rPr lang="en-US" altLang="zh-CN" dirty="0"/>
              <a:t>Disruptive Technology</a:t>
            </a:r>
            <a:r>
              <a:rPr lang="zh-CN" altLang="en-US" dirty="0"/>
              <a:t>）</a:t>
            </a:r>
            <a:endParaRPr lang="en-US" altLang="zh-CN" dirty="0"/>
          </a:p>
          <a:p>
            <a:pPr lvl="1">
              <a:lnSpc>
                <a:spcPct val="120000"/>
              </a:lnSpc>
            </a:pPr>
            <a:r>
              <a:rPr lang="zh-CN" altLang="en-US" dirty="0"/>
              <a:t>这是一门新技术，很不稳定，经济效益也未必确定。（例如：在社交网络刚刚兴起的 时候，没有人知道这项新技术能带来什么经济上的收益。）</a:t>
            </a:r>
            <a:endParaRPr lang="en-US" altLang="zh-CN" dirty="0"/>
          </a:p>
          <a:p>
            <a:pPr lvl="1">
              <a:lnSpc>
                <a:spcPct val="120000"/>
              </a:lnSpc>
            </a:pPr>
            <a:r>
              <a:rPr lang="en-US" altLang="zh-CN" dirty="0"/>
              <a:t> </a:t>
            </a:r>
            <a:r>
              <a:rPr lang="zh-CN" altLang="en-US" dirty="0"/>
              <a:t>有很多未知因素：市场有多大，用户在哪里，有哪些竞争对手，成熟的商业模式 是什么</a:t>
            </a:r>
            <a:endParaRPr lang="en-US" altLang="zh-CN" dirty="0"/>
          </a:p>
          <a:p>
            <a:pPr lvl="1">
              <a:lnSpc>
                <a:spcPct val="120000"/>
              </a:lnSpc>
            </a:pPr>
            <a:r>
              <a:rPr lang="zh-CN" altLang="en-US" dirty="0"/>
              <a:t>专家对于颠覆性技术的估计大多数都是错误的</a:t>
            </a:r>
          </a:p>
          <a:p>
            <a:pPr lvl="1">
              <a:lnSpc>
                <a:spcPct val="120000"/>
              </a:lnSpc>
            </a:pPr>
            <a:r>
              <a:rPr lang="en-US" altLang="zh-CN" dirty="0"/>
              <a:t> </a:t>
            </a:r>
            <a:r>
              <a:rPr lang="zh-CN" altLang="en-US" dirty="0"/>
              <a:t>要在这个市场上赢，一个团队当然也需要计划，但是这个计划的目的是发现用户 （做出一个产品，看看什么样的用户会来），市场营销的目的是发现新的机会，而不是赚回投资</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名词</a:t>
            </a:r>
            <a:endParaRPr lang="en-US" dirty="0"/>
          </a:p>
        </p:txBody>
      </p:sp>
      <p:sp>
        <p:nvSpPr>
          <p:cNvPr id="3" name="内容占位符 2"/>
          <p:cNvSpPr>
            <a:spLocks noGrp="1"/>
          </p:cNvSpPr>
          <p:nvPr>
            <p:ph idx="1"/>
          </p:nvPr>
        </p:nvSpPr>
        <p:spPr/>
        <p:txBody>
          <a:bodyPr>
            <a:normAutofit fontScale="62500" lnSpcReduction="20000"/>
          </a:bodyPr>
          <a:lstStyle/>
          <a:p>
            <a:pPr>
              <a:lnSpc>
                <a:spcPct val="120000"/>
              </a:lnSpc>
            </a:pPr>
            <a:r>
              <a:rPr lang="en-US" dirty="0"/>
              <a:t>Alpha： </a:t>
            </a:r>
            <a:r>
              <a:rPr lang="zh-CN" altLang="en-US" dirty="0"/>
              <a:t>指集成了主要功能的第一个试用版本。在这个版本中有些小功能并未实现。</a:t>
            </a:r>
            <a:endParaRPr lang="en-US" altLang="zh-CN" dirty="0"/>
          </a:p>
          <a:p>
            <a:pPr>
              <a:lnSpc>
                <a:spcPct val="120000"/>
              </a:lnSpc>
            </a:pPr>
            <a:r>
              <a:rPr lang="en-US" dirty="0"/>
              <a:t>Beta： </a:t>
            </a:r>
            <a:r>
              <a:rPr lang="zh-CN" altLang="en-US" dirty="0"/>
              <a:t>功能基本完备，稳定性较</a:t>
            </a:r>
            <a:r>
              <a:rPr lang="en-US" dirty="0"/>
              <a:t>Alpha</a:t>
            </a:r>
            <a:r>
              <a:rPr lang="zh-CN" altLang="en-US" dirty="0"/>
              <a:t>版本高，用户可以在实际工作中小范围使用，可以有 </a:t>
            </a:r>
            <a:r>
              <a:rPr lang="en-US" dirty="0"/>
              <a:t>Beta1、Beta2、Beta3 2 …… </a:t>
            </a:r>
          </a:p>
          <a:p>
            <a:pPr>
              <a:lnSpc>
                <a:spcPct val="120000"/>
              </a:lnSpc>
            </a:pPr>
            <a:r>
              <a:rPr lang="en-US" dirty="0" err="1"/>
              <a:t>ZBB（Zero</a:t>
            </a:r>
            <a:r>
              <a:rPr lang="en-US" dirty="0"/>
              <a:t> Bug Build）：</a:t>
            </a:r>
            <a:r>
              <a:rPr lang="zh-CN" altLang="en-US" dirty="0"/>
              <a:t>某天的版本要把在之前（例如</a:t>
            </a:r>
            <a:r>
              <a:rPr lang="en-US" altLang="zh-CN" dirty="0"/>
              <a:t>48</a:t>
            </a:r>
            <a:r>
              <a:rPr lang="zh-CN" altLang="en-US" dirty="0"/>
              <a:t>小时前）记录的</a:t>
            </a:r>
            <a:r>
              <a:rPr lang="en-US" dirty="0"/>
              <a:t>Bug</a:t>
            </a:r>
            <a:r>
              <a:rPr lang="zh-CN" altLang="en-US" dirty="0"/>
              <a:t>都解决掉。 </a:t>
            </a:r>
            <a:endParaRPr lang="en-US" altLang="zh-CN" dirty="0"/>
          </a:p>
          <a:p>
            <a:pPr>
              <a:lnSpc>
                <a:spcPct val="120000"/>
              </a:lnSpc>
            </a:pPr>
            <a:r>
              <a:rPr lang="en-US" dirty="0" err="1"/>
              <a:t>RC（Release</a:t>
            </a:r>
            <a:r>
              <a:rPr lang="en-US" dirty="0"/>
              <a:t> Candidate）：</a:t>
            </a:r>
            <a:r>
              <a:rPr lang="zh-CN" altLang="en-US" dirty="0"/>
              <a:t>发布候选版本，</a:t>
            </a:r>
            <a:r>
              <a:rPr lang="en-US" dirty="0"/>
              <a:t>RC1、RC2……</a:t>
            </a:r>
            <a:r>
              <a:rPr lang="zh-CN" altLang="en-US" dirty="0"/>
              <a:t>直到</a:t>
            </a:r>
            <a:r>
              <a:rPr lang="en-US" dirty="0"/>
              <a:t>RTM</a:t>
            </a:r>
            <a:r>
              <a:rPr lang="zh-CN" altLang="en-US" dirty="0"/>
              <a:t>为止，版本间隔时间较短。 </a:t>
            </a:r>
            <a:endParaRPr lang="en-US" altLang="zh-CN" dirty="0"/>
          </a:p>
          <a:p>
            <a:pPr>
              <a:lnSpc>
                <a:spcPct val="120000"/>
              </a:lnSpc>
            </a:pPr>
            <a:r>
              <a:rPr lang="en-US" dirty="0" err="1"/>
              <a:t>RTM（Release</a:t>
            </a:r>
            <a:r>
              <a:rPr lang="en-US" dirty="0"/>
              <a:t> To Manufacturer）：</a:t>
            </a:r>
            <a:r>
              <a:rPr lang="zh-CN" altLang="en-US" dirty="0"/>
              <a:t>最终发布版本。如果某一个</a:t>
            </a:r>
            <a:r>
              <a:rPr lang="en-US" dirty="0"/>
              <a:t>RC</a:t>
            </a:r>
            <a:r>
              <a:rPr lang="zh-CN" altLang="en-US" dirty="0"/>
              <a:t>版本没有很大的问题， 那么这一</a:t>
            </a:r>
            <a:r>
              <a:rPr lang="en-US" dirty="0"/>
              <a:t>RC</a:t>
            </a:r>
            <a:r>
              <a:rPr lang="zh-CN" altLang="en-US" dirty="0"/>
              <a:t>就会成为最终的版本，通常情况下，软件公司会把最终的版本和相关的 文件及其他资料交给另一个团队（</a:t>
            </a:r>
            <a:r>
              <a:rPr lang="en-US" dirty="0"/>
              <a:t>Manufacturer）</a:t>
            </a:r>
            <a:r>
              <a:rPr lang="zh-CN" altLang="en-US" dirty="0"/>
              <a:t>去包装、刻制光盘。在</a:t>
            </a:r>
            <a:r>
              <a:rPr lang="en-US" dirty="0"/>
              <a:t>App Store/ Marketplace</a:t>
            </a:r>
            <a:r>
              <a:rPr lang="zh-CN" altLang="en-US" dirty="0"/>
              <a:t>的年代，我们有相应的</a:t>
            </a:r>
            <a:r>
              <a:rPr lang="en-US" dirty="0" err="1"/>
              <a:t>RTM（Release</a:t>
            </a:r>
            <a:r>
              <a:rPr lang="en-US" dirty="0"/>
              <a:t> To Market）。</a:t>
            </a:r>
          </a:p>
          <a:p>
            <a:pPr>
              <a:lnSpc>
                <a:spcPct val="120000"/>
              </a:lnSpc>
            </a:pPr>
            <a:r>
              <a:rPr lang="en-US" dirty="0" err="1"/>
              <a:t>RTW（Release</a:t>
            </a:r>
            <a:r>
              <a:rPr lang="en-US" dirty="0"/>
              <a:t> To Web）：</a:t>
            </a:r>
            <a:r>
              <a:rPr lang="zh-CN" altLang="en-US" dirty="0"/>
              <a:t>要依赖“</a:t>
            </a:r>
            <a:r>
              <a:rPr lang="en-US" dirty="0"/>
              <a:t>Web”</a:t>
            </a:r>
            <a:r>
              <a:rPr lang="zh-CN" altLang="en-US" dirty="0"/>
              <a:t>来发布我们 的最终版本。如果软件产品是一个网站服务，则一般会交给网站运营团队（</a:t>
            </a:r>
            <a:r>
              <a:rPr lang="en-US" dirty="0"/>
              <a:t>Operation Team）</a:t>
            </a:r>
            <a:r>
              <a:rPr lang="zh-CN" altLang="en-US" dirty="0"/>
              <a:t>去管理，这样的发布也可以叫做</a:t>
            </a:r>
            <a:r>
              <a:rPr lang="en-US" dirty="0" err="1"/>
              <a:t>RTO（Release</a:t>
            </a:r>
            <a:r>
              <a:rPr lang="en-US" dirty="0"/>
              <a:t> To Operation），</a:t>
            </a:r>
            <a:r>
              <a:rPr lang="zh-CN" altLang="en-US" dirty="0"/>
              <a:t>运营团队和 研发团队一起决定什么时候系统上线（</a:t>
            </a:r>
            <a:r>
              <a:rPr lang="en-US" dirty="0"/>
              <a:t>Go Live）。</a:t>
            </a:r>
            <a:r>
              <a:rPr lang="zh-CN" altLang="en-US" dirty="0"/>
              <a:t>把软件提交到各个应用商店则可以 称为 </a:t>
            </a:r>
            <a:r>
              <a:rPr lang="en-US" dirty="0"/>
              <a:t>Release To Store。</a:t>
            </a:r>
          </a:p>
          <a:p>
            <a:pPr>
              <a:lnSpc>
                <a:spcPct val="120000"/>
              </a:lnSpc>
            </a:pPr>
            <a:endParaRPr lang="en-US" dirty="0"/>
          </a:p>
        </p:txBody>
      </p:sp>
    </p:spTree>
    <p:extLst>
      <p:ext uri="{BB962C8B-B14F-4D97-AF65-F5344CB8AC3E}">
        <p14:creationId xmlns:p14="http://schemas.microsoft.com/office/powerpoint/2010/main" val="20170664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现有客户并不会告诉你颠覆式的需求</a:t>
            </a:r>
            <a:endParaRPr lang="en-US" dirty="0"/>
          </a:p>
        </p:txBody>
      </p:sp>
      <p:sp>
        <p:nvSpPr>
          <p:cNvPr id="3" name="Content Placeholder 2"/>
          <p:cNvSpPr>
            <a:spLocks noGrp="1"/>
          </p:cNvSpPr>
          <p:nvPr>
            <p:ph idx="1"/>
          </p:nvPr>
        </p:nvSpPr>
        <p:spPr/>
        <p:txBody>
          <a:bodyPr/>
          <a:lstStyle/>
          <a:p>
            <a:r>
              <a:rPr lang="zh-CN" altLang="en-US" dirty="0"/>
              <a:t>亨利</a:t>
            </a:r>
            <a:r>
              <a:rPr lang="en-US" altLang="zh-CN" dirty="0"/>
              <a:t>·</a:t>
            </a:r>
            <a:r>
              <a:rPr lang="zh-CN" altLang="en-US" dirty="0"/>
              <a:t>福特去做市场调查，他问马车夫们有什么需求，</a:t>
            </a:r>
            <a:endParaRPr lang="en-US" altLang="zh-CN" dirty="0"/>
          </a:p>
          <a:p>
            <a:pPr lvl="1"/>
            <a:r>
              <a:rPr lang="zh-CN" altLang="en-US" dirty="0"/>
              <a:t>噢，福特先生，我觉得如果有一个四个轮子的，烧汽油的，还有一个方向盘 的就好了</a:t>
            </a:r>
            <a:r>
              <a:rPr lang="en-US" altLang="zh-CN" dirty="0"/>
              <a:t>……</a:t>
            </a:r>
          </a:p>
          <a:p>
            <a:pPr lvl="1"/>
            <a:r>
              <a:rPr lang="zh-CN" altLang="en-US" dirty="0"/>
              <a:t>我需要更快的马！</a:t>
            </a:r>
          </a:p>
          <a:p>
            <a:endParaRPr lang="en-US" dirty="0"/>
          </a:p>
        </p:txBody>
      </p:sp>
    </p:spTree>
    <p:extLst>
      <p:ext uri="{BB962C8B-B14F-4D97-AF65-F5344CB8AC3E}">
        <p14:creationId xmlns:p14="http://schemas.microsoft.com/office/powerpoint/2010/main" val="20645904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0189" y="1690688"/>
            <a:ext cx="8229600" cy="4320809"/>
          </a:xfrm>
        </p:spPr>
        <p:txBody>
          <a:bodyPr>
            <a:normAutofit/>
          </a:bodyPr>
          <a:lstStyle/>
          <a:p>
            <a:r>
              <a:rPr lang="zh-CN" altLang="en-US" dirty="0"/>
              <a:t>新业务利润很小，或者不知道利润从何而来</a:t>
            </a:r>
            <a:endParaRPr lang="en-US" altLang="zh-CN" dirty="0"/>
          </a:p>
          <a:p>
            <a:r>
              <a:rPr lang="zh-CN" altLang="en-US" dirty="0"/>
              <a:t>销售团队往往不愿意推广颠覆性的新产 品，因为市场没打开，利润率低</a:t>
            </a:r>
            <a:endParaRPr lang="en-US" altLang="zh-CN" dirty="0"/>
          </a:p>
          <a:p>
            <a:r>
              <a:rPr lang="en-US" altLang="zh-CN" dirty="0"/>
              <a:t>DEC = </a:t>
            </a:r>
            <a:r>
              <a:rPr lang="zh-CN" altLang="en-US" dirty="0"/>
              <a:t>中型机 </a:t>
            </a:r>
            <a:r>
              <a:rPr lang="en-US" altLang="zh-CN" dirty="0"/>
              <a:t>50% </a:t>
            </a:r>
            <a:r>
              <a:rPr lang="zh-CN" altLang="en-US" dirty="0"/>
              <a:t>利润率；</a:t>
            </a:r>
            <a:r>
              <a:rPr lang="en-US" altLang="zh-CN" dirty="0"/>
              <a:t>PC </a:t>
            </a:r>
            <a:r>
              <a:rPr lang="zh-CN" altLang="en-US" dirty="0"/>
              <a:t>机 </a:t>
            </a:r>
            <a:r>
              <a:rPr lang="en-US" altLang="zh-CN" dirty="0"/>
              <a:t>10%</a:t>
            </a:r>
          </a:p>
        </p:txBody>
      </p:sp>
      <p:sp>
        <p:nvSpPr>
          <p:cNvPr id="2" name="Title 1"/>
          <p:cNvSpPr>
            <a:spLocks noGrp="1"/>
          </p:cNvSpPr>
          <p:nvPr>
            <p:ph type="title"/>
          </p:nvPr>
        </p:nvSpPr>
        <p:spPr/>
        <p:txBody>
          <a:bodyPr>
            <a:normAutofit/>
          </a:bodyPr>
          <a:lstStyle/>
          <a:p>
            <a:r>
              <a:rPr lang="zh-CN" altLang="en-US" dirty="0"/>
              <a:t>成功的公司有价值观</a:t>
            </a:r>
            <a:r>
              <a:rPr lang="en-US" altLang="zh-CN" dirty="0"/>
              <a:t>—</a:t>
            </a:r>
            <a:r>
              <a:rPr lang="zh-CN" altLang="en-US" dirty="0"/>
              <a:t>追逐利润</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Newton &amp; Palm Pilot</a:t>
            </a:r>
          </a:p>
        </p:txBody>
      </p:sp>
      <p:pic>
        <p:nvPicPr>
          <p:cNvPr id="21506" name="Picture 2" descr="http://files.xici.net/d36465007.5/newton.jpg"/>
          <p:cNvPicPr>
            <a:picLocks noChangeAspect="1" noChangeArrowheads="1"/>
          </p:cNvPicPr>
          <p:nvPr/>
        </p:nvPicPr>
        <p:blipFill>
          <a:blip r:embed="rId3" cstate="print"/>
          <a:srcRect/>
          <a:stretch>
            <a:fillRect/>
          </a:stretch>
        </p:blipFill>
        <p:spPr bwMode="auto">
          <a:xfrm>
            <a:off x="3048001" y="1532574"/>
            <a:ext cx="6382037" cy="5249227"/>
          </a:xfrm>
          <a:prstGeom prst="rect">
            <a:avLst/>
          </a:prstGeom>
          <a:noFill/>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Newton &amp; Palm Pilot</a:t>
            </a:r>
          </a:p>
        </p:txBody>
      </p:sp>
      <p:sp>
        <p:nvSpPr>
          <p:cNvPr id="3" name="Content Placeholder 2"/>
          <p:cNvSpPr>
            <a:spLocks noGrp="1"/>
          </p:cNvSpPr>
          <p:nvPr>
            <p:ph idx="1"/>
          </p:nvPr>
        </p:nvSpPr>
        <p:spPr/>
        <p:txBody>
          <a:bodyPr>
            <a:noAutofit/>
          </a:bodyPr>
          <a:lstStyle/>
          <a:p>
            <a:r>
              <a:rPr lang="en-US" altLang="zh-CN" dirty="0"/>
              <a:t>1979</a:t>
            </a:r>
            <a:r>
              <a:rPr lang="zh-CN" altLang="en-US" dirty="0"/>
              <a:t>年，</a:t>
            </a:r>
            <a:r>
              <a:rPr lang="en-US" dirty="0"/>
              <a:t>Apple </a:t>
            </a:r>
            <a:r>
              <a:rPr lang="zh-CN" altLang="en-US" dirty="0"/>
              <a:t>卖了</a:t>
            </a:r>
            <a:r>
              <a:rPr lang="en-US" dirty="0"/>
              <a:t> 43,000 </a:t>
            </a:r>
            <a:r>
              <a:rPr lang="zh-CN" altLang="en-US" dirty="0"/>
              <a:t>台</a:t>
            </a:r>
            <a:r>
              <a:rPr lang="en-US" dirty="0"/>
              <a:t>Apple II</a:t>
            </a:r>
            <a:endParaRPr lang="en-US" b="1" dirty="0"/>
          </a:p>
          <a:p>
            <a:pPr lvl="1"/>
            <a:r>
              <a:rPr lang="zh-CN" altLang="en-US" dirty="0"/>
              <a:t>认为是巨大的成功</a:t>
            </a:r>
            <a:endParaRPr lang="en-US" dirty="0"/>
          </a:p>
          <a:p>
            <a:r>
              <a:rPr lang="en-US" dirty="0"/>
              <a:t>Newton</a:t>
            </a:r>
            <a:r>
              <a:rPr lang="zh-CN" altLang="en-US" dirty="0"/>
              <a:t>（牛顿）</a:t>
            </a:r>
            <a:endParaRPr lang="en-US" dirty="0"/>
          </a:p>
          <a:p>
            <a:pPr lvl="1"/>
            <a:r>
              <a:rPr lang="zh-CN" altLang="en-US" dirty="0"/>
              <a:t>第一台</a:t>
            </a:r>
            <a:r>
              <a:rPr lang="en-US" dirty="0"/>
              <a:t> PDA, </a:t>
            </a:r>
            <a:r>
              <a:rPr lang="zh-CN" altLang="en-US" dirty="0"/>
              <a:t>手写识别</a:t>
            </a:r>
            <a:endParaRPr lang="en-US" altLang="zh-CN" dirty="0"/>
          </a:p>
          <a:p>
            <a:pPr lvl="1"/>
            <a:r>
              <a:rPr lang="en-US" dirty="0"/>
              <a:t>CEO </a:t>
            </a:r>
            <a:r>
              <a:rPr lang="zh-CN" altLang="en-US" dirty="0"/>
              <a:t>亲自抓这个项目</a:t>
            </a:r>
            <a:endParaRPr lang="en-US" altLang="zh-CN" dirty="0"/>
          </a:p>
          <a:p>
            <a:pPr lvl="1"/>
            <a:r>
              <a:rPr lang="zh-CN" altLang="en-US" dirty="0"/>
              <a:t>是一个颠覆性的产品，市场和用户都未知</a:t>
            </a:r>
            <a:endParaRPr lang="en-US" altLang="zh-CN" dirty="0"/>
          </a:p>
          <a:p>
            <a:pPr lvl="1"/>
            <a:r>
              <a:rPr lang="zh-CN" altLang="en-US" dirty="0"/>
              <a:t>卖掉了 </a:t>
            </a:r>
            <a:r>
              <a:rPr lang="en-US" altLang="zh-CN" dirty="0"/>
              <a:t>140,000 Newton on </a:t>
            </a:r>
            <a:r>
              <a:rPr lang="en-US" altLang="zh-CN" b="1" dirty="0"/>
              <a:t>1994</a:t>
            </a:r>
            <a:r>
              <a:rPr lang="en-US" altLang="zh-CN" dirty="0"/>
              <a:t>,  </a:t>
            </a:r>
            <a:r>
              <a:rPr lang="zh-CN" altLang="en-US" dirty="0"/>
              <a:t>苹果当年营收的</a:t>
            </a:r>
            <a:r>
              <a:rPr lang="en-US" sz="2000" dirty="0"/>
              <a:t> </a:t>
            </a:r>
            <a:r>
              <a:rPr lang="en-US" sz="3600" dirty="0"/>
              <a:t>1%</a:t>
            </a:r>
            <a:r>
              <a:rPr lang="en-US" sz="2000" dirty="0"/>
              <a:t> </a:t>
            </a:r>
            <a:endParaRPr lang="en-US" altLang="zh-CN" sz="2000" dirty="0"/>
          </a:p>
          <a:p>
            <a:pPr lvl="1"/>
            <a:r>
              <a:rPr lang="zh-CN" altLang="en-US" dirty="0"/>
              <a:t>认为是巨大的失败</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20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20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20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20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Palm Pilot</a:t>
            </a:r>
          </a:p>
        </p:txBody>
      </p:sp>
      <p:sp>
        <p:nvSpPr>
          <p:cNvPr id="3" name="Content Placeholder 2"/>
          <p:cNvSpPr>
            <a:spLocks noGrp="1"/>
          </p:cNvSpPr>
          <p:nvPr>
            <p:ph idx="1"/>
          </p:nvPr>
        </p:nvSpPr>
        <p:spPr>
          <a:xfrm>
            <a:off x="866083" y="1827213"/>
            <a:ext cx="6347600" cy="4351338"/>
          </a:xfrm>
        </p:spPr>
        <p:txBody>
          <a:bodyPr>
            <a:normAutofit/>
          </a:bodyPr>
          <a:lstStyle/>
          <a:p>
            <a:r>
              <a:rPr lang="en-US" b="1" dirty="0"/>
              <a:t>1996</a:t>
            </a:r>
            <a:r>
              <a:rPr lang="en-US" dirty="0"/>
              <a:t>,  US Robotics </a:t>
            </a:r>
            <a:r>
              <a:rPr lang="zh-CN" altLang="en-US" dirty="0"/>
              <a:t>发布了</a:t>
            </a:r>
            <a:r>
              <a:rPr lang="en-US" dirty="0"/>
              <a:t>Palm Pilot</a:t>
            </a:r>
          </a:p>
          <a:p>
            <a:pPr lvl="1"/>
            <a:r>
              <a:rPr lang="en-US" dirty="0"/>
              <a:t>First year sale: </a:t>
            </a:r>
            <a:r>
              <a:rPr lang="en-US" b="1" dirty="0"/>
              <a:t>350,000</a:t>
            </a:r>
            <a:r>
              <a:rPr lang="en-US" dirty="0"/>
              <a:t>, </a:t>
            </a:r>
            <a:r>
              <a:rPr lang="zh-CN" altLang="en-US" dirty="0"/>
              <a:t>功能更少</a:t>
            </a:r>
            <a:endParaRPr lang="en-US" dirty="0"/>
          </a:p>
          <a:p>
            <a:pPr lvl="1"/>
            <a:r>
              <a:rPr lang="zh-CN" altLang="en-US" dirty="0"/>
              <a:t>被认为是巨大的成功</a:t>
            </a:r>
            <a:endParaRPr lang="en-US" dirty="0"/>
          </a:p>
          <a:p>
            <a:pPr lvl="1"/>
            <a:r>
              <a:rPr lang="zh-CN" altLang="en-US" dirty="0"/>
              <a:t>定义了</a:t>
            </a:r>
            <a:r>
              <a:rPr lang="en-US" dirty="0"/>
              <a:t>PDA </a:t>
            </a:r>
            <a:r>
              <a:rPr lang="zh-CN" altLang="en-US" dirty="0"/>
              <a:t>行业</a:t>
            </a:r>
            <a:endParaRPr lang="en-US" sz="3600" dirty="0"/>
          </a:p>
        </p:txBody>
      </p:sp>
      <p:pic>
        <p:nvPicPr>
          <p:cNvPr id="2050" name="Picture 2"/>
          <p:cNvPicPr>
            <a:picLocks noChangeAspect="1" noChangeArrowheads="1"/>
          </p:cNvPicPr>
          <p:nvPr/>
        </p:nvPicPr>
        <p:blipFill>
          <a:blip r:embed="rId3" cstate="print"/>
          <a:srcRect/>
          <a:stretch>
            <a:fillRect/>
          </a:stretch>
        </p:blipFill>
        <p:spPr bwMode="auto">
          <a:xfrm>
            <a:off x="8839200" y="228600"/>
            <a:ext cx="2447925" cy="3390900"/>
          </a:xfrm>
          <a:prstGeom prst="rect">
            <a:avLst/>
          </a:prstGeom>
          <a:noFill/>
          <a:ln w="9525">
            <a:noFill/>
            <a:miter lim="800000"/>
            <a:headEnd/>
            <a:tailEnd/>
          </a:ln>
          <a:effectLst/>
        </p:spPr>
      </p:pic>
      <p:pic>
        <p:nvPicPr>
          <p:cNvPr id="3074" name="Picture 2" descr="Image result for palm pilot handwriting recognition">
            <a:extLst>
              <a:ext uri="{FF2B5EF4-FFF2-40B4-BE49-F238E27FC236}">
                <a16:creationId xmlns:a16="http://schemas.microsoft.com/office/drawing/2014/main" id="{29CB9901-DA5D-4824-91F8-7705FC7E53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1900" y="3782146"/>
            <a:ext cx="3705225" cy="27947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计划的目的是为了探索</a:t>
            </a:r>
            <a:endParaRPr lang="en-US" dirty="0"/>
          </a:p>
        </p:txBody>
      </p:sp>
      <p:sp>
        <p:nvSpPr>
          <p:cNvPr id="3" name="Content Placeholder 2"/>
          <p:cNvSpPr>
            <a:spLocks noGrp="1"/>
          </p:cNvSpPr>
          <p:nvPr>
            <p:ph idx="1"/>
          </p:nvPr>
        </p:nvSpPr>
        <p:spPr/>
        <p:txBody>
          <a:bodyPr>
            <a:normAutofit/>
          </a:bodyPr>
          <a:lstStyle/>
          <a:p>
            <a:pPr marL="438912" lvl="2" indent="-320040">
              <a:spcBef>
                <a:spcPts val="0"/>
              </a:spcBef>
              <a:buClr>
                <a:schemeClr val="accent1"/>
              </a:buClr>
              <a:buSzPct val="80000"/>
              <a:buFont typeface="Wingdings 2"/>
              <a:buChar char=""/>
            </a:pPr>
            <a:r>
              <a:rPr lang="zh-CN" altLang="en-US" sz="2800" dirty="0"/>
              <a:t>成功的公司也关心前途，他们雇佣很多专家来预测将来</a:t>
            </a:r>
            <a:endParaRPr lang="en-US" altLang="zh-CN" sz="2800" dirty="0"/>
          </a:p>
          <a:p>
            <a:pPr marL="438912" lvl="2" indent="-320040">
              <a:spcBef>
                <a:spcPts val="0"/>
              </a:spcBef>
              <a:buClr>
                <a:schemeClr val="accent1"/>
              </a:buClr>
              <a:buSzPct val="80000"/>
              <a:buFont typeface="Wingdings 2"/>
              <a:buChar char=""/>
            </a:pPr>
            <a:r>
              <a:rPr lang="en-US" sz="2800" dirty="0"/>
              <a:t>HP </a:t>
            </a:r>
            <a:r>
              <a:rPr lang="zh-CN" altLang="en-US" sz="2800" dirty="0"/>
              <a:t>让专家预测电子计算器</a:t>
            </a:r>
            <a:endParaRPr lang="en-US" sz="2800" dirty="0"/>
          </a:p>
          <a:p>
            <a:pPr marL="658368" lvl="3" indent="-320040">
              <a:spcBef>
                <a:spcPts val="0"/>
              </a:spcBef>
              <a:buClr>
                <a:schemeClr val="accent1"/>
              </a:buClr>
              <a:buSzPct val="80000"/>
              <a:buFont typeface="Wingdings 2"/>
              <a:buChar char=""/>
            </a:pPr>
            <a:r>
              <a:rPr lang="zh-CN" altLang="en-US" sz="2400" dirty="0"/>
              <a:t>专家预测只有 </a:t>
            </a:r>
            <a:r>
              <a:rPr lang="en-US" altLang="zh-CN" sz="2400" dirty="0"/>
              <a:t>1</a:t>
            </a:r>
            <a:r>
              <a:rPr lang="zh-CN" altLang="en-US" sz="2400" dirty="0"/>
              <a:t>万台，别做了</a:t>
            </a:r>
            <a:r>
              <a:rPr lang="en-US" sz="2400" dirty="0"/>
              <a:t>.</a:t>
            </a:r>
          </a:p>
          <a:p>
            <a:pPr marL="658368" lvl="3" indent="-320040">
              <a:spcBef>
                <a:spcPts val="0"/>
              </a:spcBef>
              <a:buClr>
                <a:schemeClr val="accent1"/>
              </a:buClr>
              <a:buSzPct val="80000"/>
              <a:buFont typeface="Wingdings 2"/>
              <a:buChar char=""/>
            </a:pPr>
            <a:r>
              <a:rPr lang="zh-CN" altLang="en-US" sz="2400" dirty="0"/>
              <a:t>实际第一年卖了 </a:t>
            </a:r>
            <a:r>
              <a:rPr lang="en-US" altLang="zh-CN" sz="2400" dirty="0"/>
              <a:t>10</a:t>
            </a:r>
            <a:r>
              <a:rPr lang="zh-CN" altLang="en-US" sz="2400" dirty="0"/>
              <a:t>万台</a:t>
            </a:r>
            <a:endParaRPr lang="en-US" sz="2400" dirty="0"/>
          </a:p>
          <a:p>
            <a:pPr marL="438912" lvl="2" indent="-320040">
              <a:spcBef>
                <a:spcPts val="0"/>
              </a:spcBef>
              <a:buClr>
                <a:schemeClr val="accent1"/>
              </a:buClr>
              <a:buSzPct val="80000"/>
              <a:buFont typeface="Wingdings 2"/>
              <a:buChar char=""/>
            </a:pPr>
            <a:r>
              <a:rPr lang="en-US" sz="2800" dirty="0"/>
              <a:t>AT&amp;T </a:t>
            </a:r>
            <a:r>
              <a:rPr lang="zh-CN" altLang="en-US" sz="2800" dirty="0"/>
              <a:t>让专家预测移动电话</a:t>
            </a:r>
            <a:endParaRPr lang="en-US" sz="2800" dirty="0"/>
          </a:p>
          <a:p>
            <a:pPr marL="658368" lvl="3" indent="-320040">
              <a:spcBef>
                <a:spcPts val="0"/>
              </a:spcBef>
              <a:buClr>
                <a:schemeClr val="accent1"/>
              </a:buClr>
              <a:buSzPct val="80000"/>
              <a:buFont typeface="Wingdings 2"/>
              <a:buChar char=""/>
            </a:pPr>
            <a:r>
              <a:rPr lang="zh-CN" altLang="en-US" sz="2400" dirty="0"/>
              <a:t>专家预测的数量和实际相差 </a:t>
            </a:r>
            <a:r>
              <a:rPr lang="en-US" altLang="zh-CN" sz="2400" dirty="0"/>
              <a:t>120 </a:t>
            </a:r>
            <a:r>
              <a:rPr lang="zh-CN" altLang="en-US" sz="2400" dirty="0"/>
              <a:t>倍</a:t>
            </a:r>
            <a:endParaRPr lang="en-US" sz="2400" dirty="0"/>
          </a:p>
          <a:p>
            <a:pPr marL="438912" lvl="2" indent="-320040">
              <a:spcBef>
                <a:spcPts val="0"/>
              </a:spcBef>
              <a:buClr>
                <a:schemeClr val="accent1"/>
              </a:buClr>
              <a:buSzPct val="80000"/>
              <a:buFont typeface="Wingdings 2"/>
              <a:buChar char=""/>
            </a:pPr>
            <a:endParaRPr lang="en-US" sz="2800" dirty="0"/>
          </a:p>
          <a:p>
            <a:pPr marL="438912" lvl="2" indent="-320040">
              <a:spcBef>
                <a:spcPts val="0"/>
              </a:spcBef>
              <a:buClr>
                <a:schemeClr val="accent1"/>
              </a:buClr>
              <a:buSzPct val="80000"/>
              <a:buFont typeface="Wingdings 2"/>
              <a:buChar char=""/>
            </a:pPr>
            <a:endParaRPr lang="en-US" sz="2800" dirty="0"/>
          </a:p>
          <a:p>
            <a:pPr marL="438912" lvl="2" indent="-320040">
              <a:spcBef>
                <a:spcPts val="0"/>
              </a:spcBef>
              <a:buClr>
                <a:schemeClr val="accent1"/>
              </a:buClr>
              <a:buSzPct val="80000"/>
              <a:buFont typeface="Wingdings 2"/>
              <a:buChar char=""/>
            </a:pPr>
            <a:r>
              <a:rPr lang="zh-CN" altLang="en-US" sz="2800" dirty="0"/>
              <a:t>颠覆式的技术</a:t>
            </a:r>
            <a:endParaRPr lang="en-US" sz="2800" dirty="0"/>
          </a:p>
          <a:p>
            <a:pPr marL="658368" lvl="3" indent="-320040">
              <a:spcBef>
                <a:spcPts val="0"/>
              </a:spcBef>
              <a:buClr>
                <a:schemeClr val="accent1"/>
              </a:buClr>
              <a:buSzPct val="80000"/>
              <a:buFont typeface="Wingdings 2"/>
              <a:buChar char=""/>
            </a:pPr>
            <a:r>
              <a:rPr lang="zh-CN" altLang="en-US" sz="2400" dirty="0"/>
              <a:t>将来是很难预测的</a:t>
            </a:r>
            <a:endParaRPr lang="en-US" sz="2400" dirty="0"/>
          </a:p>
          <a:p>
            <a:pPr marL="658368" lvl="3" indent="-320040">
              <a:spcBef>
                <a:spcPts val="0"/>
              </a:spcBef>
              <a:buClr>
                <a:schemeClr val="accent1"/>
              </a:buClr>
              <a:buSzPct val="80000"/>
              <a:buFont typeface="Wingdings 2"/>
              <a:buChar char=""/>
            </a:pPr>
            <a:r>
              <a:rPr lang="zh-CN" altLang="en-US" sz="2400" dirty="0"/>
              <a:t>市场是很难定义的</a:t>
            </a:r>
            <a:endParaRPr lang="en-US" sz="24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竞争焦点的转移</a:t>
            </a:r>
            <a:endParaRPr lang="en-US" dirty="0"/>
          </a:p>
        </p:txBody>
      </p:sp>
      <p:graphicFrame>
        <p:nvGraphicFramePr>
          <p:cNvPr id="4" name="Content Placeholder 3"/>
          <p:cNvGraphicFramePr>
            <a:graphicFrameLocks noGrp="1"/>
          </p:cNvGraphicFramePr>
          <p:nvPr>
            <p:ph idx="1"/>
            <p:extLst/>
          </p:nvPr>
        </p:nvGraphicFramePr>
        <p:xfrm>
          <a:off x="1981200" y="1774826"/>
          <a:ext cx="8229600" cy="4625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2057400" y="5334000"/>
            <a:ext cx="79248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Calibri"/>
                <a:ea typeface="Microsoft YaHei"/>
                <a:cs typeface="+mn-cs"/>
              </a:rPr>
              <a:t>为何有的产品的用户局限于“早期尝鲜”？</a:t>
            </a:r>
            <a:endParaRPr kumimoji="0" lang="en-US" sz="2800" b="0" i="0" u="none" strike="noStrike" kern="1200" cap="none" spc="0" normalizeH="0" baseline="0" noProof="0" dirty="0">
              <a:ln>
                <a:noFill/>
              </a:ln>
              <a:solidFill>
                <a:prstClr val="white"/>
              </a:solidFill>
              <a:effectLst/>
              <a:uLnTx/>
              <a:uFillTx/>
              <a:latin typeface="Calibri"/>
              <a:ea typeface="Microsoft YaHei"/>
              <a:cs typeface="+mn-cs"/>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很多人喜欢这个新产品，为何走不下去？</a:t>
            </a:r>
            <a:endParaRPr lang="en-US" dirty="0"/>
          </a:p>
        </p:txBody>
      </p:sp>
      <p:sp>
        <p:nvSpPr>
          <p:cNvPr id="5" name="TextBox 4"/>
          <p:cNvSpPr txBox="1"/>
          <p:nvPr/>
        </p:nvSpPr>
        <p:spPr>
          <a:xfrm>
            <a:off x="2209800" y="1905000"/>
            <a:ext cx="77724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Calibri"/>
                <a:ea typeface="Microsoft YaHei"/>
                <a:cs typeface="+mn-cs"/>
              </a:rPr>
              <a:t>它们不能跨过鸿沟</a:t>
            </a:r>
            <a:endParaRPr kumimoji="0" lang="en-US" sz="2800" b="0" i="0" u="none" strike="noStrike" kern="1200" cap="none" spc="0" normalizeH="0" baseline="0" noProof="0" dirty="0">
              <a:ln>
                <a:noFill/>
              </a:ln>
              <a:solidFill>
                <a:prstClr val="white"/>
              </a:solidFill>
              <a:effectLst/>
              <a:uLnTx/>
              <a:uFillTx/>
              <a:latin typeface="Calibri"/>
              <a:ea typeface="Microsoft YaHei"/>
              <a:cs typeface="+mn-cs"/>
            </a:endParaRPr>
          </a:p>
        </p:txBody>
      </p:sp>
      <p:pic>
        <p:nvPicPr>
          <p:cNvPr id="6" name="Picture 5">
            <a:extLst>
              <a:ext uri="{FF2B5EF4-FFF2-40B4-BE49-F238E27FC236}">
                <a16:creationId xmlns:a16="http://schemas.microsoft.com/office/drawing/2014/main" id="{62A02114-38FA-4B61-BA7B-A439B77EFC48}"/>
              </a:ext>
            </a:extLst>
          </p:cNvPr>
          <p:cNvPicPr>
            <a:picLocks noChangeAspect="1"/>
          </p:cNvPicPr>
          <p:nvPr/>
        </p:nvPicPr>
        <p:blipFill>
          <a:blip r:embed="rId2"/>
          <a:stretch>
            <a:fillRect/>
          </a:stretch>
        </p:blipFill>
        <p:spPr>
          <a:xfrm>
            <a:off x="3480199" y="2819401"/>
            <a:ext cx="5231602" cy="2055273"/>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创新者都是冒险者么？</a:t>
            </a:r>
            <a:endParaRPr lang="en-US" dirty="0"/>
          </a:p>
        </p:txBody>
      </p:sp>
      <p:sp>
        <p:nvSpPr>
          <p:cNvPr id="3" name="Content Placeholder 2"/>
          <p:cNvSpPr>
            <a:spLocks noGrp="1"/>
          </p:cNvSpPr>
          <p:nvPr>
            <p:ph idx="1"/>
          </p:nvPr>
        </p:nvSpPr>
        <p:spPr>
          <a:xfrm>
            <a:off x="838200" y="1692073"/>
            <a:ext cx="5486400" cy="4625609"/>
          </a:xfrm>
        </p:spPr>
        <p:txBody>
          <a:bodyPr>
            <a:normAutofit fontScale="55000" lnSpcReduction="20000"/>
          </a:bodyPr>
          <a:lstStyle/>
          <a:p>
            <a:pPr>
              <a:lnSpc>
                <a:spcPct val="120000"/>
              </a:lnSpc>
            </a:pPr>
            <a:r>
              <a:rPr lang="zh-CN" altLang="en-US" dirty="0"/>
              <a:t>不是喜欢冒险，而是能从多次失败中恢复</a:t>
            </a:r>
            <a:endParaRPr lang="en-US" altLang="zh-CN" dirty="0"/>
          </a:p>
          <a:p>
            <a:pPr lvl="1">
              <a:lnSpc>
                <a:spcPct val="120000"/>
              </a:lnSpc>
            </a:pPr>
            <a:r>
              <a:rPr lang="en-US" altLang="zh-CN" dirty="0"/>
              <a:t>Rovio </a:t>
            </a:r>
            <a:r>
              <a:rPr lang="zh-CN" altLang="en-US" dirty="0"/>
              <a:t>经过</a:t>
            </a:r>
            <a:r>
              <a:rPr lang="en-US" altLang="zh-CN" dirty="0"/>
              <a:t>51 </a:t>
            </a:r>
            <a:r>
              <a:rPr lang="zh-CN" altLang="en-US" dirty="0"/>
              <a:t>次平庸游戏才做出 愤怒的小鸟</a:t>
            </a:r>
            <a:endParaRPr lang="en-US" altLang="zh-CN" dirty="0"/>
          </a:p>
          <a:p>
            <a:pPr>
              <a:lnSpc>
                <a:spcPct val="120000"/>
              </a:lnSpc>
            </a:pPr>
            <a:r>
              <a:rPr lang="zh-CN" altLang="en-US" dirty="0"/>
              <a:t>有强烈的好奇心</a:t>
            </a:r>
            <a:endParaRPr lang="en-US" altLang="zh-CN" dirty="0"/>
          </a:p>
          <a:p>
            <a:pPr lvl="1">
              <a:lnSpc>
                <a:spcPct val="120000"/>
              </a:lnSpc>
            </a:pPr>
            <a:r>
              <a:rPr lang="zh-CN" altLang="en-US" dirty="0"/>
              <a:t>为何是这样？</a:t>
            </a:r>
            <a:endParaRPr lang="en-US" altLang="zh-CN" dirty="0"/>
          </a:p>
          <a:p>
            <a:pPr>
              <a:lnSpc>
                <a:spcPct val="120000"/>
              </a:lnSpc>
            </a:pPr>
            <a:r>
              <a:rPr lang="zh-CN" altLang="en-US" dirty="0"/>
              <a:t>自学、动手能力强</a:t>
            </a:r>
            <a:endParaRPr lang="en-US" altLang="zh-CN" dirty="0"/>
          </a:p>
          <a:p>
            <a:pPr lvl="1">
              <a:lnSpc>
                <a:spcPct val="120000"/>
              </a:lnSpc>
            </a:pPr>
            <a:r>
              <a:rPr lang="zh-CN" altLang="en-US" dirty="0"/>
              <a:t>当你看到一条蛇的时候，不要向什么委员会报告，不要把你的小伙伴都叫来，也不要召开 会议讨论，就立马杀了它。</a:t>
            </a:r>
            <a:endParaRPr lang="en-US" altLang="zh-CN" dirty="0"/>
          </a:p>
          <a:p>
            <a:pPr lvl="2">
              <a:lnSpc>
                <a:spcPct val="120000"/>
              </a:lnSpc>
            </a:pPr>
            <a:r>
              <a:rPr lang="zh-CN" altLang="en-US" dirty="0"/>
              <a:t>看到问题，能解决就马上解决</a:t>
            </a:r>
          </a:p>
          <a:p>
            <a:pPr lvl="1">
              <a:lnSpc>
                <a:spcPct val="120000"/>
              </a:lnSpc>
            </a:pPr>
            <a:r>
              <a:rPr lang="zh-CN" altLang="en-US" dirty="0"/>
              <a:t>杀了之后，就不要再玩死蛇；我们没有时间去回顾和琢磨过去的决定。</a:t>
            </a:r>
            <a:endParaRPr lang="en-US" altLang="zh-CN" dirty="0"/>
          </a:p>
          <a:p>
            <a:pPr lvl="2">
              <a:lnSpc>
                <a:spcPct val="120000"/>
              </a:lnSpc>
            </a:pPr>
            <a:r>
              <a:rPr lang="zh-CN" altLang="en-US" dirty="0"/>
              <a:t>一直往前寻找新的 机会，别停留在过去</a:t>
            </a:r>
          </a:p>
          <a:p>
            <a:pPr lvl="1">
              <a:lnSpc>
                <a:spcPct val="120000"/>
              </a:lnSpc>
            </a:pPr>
            <a:r>
              <a:rPr lang="zh-CN" altLang="en-US" dirty="0"/>
              <a:t>很多机会看上去都是蛇，所以很多问题都是机会。</a:t>
            </a:r>
            <a:endParaRPr lang="en-US" altLang="zh-CN" dirty="0"/>
          </a:p>
          <a:p>
            <a:pPr lvl="2">
              <a:lnSpc>
                <a:spcPct val="120000"/>
              </a:lnSpc>
            </a:pPr>
            <a:r>
              <a:rPr lang="zh-CN" altLang="en-US" dirty="0"/>
              <a:t>如果连问题都没有，也就没有了新的机会</a:t>
            </a:r>
            <a:endParaRPr lang="en-US" altLang="zh-CN" dirty="0"/>
          </a:p>
          <a:p>
            <a:pPr>
              <a:lnSpc>
                <a:spcPct val="120000"/>
              </a:lnSpc>
            </a:pPr>
            <a:r>
              <a:rPr lang="zh-CN" altLang="en-US" dirty="0"/>
              <a:t>不太在乎面子，而在乎自己能否进步</a:t>
            </a:r>
            <a:endParaRPr lang="en-US" altLang="zh-CN" dirty="0"/>
          </a:p>
          <a:p>
            <a:pPr>
              <a:lnSpc>
                <a:spcPct val="120000"/>
              </a:lnSpc>
            </a:pPr>
            <a:r>
              <a:rPr lang="zh-CN" altLang="en-US" dirty="0"/>
              <a:t>坚持提高质量</a:t>
            </a:r>
            <a:endParaRPr lang="en-US" altLang="zh-CN" dirty="0"/>
          </a:p>
        </p:txBody>
      </p:sp>
      <p:pic>
        <p:nvPicPr>
          <p:cNvPr id="4100" name="Picture 4" descr="Image result for jonathan ive quote it's very easy to be different">
            <a:extLst>
              <a:ext uri="{FF2B5EF4-FFF2-40B4-BE49-F238E27FC236}">
                <a16:creationId xmlns:a16="http://schemas.microsoft.com/office/drawing/2014/main" id="{55BAA492-B9C3-4B8D-BF83-B15DCCAD42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0507" y="1524000"/>
            <a:ext cx="3048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3589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回顾</a:t>
            </a:r>
            <a:endParaRPr lang="en-US" dirty="0"/>
          </a:p>
        </p:txBody>
      </p:sp>
      <p:sp>
        <p:nvSpPr>
          <p:cNvPr id="3" name="Content Placeholder 2"/>
          <p:cNvSpPr>
            <a:spLocks noGrp="1"/>
          </p:cNvSpPr>
          <p:nvPr>
            <p:ph idx="1"/>
          </p:nvPr>
        </p:nvSpPr>
        <p:spPr/>
        <p:txBody>
          <a:bodyPr>
            <a:normAutofit/>
          </a:bodyPr>
          <a:lstStyle/>
          <a:p>
            <a:r>
              <a:rPr lang="en-US" dirty="0"/>
              <a:t>Myths (</a:t>
            </a:r>
            <a:r>
              <a:rPr lang="zh-CN" altLang="en-US" dirty="0"/>
              <a:t>迷思</a:t>
            </a:r>
            <a:r>
              <a:rPr lang="en-US" dirty="0"/>
              <a:t>)</a:t>
            </a:r>
          </a:p>
          <a:p>
            <a:pPr lvl="1"/>
            <a:r>
              <a:rPr lang="zh-CN" altLang="en-US" dirty="0"/>
              <a:t>灵光一闪现，伟大的创新就紧随其后 </a:t>
            </a:r>
            <a:endParaRPr lang="en-US" altLang="zh-CN" dirty="0"/>
          </a:p>
          <a:p>
            <a:pPr lvl="1"/>
            <a:r>
              <a:rPr lang="zh-CN" altLang="en-US" dirty="0"/>
              <a:t>大家都喜欢创新</a:t>
            </a:r>
            <a:endParaRPr lang="en-US" dirty="0"/>
          </a:p>
          <a:p>
            <a:pPr lvl="1"/>
            <a:r>
              <a:rPr lang="zh-CN" altLang="en-US" dirty="0"/>
              <a:t>好的想法会赢</a:t>
            </a:r>
            <a:endParaRPr lang="en-US" dirty="0"/>
          </a:p>
          <a:p>
            <a:pPr lvl="1"/>
            <a:r>
              <a:rPr lang="zh-CN" altLang="en-US" dirty="0"/>
              <a:t>创新者都是一马当先</a:t>
            </a:r>
            <a:endParaRPr lang="en-US" dirty="0"/>
          </a:p>
          <a:p>
            <a:pPr lvl="1"/>
            <a:r>
              <a:rPr lang="zh-CN" altLang="en-US" dirty="0"/>
              <a:t>成功的企业更能创新</a:t>
            </a:r>
            <a:endParaRPr lang="en-US" dirty="0"/>
          </a:p>
          <a:p>
            <a:pPr lvl="1"/>
            <a:r>
              <a:rPr lang="zh-CN" altLang="en-US" dirty="0"/>
              <a:t>要成为某个领域的专家，才能创新</a:t>
            </a:r>
            <a:endParaRPr lang="en-US" altLang="zh-CN" dirty="0"/>
          </a:p>
          <a:p>
            <a:pPr lvl="1"/>
            <a:r>
              <a:rPr lang="zh-CN" altLang="en-US" dirty="0"/>
              <a:t>技术创新是关键</a:t>
            </a:r>
            <a:endParaRPr lang="en-US" dirty="0"/>
          </a:p>
          <a:p>
            <a:r>
              <a:rPr lang="zh-CN" altLang="en-US" dirty="0"/>
              <a:t>如何创新？</a:t>
            </a:r>
            <a:endParaRPr lang="en-US" altLang="zh-CN" dirty="0"/>
          </a:p>
          <a:p>
            <a:pPr lvl="1"/>
            <a:r>
              <a:rPr lang="zh-CN" altLang="en-US" dirty="0"/>
              <a:t>小组讨论，请列出你们感受最深的几点启发</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CC to Release</a:t>
            </a:r>
            <a:endParaRPr lang="en-US" dirty="0"/>
          </a:p>
        </p:txBody>
      </p:sp>
      <p:pic>
        <p:nvPicPr>
          <p:cNvPr id="4" name="内容占位符 3"/>
          <p:cNvPicPr>
            <a:picLocks noGrp="1" noChangeAspect="1"/>
          </p:cNvPicPr>
          <p:nvPr>
            <p:ph idx="1"/>
          </p:nvPr>
        </p:nvPicPr>
        <p:blipFill>
          <a:blip r:embed="rId2"/>
          <a:stretch>
            <a:fillRect/>
          </a:stretch>
        </p:blipFill>
        <p:spPr>
          <a:xfrm>
            <a:off x="1608137" y="2467769"/>
            <a:ext cx="9258300" cy="3067050"/>
          </a:xfrm>
          <a:prstGeom prst="rect">
            <a:avLst/>
          </a:prstGeom>
        </p:spPr>
      </p:pic>
    </p:spTree>
    <p:extLst>
      <p:ext uri="{BB962C8B-B14F-4D97-AF65-F5344CB8AC3E}">
        <p14:creationId xmlns:p14="http://schemas.microsoft.com/office/powerpoint/2010/main" val="42288035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Watch the following </a:t>
            </a:r>
            <a:r>
              <a:rPr lang="en-US" altLang="zh-CN" dirty="0"/>
              <a:t>i</a:t>
            </a:r>
            <a:r>
              <a:rPr lang="en-US" dirty="0"/>
              <a:t>nvention</a:t>
            </a:r>
          </a:p>
        </p:txBody>
      </p:sp>
      <p:sp>
        <p:nvSpPr>
          <p:cNvPr id="3" name="Content Placeholder 2"/>
          <p:cNvSpPr>
            <a:spLocks noGrp="1"/>
          </p:cNvSpPr>
          <p:nvPr>
            <p:ph idx="1"/>
          </p:nvPr>
        </p:nvSpPr>
        <p:spPr/>
        <p:txBody>
          <a:bodyPr/>
          <a:lstStyle/>
          <a:p>
            <a:r>
              <a:rPr lang="en-US" dirty="0">
                <a:hlinkClick r:id="rId2"/>
              </a:rPr>
              <a:t>https://www.youtube.com/watch?v=oa_hiLXLbTc</a:t>
            </a:r>
            <a:endParaRPr lang="en-US" dirty="0"/>
          </a:p>
          <a:p>
            <a:r>
              <a:rPr lang="en-US" dirty="0"/>
              <a:t>That Mitchell And Webb Look - Greatest Invention Yet!</a:t>
            </a:r>
          </a:p>
          <a:p>
            <a:pPr lvl="1"/>
            <a:r>
              <a:rPr lang="en-US" dirty="0"/>
              <a:t>Relative advantage?</a:t>
            </a:r>
          </a:p>
          <a:p>
            <a:pPr lvl="1"/>
            <a:r>
              <a:rPr lang="en-US" dirty="0"/>
              <a:t>Compatibility</a:t>
            </a:r>
          </a:p>
          <a:p>
            <a:pPr lvl="1"/>
            <a:r>
              <a:rPr lang="en-US" dirty="0"/>
              <a:t>Complexity</a:t>
            </a:r>
          </a:p>
          <a:p>
            <a:pPr lvl="1"/>
            <a:r>
              <a:rPr lang="en-US" dirty="0"/>
              <a:t>Trial-ability</a:t>
            </a:r>
          </a:p>
          <a:p>
            <a:pPr lvl="1"/>
            <a:r>
              <a:rPr lang="en-US" dirty="0" err="1"/>
              <a:t>Observability</a:t>
            </a:r>
            <a:r>
              <a:rPr lang="en-US" dirty="0"/>
              <a:t>?</a:t>
            </a:r>
          </a:p>
        </p:txBody>
      </p:sp>
    </p:spTree>
    <p:extLst>
      <p:ext uri="{BB962C8B-B14F-4D97-AF65-F5344CB8AC3E}">
        <p14:creationId xmlns:p14="http://schemas.microsoft.com/office/powerpoint/2010/main" val="3352430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BFBB7-1CFF-413C-BBBE-534DEBA082F4}"/>
              </a:ext>
            </a:extLst>
          </p:cNvPr>
          <p:cNvSpPr>
            <a:spLocks noGrp="1"/>
          </p:cNvSpPr>
          <p:nvPr>
            <p:ph type="title"/>
          </p:nvPr>
        </p:nvSpPr>
        <p:spPr/>
        <p:txBody>
          <a:bodyPr/>
          <a:lstStyle/>
          <a:p>
            <a:r>
              <a:rPr lang="zh-CN" altLang="en-US" dirty="0"/>
              <a:t>计算尺和科学计算器的故事</a:t>
            </a:r>
            <a:endParaRPr lang="en-US" dirty="0"/>
          </a:p>
        </p:txBody>
      </p:sp>
      <p:sp>
        <p:nvSpPr>
          <p:cNvPr id="3" name="Content Placeholder 2">
            <a:extLst>
              <a:ext uri="{FF2B5EF4-FFF2-40B4-BE49-F238E27FC236}">
                <a16:creationId xmlns:a16="http://schemas.microsoft.com/office/drawing/2014/main" id="{7A3744AB-92DE-4052-ADE4-A163C14C442C}"/>
              </a:ext>
            </a:extLst>
          </p:cNvPr>
          <p:cNvSpPr>
            <a:spLocks noGrp="1"/>
          </p:cNvSpPr>
          <p:nvPr>
            <p:ph idx="1"/>
          </p:nvPr>
        </p:nvSpPr>
        <p:spPr/>
        <p:txBody>
          <a:bodyPr/>
          <a:lstStyle/>
          <a:p>
            <a:r>
              <a:rPr lang="zh-CN" altLang="en-US" dirty="0"/>
              <a:t>有</a:t>
            </a:r>
            <a:r>
              <a:rPr lang="en-US" altLang="zh-CN" dirty="0"/>
              <a:t>400</a:t>
            </a:r>
            <a:r>
              <a:rPr lang="zh-CN" altLang="en-US" dirty="0"/>
              <a:t>年历史的计算尺</a:t>
            </a:r>
            <a:endParaRPr lang="en-US" altLang="zh-CN" dirty="0"/>
          </a:p>
          <a:p>
            <a:r>
              <a:rPr lang="zh-CN" altLang="en-US" dirty="0"/>
              <a:t>被科学计算器在 </a:t>
            </a:r>
            <a:r>
              <a:rPr lang="en-US" altLang="zh-CN" dirty="0"/>
              <a:t>5 </a:t>
            </a:r>
            <a:r>
              <a:rPr lang="zh-CN" altLang="en-US" dirty="0"/>
              <a:t>年内淘汰</a:t>
            </a:r>
            <a:endParaRPr lang="en-US" altLang="zh-CN" dirty="0"/>
          </a:p>
        </p:txBody>
      </p:sp>
    </p:spTree>
    <p:extLst>
      <p:ext uri="{BB962C8B-B14F-4D97-AF65-F5344CB8AC3E}">
        <p14:creationId xmlns:p14="http://schemas.microsoft.com/office/powerpoint/2010/main" val="11531692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26" name="Picture 2" descr="http://upload.wikimedia.org/wikipedia/commons/a/a0/Pocket_slide_rule.jpg">
            <a:hlinkClick r:id="rId4"/>
          </p:cNvPr>
          <p:cNvPicPr>
            <a:picLocks noChangeAspect="1" noChangeArrowheads="1"/>
          </p:cNvPicPr>
          <p:nvPr/>
        </p:nvPicPr>
        <p:blipFill rotWithShape="1">
          <a:blip r:embed="rId5" cstate="print"/>
          <a:srcRect r="59551" b="1"/>
          <a:stretch/>
        </p:blipFill>
        <p:spPr bwMode="auto">
          <a:xfrm>
            <a:off x="20" y="1"/>
            <a:ext cx="4343380" cy="2926080"/>
          </a:xfrm>
          <a:prstGeom prst="rect">
            <a:avLst/>
          </a:prstGeom>
          <a:noFill/>
        </p:spPr>
      </p:pic>
      <p:pic>
        <p:nvPicPr>
          <p:cNvPr id="1028" name="Picture 4" descr="http://upload.wikimedia.org/wikipedia/commons/thumb/b/be/Slide_rule_cursor.jpg/250px-Slide_rule_cursor.jpg">
            <a:hlinkClick r:id="rId6"/>
          </p:cNvPr>
          <p:cNvPicPr>
            <a:picLocks noChangeAspect="1" noChangeArrowheads="1"/>
          </p:cNvPicPr>
          <p:nvPr/>
        </p:nvPicPr>
        <p:blipFill rotWithShape="1">
          <a:blip r:embed="rId7" cstate="print"/>
          <a:srcRect l="2343" r="22100" b="1"/>
          <a:stretch/>
        </p:blipFill>
        <p:spPr bwMode="auto">
          <a:xfrm>
            <a:off x="20" y="2926080"/>
            <a:ext cx="4343380" cy="3931920"/>
          </a:xfrm>
          <a:prstGeom prst="rect">
            <a:avLst/>
          </a:prstGeom>
          <a:noFill/>
        </p:spPr>
      </p:pic>
      <p:sp useBgFill="1">
        <p:nvSpPr>
          <p:cNvPr id="73" name="Rectangle 72">
            <a:extLst>
              <a:ext uri="{FF2B5EF4-FFF2-40B4-BE49-F238E27FC236}">
                <a16:creationId xmlns:a16="http://schemas.microsoft.com/office/drawing/2014/main" id="{9B0AFE09-C432-44D9-ADEF-CA287E692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3400" y="1"/>
            <a:ext cx="7848600" cy="6858000"/>
          </a:xfrm>
          <a:prstGeom prst="rect">
            <a:avLst/>
          </a:prstGeom>
          <a:ln>
            <a:noFill/>
          </a:ln>
          <a:effectLst>
            <a:outerShdw blurRad="139700" dist="50800" dir="108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icrosoft YaHei"/>
              <a:cs typeface="+mn-cs"/>
            </a:endParaRPr>
          </a:p>
        </p:txBody>
      </p:sp>
      <p:sp>
        <p:nvSpPr>
          <p:cNvPr id="2" name="Title 1"/>
          <p:cNvSpPr>
            <a:spLocks noGrp="1"/>
          </p:cNvSpPr>
          <p:nvPr>
            <p:ph type="title"/>
          </p:nvPr>
        </p:nvSpPr>
        <p:spPr>
          <a:xfrm>
            <a:off x="4702628" y="365125"/>
            <a:ext cx="6651171" cy="1325563"/>
          </a:xfrm>
        </p:spPr>
        <p:txBody>
          <a:bodyPr>
            <a:normAutofit/>
          </a:bodyPr>
          <a:lstStyle/>
          <a:p>
            <a:r>
              <a:rPr lang="en-US" sz="4200"/>
              <a:t>Market Research </a:t>
            </a:r>
            <a:r>
              <a:rPr lang="en-US" altLang="zh-CN" sz="4200"/>
              <a:t>– sustaining technology</a:t>
            </a:r>
            <a:endParaRPr lang="en-US" sz="4200"/>
          </a:p>
        </p:txBody>
      </p:sp>
      <p:sp>
        <p:nvSpPr>
          <p:cNvPr id="3" name="Content Placeholder 2"/>
          <p:cNvSpPr>
            <a:spLocks noGrp="1"/>
          </p:cNvSpPr>
          <p:nvPr>
            <p:ph idx="1"/>
          </p:nvPr>
        </p:nvSpPr>
        <p:spPr>
          <a:xfrm>
            <a:off x="4702628" y="1825625"/>
            <a:ext cx="6768738" cy="4351338"/>
          </a:xfrm>
        </p:spPr>
        <p:txBody>
          <a:bodyPr>
            <a:normAutofit/>
          </a:bodyPr>
          <a:lstStyle/>
          <a:p>
            <a:r>
              <a:rPr lang="en-US" dirty="0"/>
              <a:t>Current tool: slide rule (</a:t>
            </a:r>
            <a:r>
              <a:rPr lang="zh-CN" altLang="en-US" dirty="0"/>
              <a:t>计算尺</a:t>
            </a:r>
            <a:r>
              <a:rPr lang="en-US" dirty="0"/>
              <a:t>)</a:t>
            </a:r>
          </a:p>
          <a:p>
            <a:r>
              <a:rPr lang="en-US" altLang="zh-CN" dirty="0"/>
              <a:t>History: since 1600</a:t>
            </a:r>
          </a:p>
          <a:p>
            <a:r>
              <a:rPr lang="en-US" altLang="zh-CN" dirty="0"/>
              <a:t>Price: ~$20, User no power</a:t>
            </a:r>
          </a:p>
          <a:p>
            <a:r>
              <a:rPr lang="en-US" altLang="zh-CN" dirty="0"/>
              <a:t>College course to teach how to user it</a:t>
            </a:r>
          </a:p>
          <a:p>
            <a:r>
              <a:rPr lang="en-US" altLang="zh-CN" dirty="0"/>
              <a:t>Every scientist uses it</a:t>
            </a:r>
          </a:p>
          <a:p>
            <a:r>
              <a:rPr lang="en-US" altLang="zh-CN" dirty="0"/>
              <a:t>Has incremental enhancements (even digital parts) </a:t>
            </a:r>
            <a:endParaRPr lang="en-US" dirty="0"/>
          </a:p>
          <a:p>
            <a:pPr>
              <a:buNone/>
            </a:pPr>
            <a:endParaRPr 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altLang="zh-CN" dirty="0"/>
              <a:t>The disruptive technology</a:t>
            </a:r>
            <a:endParaRPr lang="en-US" dirty="0"/>
          </a:p>
        </p:txBody>
      </p:sp>
      <p:sp>
        <p:nvSpPr>
          <p:cNvPr id="3" name="Content Placeholder 2"/>
          <p:cNvSpPr>
            <a:spLocks noGrp="1"/>
          </p:cNvSpPr>
          <p:nvPr>
            <p:ph idx="1"/>
          </p:nvPr>
        </p:nvSpPr>
        <p:spPr>
          <a:xfrm>
            <a:off x="838200" y="1690688"/>
            <a:ext cx="6356856" cy="4351338"/>
          </a:xfrm>
        </p:spPr>
        <p:txBody>
          <a:bodyPr>
            <a:normAutofit lnSpcReduction="10000"/>
          </a:bodyPr>
          <a:lstStyle/>
          <a:p>
            <a:pPr marL="438912" lvl="2" indent="-320040">
              <a:spcBef>
                <a:spcPts val="0"/>
              </a:spcBef>
              <a:buClr>
                <a:schemeClr val="accent1"/>
              </a:buClr>
              <a:buSzPct val="80000"/>
              <a:buFont typeface="Wingdings 2"/>
              <a:buChar char=""/>
            </a:pPr>
            <a:r>
              <a:rPr lang="zh-CN" altLang="en-US" sz="2800" dirty="0"/>
              <a:t>想法：可以放到口袋里的计算器</a:t>
            </a:r>
            <a:endParaRPr lang="en-US" sz="2800" dirty="0"/>
          </a:p>
          <a:p>
            <a:pPr marL="658368" lvl="3" indent="-320040">
              <a:spcBef>
                <a:spcPts val="0"/>
              </a:spcBef>
              <a:buClr>
                <a:schemeClr val="accent1"/>
              </a:buClr>
              <a:buSzPct val="80000"/>
              <a:buFont typeface="Wingdings 2"/>
              <a:buChar char=""/>
            </a:pPr>
            <a:r>
              <a:rPr lang="en-US" sz="2400" b="1" dirty="0"/>
              <a:t>Supporting trigonometric and exponential functions</a:t>
            </a:r>
          </a:p>
          <a:p>
            <a:pPr marL="658368" lvl="3" indent="-320040">
              <a:spcBef>
                <a:spcPts val="0"/>
              </a:spcBef>
              <a:buClr>
                <a:schemeClr val="accent1"/>
              </a:buClr>
              <a:buSzPct val="80000"/>
              <a:buFont typeface="Wingdings 2"/>
              <a:buChar char=""/>
            </a:pPr>
            <a:r>
              <a:rPr lang="en-US" sz="2400" b="1" dirty="0"/>
              <a:t>A powerful scientific calculator that can fit in a shirt pocket</a:t>
            </a:r>
          </a:p>
          <a:p>
            <a:pPr marL="438912" lvl="2" indent="-320040">
              <a:spcBef>
                <a:spcPts val="0"/>
              </a:spcBef>
              <a:buClr>
                <a:schemeClr val="accent1"/>
              </a:buClr>
              <a:buSzPct val="80000"/>
              <a:buFont typeface="Wingdings 2"/>
              <a:buChar char=""/>
            </a:pPr>
            <a:r>
              <a:rPr lang="zh-CN" altLang="en-US" sz="2800" dirty="0"/>
              <a:t>成本 </a:t>
            </a:r>
            <a:r>
              <a:rPr lang="en-US" altLang="zh-CN" sz="2800" dirty="0"/>
              <a:t>/ </a:t>
            </a:r>
            <a:r>
              <a:rPr lang="en-US" sz="2800" dirty="0"/>
              <a:t>Cost:</a:t>
            </a:r>
          </a:p>
          <a:p>
            <a:pPr marL="658368" lvl="3" indent="-320040">
              <a:spcBef>
                <a:spcPts val="0"/>
              </a:spcBef>
              <a:buClr>
                <a:schemeClr val="accent1"/>
              </a:buClr>
              <a:buSzPct val="80000"/>
              <a:buFont typeface="Wingdings 2"/>
              <a:buChar char=""/>
            </a:pPr>
            <a:r>
              <a:rPr lang="en-US" sz="2400" dirty="0"/>
              <a:t>$395 ($2000 in 2008 money)</a:t>
            </a:r>
          </a:p>
          <a:p>
            <a:pPr marL="658368" lvl="3" indent="-320040">
              <a:spcBef>
                <a:spcPts val="0"/>
              </a:spcBef>
              <a:buClr>
                <a:schemeClr val="accent1"/>
              </a:buClr>
              <a:buSzPct val="80000"/>
              <a:buFont typeface="Wingdings 2"/>
              <a:buChar char=""/>
            </a:pPr>
            <a:r>
              <a:rPr lang="en-US" altLang="zh-CN" sz="2400" dirty="0"/>
              <a:t>Power only lasts 3 hr</a:t>
            </a:r>
            <a:endParaRPr lang="en-US" sz="2400" dirty="0"/>
          </a:p>
          <a:p>
            <a:pPr marL="438912" lvl="2" indent="-320040">
              <a:spcBef>
                <a:spcPts val="0"/>
              </a:spcBef>
              <a:buClr>
                <a:schemeClr val="accent1"/>
              </a:buClr>
              <a:buSzPct val="80000"/>
              <a:buFont typeface="Wingdings 2"/>
              <a:buChar char=""/>
            </a:pPr>
            <a:r>
              <a:rPr lang="en-US" sz="2800" dirty="0"/>
              <a:t>Market Research</a:t>
            </a:r>
          </a:p>
          <a:p>
            <a:pPr marL="658368" lvl="3" indent="-320040">
              <a:spcBef>
                <a:spcPts val="0"/>
              </a:spcBef>
              <a:buClr>
                <a:schemeClr val="accent1"/>
              </a:buClr>
              <a:buSzPct val="80000"/>
              <a:buFont typeface="Wingdings 2"/>
              <a:buChar char=""/>
            </a:pPr>
            <a:r>
              <a:rPr lang="en-US" sz="2400" dirty="0"/>
              <a:t>Only 10,000 unit per year. </a:t>
            </a:r>
          </a:p>
          <a:p>
            <a:pPr marL="658368" lvl="3" indent="-320040">
              <a:spcBef>
                <a:spcPts val="0"/>
              </a:spcBef>
              <a:buClr>
                <a:schemeClr val="accent1"/>
              </a:buClr>
              <a:buSzPct val="80000"/>
              <a:buFont typeface="Wingdings 2"/>
              <a:buChar char=""/>
            </a:pPr>
            <a:r>
              <a:rPr lang="en-US" sz="2400" dirty="0"/>
              <a:t> Recommendation: DON’T DO IT. </a:t>
            </a:r>
          </a:p>
          <a:p>
            <a:pPr marL="438912" lvl="2" indent="-320040">
              <a:spcBef>
                <a:spcPts val="0"/>
              </a:spcBef>
              <a:buClr>
                <a:schemeClr val="accent1"/>
              </a:buClr>
              <a:buSzPct val="80000"/>
              <a:buFont typeface="Wingdings 2"/>
              <a:buChar char=""/>
            </a:pPr>
            <a:r>
              <a:rPr lang="en-US" altLang="zh-CN" sz="2800" dirty="0"/>
              <a:t>HP’s CEO: </a:t>
            </a:r>
            <a:r>
              <a:rPr lang="en-US" sz="2800" dirty="0"/>
              <a:t>William Hewlett</a:t>
            </a:r>
            <a:r>
              <a:rPr lang="en-US" altLang="zh-CN" sz="2800" dirty="0"/>
              <a:t>: </a:t>
            </a:r>
          </a:p>
          <a:p>
            <a:pPr marL="658368" lvl="3" indent="-320040">
              <a:spcBef>
                <a:spcPts val="0"/>
              </a:spcBef>
              <a:buClr>
                <a:schemeClr val="accent1"/>
              </a:buClr>
              <a:buSzPct val="80000"/>
              <a:buFont typeface="Wingdings 2"/>
              <a:buChar char=""/>
            </a:pPr>
            <a:r>
              <a:rPr lang="en-US" altLang="zh-CN" sz="2400" dirty="0"/>
              <a:t>Go for it</a:t>
            </a:r>
            <a:endParaRPr lang="en-US" sz="2400" dirty="0"/>
          </a:p>
        </p:txBody>
      </p:sp>
      <p:sp>
        <p:nvSpPr>
          <p:cNvPr id="71" name="Rounded Rectangle 17">
            <a:extLst>
              <a:ext uri="{FF2B5EF4-FFF2-40B4-BE49-F238E27FC236}">
                <a16:creationId xmlns:a16="http://schemas.microsoft.com/office/drawing/2014/main" id="{59978B14-66BF-4EAF-A8C8-CDF3C8634A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3852" y="1948070"/>
            <a:ext cx="3429886" cy="3896139"/>
          </a:xfrm>
          <a:prstGeom prst="roundRect">
            <a:avLst>
              <a:gd name="adj" fmla="val 2028"/>
            </a:avLst>
          </a:prstGeom>
          <a:solidFill>
            <a:schemeClr val="tx1"/>
          </a:solidFill>
          <a:ln>
            <a:solidFill>
              <a:schemeClr val="accent1">
                <a:shade val="50000"/>
              </a:schemeClr>
            </a:solidFill>
          </a:ln>
          <a:effectLst>
            <a:innerShdw blurRad="127000" dist="12700">
              <a:prstClr val="black"/>
            </a:innerShdw>
            <a:reflection blurRad="6350" stA="52000" endA="300" endPos="2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icrosoft YaHei"/>
              <a:cs typeface="+mn-cs"/>
            </a:endParaRPr>
          </a:p>
        </p:txBody>
      </p:sp>
      <p:pic>
        <p:nvPicPr>
          <p:cNvPr id="84994" name="Picture 2" descr="http://upload.wikimedia.org/wikipedia/commons/thumb/0/0e/HP_35_Calculator.jpg/180px-HP_35_Calculator.jpg">
            <a:hlinkClick r:id="rId4"/>
          </p:cNvPr>
          <p:cNvPicPr>
            <a:picLocks noChangeAspect="1" noChangeArrowheads="1"/>
          </p:cNvPicPr>
          <p:nvPr/>
        </p:nvPicPr>
        <p:blipFill rotWithShape="1">
          <a:blip r:embed="rId5" cstate="print"/>
          <a:srcRect l="948" r="550" b="2"/>
          <a:stretch/>
        </p:blipFill>
        <p:spPr bwMode="auto">
          <a:xfrm>
            <a:off x="8226824" y="2268110"/>
            <a:ext cx="2843942" cy="3256059"/>
          </a:xfrm>
          <a:prstGeom prst="rect">
            <a:avLst/>
          </a:prstGeom>
          <a:noFill/>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B65AA217-8643-4EF0-A2C8-3FCEC6330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3400" y="0"/>
            <a:ext cx="40386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icrosoft YaHei"/>
              <a:cs typeface="+mn-cs"/>
            </a:endParaRPr>
          </a:p>
        </p:txBody>
      </p:sp>
      <p:sp>
        <p:nvSpPr>
          <p:cNvPr id="73" name="Rectangle 72">
            <a:extLst>
              <a:ext uri="{FF2B5EF4-FFF2-40B4-BE49-F238E27FC236}">
                <a16:creationId xmlns:a16="http://schemas.microsoft.com/office/drawing/2014/main" id="{04EADE6E-5A4D-4199-8CEF-F0461F081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153400" cy="6858000"/>
          </a:xfrm>
          <a:prstGeom prst="rect">
            <a:avLst/>
          </a:prstGeom>
          <a:blipFill>
            <a:blip r:embed="rId2"/>
            <a:stretch>
              <a:fillRect l="-1" r="-49533"/>
            </a:stretch>
          </a:blipFill>
          <a:ln>
            <a:noFill/>
          </a:ln>
          <a:effectLst>
            <a:outerShdw blurRad="1397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icrosoft YaHei"/>
              <a:cs typeface="+mn-cs"/>
            </a:endParaRPr>
          </a:p>
        </p:txBody>
      </p:sp>
      <p:sp>
        <p:nvSpPr>
          <p:cNvPr id="2" name="Title 1"/>
          <p:cNvSpPr>
            <a:spLocks noGrp="1"/>
          </p:cNvSpPr>
          <p:nvPr>
            <p:ph type="title"/>
          </p:nvPr>
        </p:nvSpPr>
        <p:spPr>
          <a:xfrm>
            <a:off x="838200" y="365125"/>
            <a:ext cx="6662057" cy="1325563"/>
          </a:xfrm>
        </p:spPr>
        <p:txBody>
          <a:bodyPr>
            <a:normAutofit/>
          </a:bodyPr>
          <a:lstStyle/>
          <a:p>
            <a:r>
              <a:rPr lang="zh-CN" altLang="en-US" dirty="0">
                <a:gradFill flip="none" rotWithShape="1">
                  <a:gsLst>
                    <a:gs pos="28000">
                      <a:srgbClr val="EDEDED"/>
                    </a:gs>
                    <a:gs pos="0">
                      <a:srgbClr val="BFBFBF"/>
                    </a:gs>
                    <a:gs pos="100000">
                      <a:srgbClr val="FFFFFF"/>
                    </a:gs>
                  </a:gsLst>
                  <a:lin ang="4800000" scaled="0"/>
                  <a:tileRect/>
                </a:gradFill>
              </a:rPr>
              <a:t>在真实的市场上</a:t>
            </a:r>
            <a:endParaRPr lang="en-US" dirty="0">
              <a:gradFill flip="none" rotWithShape="1">
                <a:gsLst>
                  <a:gs pos="28000">
                    <a:srgbClr val="EDEDED"/>
                  </a:gs>
                  <a:gs pos="0">
                    <a:srgbClr val="BFBFBF"/>
                  </a:gs>
                  <a:gs pos="100000">
                    <a:srgbClr val="FFFFFF"/>
                  </a:gs>
                </a:gsLst>
                <a:lin ang="4800000" scaled="0"/>
                <a:tileRect/>
              </a:gradFill>
            </a:endParaRPr>
          </a:p>
        </p:txBody>
      </p:sp>
      <p:sp>
        <p:nvSpPr>
          <p:cNvPr id="3" name="Content Placeholder 2"/>
          <p:cNvSpPr>
            <a:spLocks noGrp="1"/>
          </p:cNvSpPr>
          <p:nvPr>
            <p:ph idx="1"/>
          </p:nvPr>
        </p:nvSpPr>
        <p:spPr>
          <a:xfrm>
            <a:off x="838200" y="1825625"/>
            <a:ext cx="6466114" cy="4351338"/>
          </a:xfrm>
        </p:spPr>
        <p:txBody>
          <a:bodyPr>
            <a:normAutofit fontScale="92500" lnSpcReduction="10000"/>
          </a:bodyPr>
          <a:lstStyle/>
          <a:p>
            <a:pPr marL="118872" lvl="2" indent="0">
              <a:lnSpc>
                <a:spcPct val="110000"/>
              </a:lnSpc>
              <a:spcBef>
                <a:spcPts val="0"/>
              </a:spcBef>
              <a:buClr>
                <a:schemeClr val="accent1"/>
              </a:buClr>
              <a:buSzPct val="80000"/>
              <a:buNone/>
            </a:pPr>
            <a:r>
              <a:rPr lang="zh-CN" altLang="en-US" sz="2800" dirty="0">
                <a:gradFill>
                  <a:gsLst>
                    <a:gs pos="34000">
                      <a:srgbClr val="EDEDED"/>
                    </a:gs>
                    <a:gs pos="0">
                      <a:srgbClr val="BFBFBF"/>
                    </a:gs>
                    <a:gs pos="100000">
                      <a:srgbClr val="FFFFFF"/>
                    </a:gs>
                  </a:gsLst>
                  <a:lin ang="4800000" scaled="0"/>
                </a:gradFill>
              </a:rPr>
              <a:t>销量</a:t>
            </a:r>
            <a:endParaRPr lang="en-US" sz="2800" dirty="0">
              <a:gradFill>
                <a:gsLst>
                  <a:gs pos="34000">
                    <a:srgbClr val="EDEDED"/>
                  </a:gs>
                  <a:gs pos="0">
                    <a:srgbClr val="BFBFBF"/>
                  </a:gs>
                  <a:gs pos="100000">
                    <a:srgbClr val="FFFFFF"/>
                  </a:gs>
                </a:gsLst>
                <a:lin ang="4800000" scaled="0"/>
              </a:gradFill>
            </a:endParaRPr>
          </a:p>
          <a:p>
            <a:pPr marL="658368" lvl="3" indent="-320040">
              <a:lnSpc>
                <a:spcPct val="110000"/>
              </a:lnSpc>
              <a:spcBef>
                <a:spcPts val="0"/>
              </a:spcBef>
              <a:buClr>
                <a:schemeClr val="accent1"/>
              </a:buClr>
              <a:buSzPct val="80000"/>
              <a:buFont typeface="Wingdings 2"/>
              <a:buChar char=""/>
            </a:pPr>
            <a:r>
              <a:rPr lang="en-US" sz="2400" dirty="0">
                <a:gradFill>
                  <a:gsLst>
                    <a:gs pos="34000">
                      <a:srgbClr val="EDEDED"/>
                    </a:gs>
                    <a:gs pos="0">
                      <a:srgbClr val="BFBFBF"/>
                    </a:gs>
                    <a:gs pos="100000">
                      <a:srgbClr val="FFFFFF"/>
                    </a:gs>
                  </a:gsLst>
                  <a:lin ang="4800000" scaled="0"/>
                </a:gradFill>
              </a:rPr>
              <a:t>10,000 after first month</a:t>
            </a:r>
          </a:p>
          <a:p>
            <a:pPr marL="658368" lvl="3" indent="-320040">
              <a:lnSpc>
                <a:spcPct val="110000"/>
              </a:lnSpc>
              <a:spcBef>
                <a:spcPts val="0"/>
              </a:spcBef>
              <a:buClr>
                <a:schemeClr val="accent1"/>
              </a:buClr>
              <a:buSzPct val="80000"/>
              <a:buFont typeface="Wingdings 2"/>
              <a:buChar char=""/>
            </a:pPr>
            <a:r>
              <a:rPr lang="en-US" sz="2400" dirty="0">
                <a:gradFill>
                  <a:gsLst>
                    <a:gs pos="34000">
                      <a:srgbClr val="EDEDED"/>
                    </a:gs>
                    <a:gs pos="0">
                      <a:srgbClr val="BFBFBF"/>
                    </a:gs>
                    <a:gs pos="100000">
                      <a:srgbClr val="FFFFFF"/>
                    </a:gs>
                  </a:gsLst>
                  <a:lin ang="4800000" scaled="0"/>
                </a:gradFill>
              </a:rPr>
              <a:t>100,000 for the 1</a:t>
            </a:r>
            <a:r>
              <a:rPr lang="en-US" sz="2400" baseline="30000" dirty="0">
                <a:gradFill>
                  <a:gsLst>
                    <a:gs pos="34000">
                      <a:srgbClr val="EDEDED"/>
                    </a:gs>
                    <a:gs pos="0">
                      <a:srgbClr val="BFBFBF"/>
                    </a:gs>
                    <a:gs pos="100000">
                      <a:srgbClr val="FFFFFF"/>
                    </a:gs>
                  </a:gsLst>
                  <a:lin ang="4800000" scaled="0"/>
                </a:gradFill>
              </a:rPr>
              <a:t>st</a:t>
            </a:r>
            <a:r>
              <a:rPr lang="en-US" sz="2400" dirty="0">
                <a:gradFill>
                  <a:gsLst>
                    <a:gs pos="34000">
                      <a:srgbClr val="EDEDED"/>
                    </a:gs>
                    <a:gs pos="0">
                      <a:srgbClr val="BFBFBF"/>
                    </a:gs>
                    <a:gs pos="100000">
                      <a:srgbClr val="FFFFFF"/>
                    </a:gs>
                  </a:gsLst>
                  <a:lin ang="4800000" scaled="0"/>
                </a:gradFill>
              </a:rPr>
              <a:t> year (1972)</a:t>
            </a:r>
          </a:p>
          <a:p>
            <a:pPr marL="118872" lvl="2" indent="0">
              <a:lnSpc>
                <a:spcPct val="110000"/>
              </a:lnSpc>
              <a:spcBef>
                <a:spcPts val="0"/>
              </a:spcBef>
              <a:buClr>
                <a:schemeClr val="accent1"/>
              </a:buClr>
              <a:buSzPct val="80000"/>
              <a:buNone/>
            </a:pPr>
            <a:r>
              <a:rPr lang="zh-CN" altLang="en-US" sz="2800" dirty="0">
                <a:gradFill>
                  <a:gsLst>
                    <a:gs pos="34000">
                      <a:srgbClr val="EDEDED"/>
                    </a:gs>
                    <a:gs pos="0">
                      <a:srgbClr val="BFBFBF"/>
                    </a:gs>
                    <a:gs pos="100000">
                      <a:srgbClr val="FFFFFF"/>
                    </a:gs>
                  </a:gsLst>
                  <a:lin ang="4800000" scaled="0"/>
                </a:gradFill>
              </a:rPr>
              <a:t>产生一个新市场</a:t>
            </a:r>
            <a:endParaRPr lang="en-US" altLang="zh-CN" sz="2800" dirty="0">
              <a:gradFill>
                <a:gsLst>
                  <a:gs pos="34000">
                    <a:srgbClr val="EDEDED"/>
                  </a:gs>
                  <a:gs pos="0">
                    <a:srgbClr val="BFBFBF"/>
                  </a:gs>
                  <a:gs pos="100000">
                    <a:srgbClr val="FFFFFF"/>
                  </a:gs>
                </a:gsLst>
                <a:lin ang="4800000" scaled="0"/>
              </a:gradFill>
            </a:endParaRPr>
          </a:p>
          <a:p>
            <a:pPr marL="658368" lvl="3" indent="-320040">
              <a:lnSpc>
                <a:spcPct val="110000"/>
              </a:lnSpc>
              <a:spcBef>
                <a:spcPts val="0"/>
              </a:spcBef>
              <a:buClr>
                <a:schemeClr val="accent1"/>
              </a:buClr>
              <a:buSzPct val="80000"/>
              <a:buFont typeface="Wingdings 2"/>
              <a:buChar char=""/>
            </a:pPr>
            <a:r>
              <a:rPr lang="en-US" altLang="zh-CN" sz="2400" dirty="0">
                <a:gradFill>
                  <a:gsLst>
                    <a:gs pos="34000">
                      <a:srgbClr val="EDEDED"/>
                    </a:gs>
                    <a:gs pos="0">
                      <a:srgbClr val="BFBFBF"/>
                    </a:gs>
                    <a:gs pos="100000">
                      <a:srgbClr val="FFFFFF"/>
                    </a:gs>
                  </a:gsLst>
                  <a:lin ang="4800000" scaled="0"/>
                </a:gradFill>
              </a:rPr>
              <a:t>Other models appearing (Texas Instrument, Casio)</a:t>
            </a:r>
          </a:p>
          <a:p>
            <a:pPr marL="118872" lvl="2" indent="0">
              <a:lnSpc>
                <a:spcPct val="110000"/>
              </a:lnSpc>
              <a:spcBef>
                <a:spcPts val="0"/>
              </a:spcBef>
              <a:buClr>
                <a:schemeClr val="accent1"/>
              </a:buClr>
              <a:buSzPct val="80000"/>
              <a:buNone/>
            </a:pPr>
            <a:r>
              <a:rPr lang="en-US" altLang="zh-CN" sz="2800" dirty="0">
                <a:gradFill>
                  <a:gsLst>
                    <a:gs pos="34000">
                      <a:srgbClr val="EDEDED"/>
                    </a:gs>
                    <a:gs pos="0">
                      <a:srgbClr val="BFBFBF"/>
                    </a:gs>
                    <a:gs pos="100000">
                      <a:srgbClr val="FFFFFF"/>
                    </a:gs>
                  </a:gsLst>
                  <a:lin ang="4800000" scaled="0"/>
                </a:gradFill>
              </a:rPr>
              <a:t>Price drop to $25 in 1976</a:t>
            </a:r>
          </a:p>
          <a:p>
            <a:pPr marL="438912" lvl="2" indent="-320040">
              <a:lnSpc>
                <a:spcPct val="110000"/>
              </a:lnSpc>
              <a:spcBef>
                <a:spcPts val="0"/>
              </a:spcBef>
              <a:buClr>
                <a:schemeClr val="accent1"/>
              </a:buClr>
              <a:buSzPct val="80000"/>
              <a:buFont typeface="Wingdings 2"/>
              <a:buChar char=""/>
            </a:pPr>
            <a:endParaRPr lang="en-US" sz="2800" dirty="0">
              <a:gradFill>
                <a:gsLst>
                  <a:gs pos="34000">
                    <a:srgbClr val="EDEDED"/>
                  </a:gs>
                  <a:gs pos="0">
                    <a:srgbClr val="BFBFBF"/>
                  </a:gs>
                  <a:gs pos="100000">
                    <a:srgbClr val="FFFFFF"/>
                  </a:gs>
                </a:gsLst>
                <a:lin ang="4800000" scaled="0"/>
              </a:gradFill>
            </a:endParaRPr>
          </a:p>
          <a:p>
            <a:pPr marL="438912" lvl="2" indent="-320040">
              <a:lnSpc>
                <a:spcPct val="110000"/>
              </a:lnSpc>
              <a:spcBef>
                <a:spcPts val="0"/>
              </a:spcBef>
              <a:buClr>
                <a:schemeClr val="accent1"/>
              </a:buClr>
              <a:buSzPct val="80000"/>
              <a:buNone/>
            </a:pPr>
            <a:endParaRPr lang="en-US" sz="2800" dirty="0">
              <a:gradFill>
                <a:gsLst>
                  <a:gs pos="34000">
                    <a:srgbClr val="EDEDED"/>
                  </a:gs>
                  <a:gs pos="0">
                    <a:srgbClr val="BFBFBF"/>
                  </a:gs>
                  <a:gs pos="100000">
                    <a:srgbClr val="FFFFFF"/>
                  </a:gs>
                </a:gsLst>
                <a:lin ang="4800000" scaled="0"/>
              </a:gradFill>
            </a:endParaRPr>
          </a:p>
          <a:p>
            <a:pPr marL="438912" lvl="2" indent="-320040">
              <a:lnSpc>
                <a:spcPct val="110000"/>
              </a:lnSpc>
              <a:spcBef>
                <a:spcPts val="0"/>
              </a:spcBef>
              <a:buClr>
                <a:schemeClr val="accent1"/>
              </a:buClr>
              <a:buSzPct val="80000"/>
              <a:buFont typeface="Wingdings 2"/>
              <a:buChar char=""/>
            </a:pPr>
            <a:r>
              <a:rPr lang="en-US" altLang="zh-CN" sz="2800" dirty="0">
                <a:gradFill>
                  <a:gsLst>
                    <a:gs pos="34000">
                      <a:srgbClr val="EDEDED"/>
                    </a:gs>
                    <a:gs pos="0">
                      <a:srgbClr val="BFBFBF"/>
                    </a:gs>
                    <a:gs pos="100000">
                      <a:srgbClr val="FFFFFF"/>
                    </a:gs>
                  </a:gsLst>
                  <a:lin ang="4800000" scaled="0"/>
                </a:gradFill>
              </a:rPr>
              <a:t>Result:</a:t>
            </a:r>
          </a:p>
          <a:p>
            <a:pPr marL="658368" lvl="3" indent="-320040">
              <a:lnSpc>
                <a:spcPct val="110000"/>
              </a:lnSpc>
              <a:spcBef>
                <a:spcPts val="0"/>
              </a:spcBef>
              <a:buClr>
                <a:schemeClr val="accent1"/>
              </a:buClr>
              <a:buSzPct val="80000"/>
              <a:buFont typeface="Wingdings 2"/>
              <a:buChar char=""/>
            </a:pPr>
            <a:r>
              <a:rPr lang="zh-CN" altLang="en-US" sz="2400" dirty="0">
                <a:gradFill>
                  <a:gsLst>
                    <a:gs pos="34000">
                      <a:srgbClr val="EDEDED"/>
                    </a:gs>
                    <a:gs pos="0">
                      <a:srgbClr val="BFBFBF"/>
                    </a:gs>
                    <a:gs pos="100000">
                      <a:srgbClr val="FFFFFF"/>
                    </a:gs>
                  </a:gsLst>
                  <a:lin ang="4800000" scaled="0"/>
                </a:gradFill>
              </a:rPr>
              <a:t>计算尺退出市场</a:t>
            </a:r>
            <a:endParaRPr lang="en-US" altLang="zh-CN" sz="2400" dirty="0">
              <a:gradFill>
                <a:gsLst>
                  <a:gs pos="34000">
                    <a:srgbClr val="EDEDED"/>
                  </a:gs>
                  <a:gs pos="0">
                    <a:srgbClr val="BFBFBF"/>
                  </a:gs>
                  <a:gs pos="100000">
                    <a:srgbClr val="FFFFFF"/>
                  </a:gs>
                </a:gsLst>
                <a:lin ang="4800000" scaled="0"/>
              </a:gradFill>
            </a:endParaRPr>
          </a:p>
          <a:p>
            <a:pPr marL="658368" lvl="3" indent="-320040">
              <a:lnSpc>
                <a:spcPct val="110000"/>
              </a:lnSpc>
              <a:spcBef>
                <a:spcPts val="0"/>
              </a:spcBef>
              <a:buClr>
                <a:schemeClr val="accent1"/>
              </a:buClr>
              <a:buSzPct val="80000"/>
              <a:buFont typeface="Wingdings 2"/>
              <a:buChar char=""/>
            </a:pPr>
            <a:r>
              <a:rPr lang="zh-CN" altLang="en-US" sz="2400" dirty="0">
                <a:gradFill>
                  <a:gsLst>
                    <a:gs pos="34000">
                      <a:srgbClr val="EDEDED"/>
                    </a:gs>
                    <a:gs pos="0">
                      <a:srgbClr val="BFBFBF"/>
                    </a:gs>
                    <a:gs pos="100000">
                      <a:srgbClr val="FFFFFF"/>
                    </a:gs>
                  </a:gsLst>
                  <a:lin ang="4800000" scaled="0"/>
                </a:gradFill>
              </a:rPr>
              <a:t>大学里面再也没有 “计算尺”课程了</a:t>
            </a:r>
            <a:endParaRPr lang="en-US" altLang="zh-CN" sz="2400" dirty="0">
              <a:gradFill>
                <a:gsLst>
                  <a:gs pos="34000">
                    <a:srgbClr val="EDEDED"/>
                  </a:gs>
                  <a:gs pos="0">
                    <a:srgbClr val="BFBFBF"/>
                  </a:gs>
                  <a:gs pos="100000">
                    <a:srgbClr val="FFFFFF"/>
                  </a:gs>
                </a:gsLst>
                <a:lin ang="4800000" scaled="0"/>
              </a:gradFill>
            </a:endParaRPr>
          </a:p>
        </p:txBody>
      </p:sp>
      <p:pic>
        <p:nvPicPr>
          <p:cNvPr id="83970" name="Picture 2" descr="http://upload.wikimedia.org/wikipedia/commons/thumb/e/e9/TI-30_LED.png/150px-TI-30_LED.png">
            <a:hlinkClick r:id="rId3"/>
          </p:cNvPr>
          <p:cNvPicPr>
            <a:picLocks noChangeAspect="1" noChangeArrowheads="1"/>
          </p:cNvPicPr>
          <p:nvPr/>
        </p:nvPicPr>
        <p:blipFill>
          <a:blip r:embed="rId4" cstate="print"/>
          <a:srcRect/>
          <a:stretch>
            <a:fillRect/>
          </a:stretch>
        </p:blipFill>
        <p:spPr bwMode="auto">
          <a:xfrm>
            <a:off x="8788526" y="1048575"/>
            <a:ext cx="2800500" cy="4760849"/>
          </a:xfrm>
          <a:prstGeom prst="rect">
            <a:avLst/>
          </a:prstGeom>
          <a:noFill/>
        </p:spPr>
      </p:pic>
    </p:spTree>
  </p:cSld>
  <p:clrMapOvr>
    <a:overrideClrMapping bg1="lt1" tx1="dk1" bg2="lt2" tx2="dk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Successful companies care about future? Yes!</a:t>
            </a:r>
          </a:p>
        </p:txBody>
      </p:sp>
      <p:sp>
        <p:nvSpPr>
          <p:cNvPr id="3" name="Content Placeholder 2"/>
          <p:cNvSpPr>
            <a:spLocks noGrp="1"/>
          </p:cNvSpPr>
          <p:nvPr>
            <p:ph idx="1"/>
          </p:nvPr>
        </p:nvSpPr>
        <p:spPr/>
        <p:txBody>
          <a:bodyPr>
            <a:normAutofit/>
          </a:bodyPr>
          <a:lstStyle/>
          <a:p>
            <a:r>
              <a:rPr lang="en-US" dirty="0"/>
              <a:t>But predictions about disruptive future are usually wrong!</a:t>
            </a:r>
          </a:p>
          <a:p>
            <a:r>
              <a:rPr lang="en-US" dirty="0"/>
              <a:t>AT&amp;T, in 1980 hired consultants to  forecast cell-phone use by 2000. </a:t>
            </a:r>
          </a:p>
          <a:p>
            <a:pPr lvl="1"/>
            <a:r>
              <a:rPr lang="en-US" dirty="0"/>
              <a:t>The prediction: </a:t>
            </a:r>
            <a:r>
              <a:rPr lang="en-US" sz="3100" b="1" dirty="0"/>
              <a:t>900,000</a:t>
            </a:r>
            <a:r>
              <a:rPr lang="en-US" dirty="0"/>
              <a:t> subscribers. </a:t>
            </a:r>
          </a:p>
          <a:p>
            <a:pPr lvl="1"/>
            <a:r>
              <a:rPr lang="en-US" dirty="0"/>
              <a:t>Actual number </a:t>
            </a:r>
            <a:r>
              <a:rPr lang="en-US" b="1" dirty="0"/>
              <a:t>109 million</a:t>
            </a:r>
            <a:r>
              <a:rPr lang="en-US" dirty="0"/>
              <a:t>,  120 times difference!</a:t>
            </a:r>
          </a:p>
          <a:p>
            <a:r>
              <a:rPr lang="en-US" dirty="0"/>
              <a:t>Reasonable argument – </a:t>
            </a:r>
          </a:p>
          <a:p>
            <a:pPr lvl="1"/>
            <a:r>
              <a:rPr lang="en-US" dirty="0"/>
              <a:t>“</a:t>
            </a:r>
            <a:r>
              <a:rPr lang="en-US" b="1" dirty="0"/>
              <a:t>when everyone has wired phone, who needs wireless</a:t>
            </a:r>
            <a:r>
              <a:rPr lang="en-US" dirty="0"/>
              <a:t>”? </a:t>
            </a:r>
          </a:p>
          <a:p>
            <a:r>
              <a:rPr lang="en-US" dirty="0"/>
              <a:t>AT&amp;T paid for its mistaken giveaway. </a:t>
            </a:r>
          </a:p>
          <a:p>
            <a:pPr lvl="1"/>
            <a:r>
              <a:rPr lang="en-US" dirty="0"/>
              <a:t>In 1993, to re-join the cellular market, it paid $12.6 billion to enter.</a:t>
            </a:r>
          </a:p>
          <a:p>
            <a:endParaRPr 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维持性技术的特点</a:t>
            </a:r>
            <a:endParaRPr lang="en-US" dirty="0"/>
          </a:p>
        </p:txBody>
      </p:sp>
      <p:sp>
        <p:nvSpPr>
          <p:cNvPr id="3" name="Content Placeholder 2"/>
          <p:cNvSpPr>
            <a:spLocks noGrp="1"/>
          </p:cNvSpPr>
          <p:nvPr>
            <p:ph idx="1"/>
          </p:nvPr>
        </p:nvSpPr>
        <p:spPr>
          <a:xfrm>
            <a:off x="838200" y="1690688"/>
            <a:ext cx="10233800" cy="4351338"/>
          </a:xfrm>
        </p:spPr>
        <p:txBody>
          <a:bodyPr>
            <a:normAutofit/>
          </a:bodyPr>
          <a:lstStyle/>
          <a:p>
            <a:r>
              <a:rPr lang="zh-CN" altLang="en-US" dirty="0"/>
              <a:t>效能过度供给</a:t>
            </a:r>
            <a:endParaRPr lang="en-US" dirty="0"/>
          </a:p>
          <a:p>
            <a:pPr lvl="1"/>
            <a:r>
              <a:rPr lang="zh-CN" altLang="en-US" dirty="0"/>
              <a:t>某个功能的效能超过了市场需求</a:t>
            </a:r>
            <a:endParaRPr lang="en-US" dirty="0"/>
          </a:p>
          <a:p>
            <a:pPr lvl="2"/>
            <a:r>
              <a:rPr lang="en-US" dirty="0"/>
              <a:t>CPU speed,  Monitor Screen Resolution, image size of digital camera, capacity of USB drive</a:t>
            </a:r>
          </a:p>
          <a:p>
            <a:pPr lvl="2"/>
            <a:r>
              <a:rPr lang="en-US" dirty="0"/>
              <a:t>Number of features in word processor software</a:t>
            </a:r>
          </a:p>
          <a:p>
            <a:r>
              <a:rPr lang="en-US" dirty="0"/>
              <a:t>Companies compete in different categories:</a:t>
            </a:r>
          </a:p>
          <a:p>
            <a:pPr lvl="1"/>
            <a:r>
              <a:rPr lang="en-US" dirty="0"/>
              <a:t>Functionality -&gt; reliability -&gt; convenience -&gt; price</a:t>
            </a:r>
          </a:p>
          <a:p>
            <a:pPr lvl="1"/>
            <a:r>
              <a:rPr lang="en-US" dirty="0"/>
              <a:t>When all technology about a product are sustaining technology (mature), the only thing left to compete is:</a:t>
            </a:r>
          </a:p>
          <a:p>
            <a:pPr lvl="2"/>
            <a:r>
              <a:rPr lang="en-US" dirty="0"/>
              <a:t>Price  (</a:t>
            </a:r>
            <a:r>
              <a:rPr lang="zh-CN" altLang="en-US" dirty="0"/>
              <a:t>白菜价</a:t>
            </a:r>
            <a:r>
              <a:rPr lang="en-US" dirty="0"/>
              <a:t>)</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我创新的机会在哪里？</a:t>
            </a:r>
            <a:endParaRPr lang="en-US" dirty="0"/>
          </a:p>
        </p:txBody>
      </p:sp>
      <p:sp>
        <p:nvSpPr>
          <p:cNvPr id="3" name="Content Placeholder 2"/>
          <p:cNvSpPr>
            <a:spLocks noGrp="1"/>
          </p:cNvSpPr>
          <p:nvPr>
            <p:ph idx="1"/>
          </p:nvPr>
        </p:nvSpPr>
        <p:spPr/>
        <p:txBody>
          <a:bodyPr/>
          <a:lstStyle/>
          <a:p>
            <a:r>
              <a:rPr lang="en-US" dirty="0"/>
              <a:t>Know the timing</a:t>
            </a:r>
          </a:p>
          <a:p>
            <a:pPr lvl="1"/>
            <a:r>
              <a:rPr lang="en-US" dirty="0"/>
              <a:t>when to focus on “early adopters”,  </a:t>
            </a:r>
          </a:p>
          <a:p>
            <a:pPr lvl="1"/>
            <a:r>
              <a:rPr lang="en-US" dirty="0"/>
              <a:t>and when to cross to “early majority”</a:t>
            </a:r>
          </a:p>
          <a:p>
            <a:r>
              <a:rPr lang="en-US" dirty="0"/>
              <a:t>When you publish a paper</a:t>
            </a:r>
          </a:p>
          <a:p>
            <a:pPr lvl="1"/>
            <a:r>
              <a:rPr lang="en-US" dirty="0"/>
              <a:t>You target who?</a:t>
            </a:r>
          </a:p>
          <a:p>
            <a:r>
              <a:rPr lang="en-US" dirty="0"/>
              <a:t>When one technology becomes “sustaining”,  usually a disruptive technology can change the base of competition</a:t>
            </a:r>
          </a:p>
          <a:p>
            <a:r>
              <a:rPr lang="en-US" dirty="0"/>
              <a:t>We need to find out the best timing. </a:t>
            </a:r>
          </a:p>
          <a:p>
            <a:endParaRPr 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Discussion</a:t>
            </a:r>
            <a:endParaRPr lang="en-US" dirty="0"/>
          </a:p>
        </p:txBody>
      </p:sp>
      <p:sp>
        <p:nvSpPr>
          <p:cNvPr id="3" name="Content Placeholder 2"/>
          <p:cNvSpPr>
            <a:spLocks noGrp="1"/>
          </p:cNvSpPr>
          <p:nvPr>
            <p:ph idx="1"/>
          </p:nvPr>
        </p:nvSpPr>
        <p:spPr/>
        <p:txBody>
          <a:bodyPr>
            <a:normAutofit/>
          </a:bodyPr>
          <a:lstStyle/>
          <a:p>
            <a:endParaRPr lang="en-US" dirty="0"/>
          </a:p>
        </p:txBody>
      </p:sp>
    </p:spTree>
    <p:extLst>
      <p:ext uri="{BB962C8B-B14F-4D97-AF65-F5344CB8AC3E}">
        <p14:creationId xmlns:p14="http://schemas.microsoft.com/office/powerpoint/2010/main" val="838801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783C7-07EA-4E37-B854-4DA1DBFC60E4}"/>
              </a:ext>
            </a:extLst>
          </p:cNvPr>
          <p:cNvSpPr>
            <a:spLocks noGrp="1"/>
          </p:cNvSpPr>
          <p:nvPr>
            <p:ph type="title"/>
          </p:nvPr>
        </p:nvSpPr>
        <p:spPr/>
        <p:txBody>
          <a:bodyPr/>
          <a:lstStyle/>
          <a:p>
            <a:r>
              <a:rPr lang="en-US" altLang="zh-CN" dirty="0"/>
              <a:t>16.2 </a:t>
            </a:r>
            <a:r>
              <a:rPr lang="zh-CN" altLang="en-US" dirty="0"/>
              <a:t>创新的时机</a:t>
            </a:r>
            <a:endParaRPr lang="en-US" dirty="0"/>
          </a:p>
        </p:txBody>
      </p:sp>
      <p:sp>
        <p:nvSpPr>
          <p:cNvPr id="3" name="Content Placeholder 2">
            <a:extLst>
              <a:ext uri="{FF2B5EF4-FFF2-40B4-BE49-F238E27FC236}">
                <a16:creationId xmlns:a16="http://schemas.microsoft.com/office/drawing/2014/main" id="{DEE1AF59-933E-4338-B003-0C682DE7710A}"/>
              </a:ext>
            </a:extLst>
          </p:cNvPr>
          <p:cNvSpPr>
            <a:spLocks noGrp="1"/>
          </p:cNvSpPr>
          <p:nvPr>
            <p:ph idx="1"/>
          </p:nvPr>
        </p:nvSpPr>
        <p:spPr/>
        <p:txBody>
          <a:bodyPr/>
          <a:lstStyle/>
          <a:p>
            <a:r>
              <a:rPr lang="zh-CN" altLang="en-US" dirty="0"/>
              <a:t>黄金点游戏</a:t>
            </a:r>
            <a:endParaRPr lang="en-US" dirty="0"/>
          </a:p>
        </p:txBody>
      </p:sp>
    </p:spTree>
    <p:extLst>
      <p:ext uri="{BB962C8B-B14F-4D97-AF65-F5344CB8AC3E}">
        <p14:creationId xmlns:p14="http://schemas.microsoft.com/office/powerpoint/2010/main" val="2389354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会诊小组 </a:t>
            </a:r>
            <a:r>
              <a:rPr lang="en-US" altLang="zh-CN" dirty="0"/>
              <a:t>(triage)</a:t>
            </a:r>
            <a:endParaRPr lang="en-US" dirty="0"/>
          </a:p>
        </p:txBody>
      </p:sp>
      <p:sp>
        <p:nvSpPr>
          <p:cNvPr id="3" name="内容占位符 2"/>
          <p:cNvSpPr>
            <a:spLocks noGrp="1"/>
          </p:cNvSpPr>
          <p:nvPr>
            <p:ph idx="1"/>
          </p:nvPr>
        </p:nvSpPr>
        <p:spPr/>
        <p:txBody>
          <a:bodyPr>
            <a:normAutofit/>
          </a:bodyPr>
          <a:lstStyle/>
          <a:p>
            <a:pPr marL="118872" indent="0">
              <a:buNone/>
            </a:pPr>
            <a:r>
              <a:rPr lang="zh-CN" altLang="en-US" dirty="0"/>
              <a:t>对于每一个</a:t>
            </a:r>
            <a:r>
              <a:rPr lang="en-US" altLang="zh-CN" dirty="0"/>
              <a:t>Bug</a:t>
            </a:r>
            <a:r>
              <a:rPr lang="zh-CN" altLang="en-US" dirty="0"/>
              <a:t>，会诊小组要决定采取下面哪一种行动：</a:t>
            </a:r>
          </a:p>
          <a:p>
            <a:r>
              <a:rPr lang="zh-CN" altLang="en-US" dirty="0"/>
              <a:t>修复（</a:t>
            </a:r>
            <a:r>
              <a:rPr lang="en-US" altLang="zh-CN" dirty="0"/>
              <a:t>Fix</a:t>
            </a:r>
            <a:r>
              <a:rPr lang="zh-CN" altLang="en-US" dirty="0"/>
              <a:t>）。小组同意修复这一问题。</a:t>
            </a:r>
            <a:endParaRPr lang="en-US" altLang="zh-CN" dirty="0"/>
          </a:p>
          <a:p>
            <a:r>
              <a:rPr lang="zh-CN" altLang="en-US" dirty="0"/>
              <a:t>设计本来如此（</a:t>
            </a:r>
            <a:r>
              <a:rPr lang="en-US" altLang="zh-CN" dirty="0"/>
              <a:t>As Designed</a:t>
            </a:r>
            <a:r>
              <a:rPr lang="zh-CN" altLang="en-US" dirty="0"/>
              <a:t>）。用户或测试人员可能对功能有误解，或者功能的解释 不完备。 </a:t>
            </a:r>
            <a:endParaRPr lang="en-US" altLang="zh-CN" dirty="0"/>
          </a:p>
          <a:p>
            <a:r>
              <a:rPr lang="zh-CN" altLang="en-US" dirty="0"/>
              <a:t>不修复（</a:t>
            </a:r>
            <a:r>
              <a:rPr lang="en-US" altLang="zh-CN" dirty="0"/>
              <a:t>Won't Fix</a:t>
            </a:r>
            <a:r>
              <a:rPr lang="zh-CN" altLang="en-US" dirty="0"/>
              <a:t>）。这是一个问题，但是这个软件版本不打算修复。</a:t>
            </a:r>
            <a:endParaRPr lang="en-US" altLang="zh-CN" dirty="0"/>
          </a:p>
          <a:p>
            <a:r>
              <a:rPr lang="zh-CN" altLang="en-US" dirty="0"/>
              <a:t>推迟（</a:t>
            </a:r>
            <a:r>
              <a:rPr lang="en-US" altLang="zh-CN" dirty="0"/>
              <a:t>Postpone</a:t>
            </a:r>
            <a:r>
              <a:rPr lang="zh-CN" altLang="en-US" dirty="0"/>
              <a:t>）。如果我们的软件是真正解决用户问题的，是有价值的，那它一定 会有下一个版本。</a:t>
            </a:r>
          </a:p>
          <a:p>
            <a:endParaRPr lang="en-US" dirty="0"/>
          </a:p>
        </p:txBody>
      </p:sp>
    </p:spTree>
    <p:extLst>
      <p:ext uri="{BB962C8B-B14F-4D97-AF65-F5344CB8AC3E}">
        <p14:creationId xmlns:p14="http://schemas.microsoft.com/office/powerpoint/2010/main" val="25089003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A1351-DD56-48BD-9B45-3B5E046FE9F8}"/>
              </a:ext>
            </a:extLst>
          </p:cNvPr>
          <p:cNvSpPr>
            <a:spLocks noGrp="1"/>
          </p:cNvSpPr>
          <p:nvPr>
            <p:ph type="title"/>
          </p:nvPr>
        </p:nvSpPr>
        <p:spPr/>
        <p:txBody>
          <a:bodyPr/>
          <a:lstStyle/>
          <a:p>
            <a:r>
              <a:rPr lang="en-US" altLang="zh-CN" dirty="0"/>
              <a:t>16.3 </a:t>
            </a:r>
            <a:r>
              <a:rPr lang="zh-CN" altLang="en-US" dirty="0"/>
              <a:t>创新的招数</a:t>
            </a:r>
            <a:endParaRPr lang="en-US" dirty="0"/>
          </a:p>
        </p:txBody>
      </p:sp>
      <p:sp>
        <p:nvSpPr>
          <p:cNvPr id="3" name="Content Placeholder 2">
            <a:extLst>
              <a:ext uri="{FF2B5EF4-FFF2-40B4-BE49-F238E27FC236}">
                <a16:creationId xmlns:a16="http://schemas.microsoft.com/office/drawing/2014/main" id="{F5949504-C8F8-4F71-AD28-C0D70E30F50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254526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产品成熟阶段</a:t>
            </a:r>
            <a:endParaRPr lang="en-US"/>
          </a:p>
        </p:txBody>
      </p:sp>
      <p:pic>
        <p:nvPicPr>
          <p:cNvPr id="3" name="Picture 2">
            <a:extLst>
              <a:ext uri="{FF2B5EF4-FFF2-40B4-BE49-F238E27FC236}">
                <a16:creationId xmlns:a16="http://schemas.microsoft.com/office/drawing/2014/main" id="{9ADACEE0-153B-4B22-8D68-E414ECB33668}"/>
              </a:ext>
            </a:extLst>
          </p:cNvPr>
          <p:cNvPicPr>
            <a:picLocks noChangeAspect="1"/>
          </p:cNvPicPr>
          <p:nvPr/>
        </p:nvPicPr>
        <p:blipFill>
          <a:blip r:embed="rId3"/>
          <a:stretch>
            <a:fillRect/>
          </a:stretch>
        </p:blipFill>
        <p:spPr>
          <a:xfrm>
            <a:off x="5900057" y="196449"/>
            <a:ext cx="5231602" cy="2055273"/>
          </a:xfrm>
          <a:prstGeom prst="rect">
            <a:avLst/>
          </a:prstGeom>
        </p:spPr>
      </p:pic>
      <p:pic>
        <p:nvPicPr>
          <p:cNvPr id="8" name="Picture 7">
            <a:extLst>
              <a:ext uri="{FF2B5EF4-FFF2-40B4-BE49-F238E27FC236}">
                <a16:creationId xmlns:a16="http://schemas.microsoft.com/office/drawing/2014/main" id="{88DB53FB-A4AA-45F3-90DE-032A48A78D65}"/>
              </a:ext>
            </a:extLst>
          </p:cNvPr>
          <p:cNvPicPr>
            <a:picLocks noChangeAspect="1"/>
          </p:cNvPicPr>
          <p:nvPr/>
        </p:nvPicPr>
        <p:blipFill>
          <a:blip r:embed="rId4"/>
          <a:stretch>
            <a:fillRect/>
          </a:stretch>
        </p:blipFill>
        <p:spPr>
          <a:xfrm>
            <a:off x="5900058" y="2363843"/>
            <a:ext cx="5231602" cy="2474921"/>
          </a:xfrm>
          <a:prstGeom prst="rect">
            <a:avLst/>
          </a:prstGeom>
        </p:spPr>
      </p:pic>
      <p:pic>
        <p:nvPicPr>
          <p:cNvPr id="10" name="Picture 9">
            <a:extLst>
              <a:ext uri="{FF2B5EF4-FFF2-40B4-BE49-F238E27FC236}">
                <a16:creationId xmlns:a16="http://schemas.microsoft.com/office/drawing/2014/main" id="{B87C5898-D428-4678-A7C4-7E2A4CB7C88D}"/>
              </a:ext>
            </a:extLst>
          </p:cNvPr>
          <p:cNvPicPr>
            <a:picLocks noChangeAspect="1"/>
          </p:cNvPicPr>
          <p:nvPr/>
        </p:nvPicPr>
        <p:blipFill>
          <a:blip r:embed="rId5"/>
          <a:stretch>
            <a:fillRect/>
          </a:stretch>
        </p:blipFill>
        <p:spPr>
          <a:xfrm>
            <a:off x="5900057" y="4873064"/>
            <a:ext cx="5231602" cy="1068556"/>
          </a:xfrm>
          <a:prstGeom prst="rect">
            <a:avLst/>
          </a:prstGeom>
        </p:spPr>
      </p:pic>
      <p:sp>
        <p:nvSpPr>
          <p:cNvPr id="12" name="TextBox 11">
            <a:extLst>
              <a:ext uri="{FF2B5EF4-FFF2-40B4-BE49-F238E27FC236}">
                <a16:creationId xmlns:a16="http://schemas.microsoft.com/office/drawing/2014/main" id="{5EEC18A5-F5EF-4524-AAE7-91D670F694C0}"/>
              </a:ext>
            </a:extLst>
          </p:cNvPr>
          <p:cNvSpPr txBox="1"/>
          <p:nvPr/>
        </p:nvSpPr>
        <p:spPr>
          <a:xfrm>
            <a:off x="990600" y="2090057"/>
            <a:ext cx="4463143"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Calibri"/>
                <a:ea typeface="Microsoft YaHei"/>
                <a:cs typeface="+mn-cs"/>
              </a:rPr>
              <a:t>你的产品在哪个阶段？</a:t>
            </a:r>
            <a:endParaRPr kumimoji="0" lang="en-US" altLang="zh-CN" sz="1800" b="0" i="0" u="none" strike="noStrike" kern="1200" cap="none" spc="0" normalizeH="0" baseline="0" noProof="0">
              <a:ln>
                <a:noFill/>
              </a:ln>
              <a:solidFill>
                <a:prstClr val="white"/>
              </a:solidFill>
              <a:effectLst/>
              <a:uLnTx/>
              <a:uFillTx/>
              <a:latin typeface="Calibri"/>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Calibri"/>
                <a:ea typeface="Microsoft YaHei"/>
                <a:cs typeface="+mn-cs"/>
              </a:rPr>
              <a:t>产品</a:t>
            </a:r>
            <a:r>
              <a:rPr kumimoji="0" lang="en-US" altLang="zh-CN" sz="1800" b="0" i="0" u="none" strike="noStrike" kern="1200" cap="none" spc="0" normalizeH="0" baseline="0" noProof="0">
                <a:ln>
                  <a:noFill/>
                </a:ln>
                <a:solidFill>
                  <a:prstClr val="white"/>
                </a:solidFill>
                <a:effectLst/>
                <a:uLnTx/>
                <a:uFillTx/>
                <a:latin typeface="Calibri"/>
                <a:ea typeface="Microsoft YaHei"/>
                <a:cs typeface="+mn-cs"/>
              </a:rPr>
              <a:t>/</a:t>
            </a:r>
            <a:r>
              <a:rPr kumimoji="0" lang="zh-CN" altLang="en-US" sz="1800" b="0" i="0" u="none" strike="noStrike" kern="1200" cap="none" spc="0" normalizeH="0" baseline="0" noProof="0">
                <a:ln>
                  <a:noFill/>
                </a:ln>
                <a:solidFill>
                  <a:prstClr val="white"/>
                </a:solidFill>
                <a:effectLst/>
                <a:uLnTx/>
                <a:uFillTx/>
                <a:latin typeface="Calibri"/>
                <a:ea typeface="Microsoft YaHei"/>
                <a:cs typeface="+mn-cs"/>
              </a:rPr>
              <a:t>功能是否出现早于市场？</a:t>
            </a:r>
            <a:endParaRPr kumimoji="0" lang="en-US" altLang="zh-CN" sz="1800" b="0" i="0" u="none" strike="noStrike" kern="1200" cap="none" spc="0" normalizeH="0" baseline="0" noProof="0">
              <a:ln>
                <a:noFill/>
              </a:ln>
              <a:solidFill>
                <a:prstClr val="white"/>
              </a:solidFill>
              <a:effectLst/>
              <a:uLnTx/>
              <a:uFillTx/>
              <a:latin typeface="Calibri"/>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Calibri"/>
                <a:ea typeface="Microsoft YaHei"/>
                <a:cs typeface="+mn-cs"/>
              </a:rPr>
              <a:t>效能过剩 </a:t>
            </a:r>
            <a:r>
              <a:rPr kumimoji="0" lang="en-US" altLang="zh-CN" sz="1800" b="0" i="0" u="none" strike="noStrike" kern="1200" cap="none" spc="0" normalizeH="0" baseline="0" noProof="0">
                <a:ln>
                  <a:noFill/>
                </a:ln>
                <a:solidFill>
                  <a:prstClr val="white"/>
                </a:solidFill>
                <a:effectLst/>
                <a:uLnTx/>
                <a:uFillTx/>
                <a:latin typeface="Calibri"/>
                <a:ea typeface="Microsoft YaHei"/>
                <a:cs typeface="+mn-cs"/>
              </a:rPr>
              <a:t>– Performance Oversupply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Calibri"/>
                <a:ea typeface="Microsoft YaHei"/>
                <a:cs typeface="+mn-cs"/>
              </a:rPr>
              <a:t>你的产品有哪些效能过剩？</a:t>
            </a:r>
            <a:endParaRPr kumimoji="0" lang="en-US" sz="1800" b="0" i="0" u="none" strike="noStrike" kern="1200" cap="none" spc="0" normalizeH="0" baseline="0" noProof="0">
              <a:ln>
                <a:noFill/>
              </a:ln>
              <a:solidFill>
                <a:prstClr val="white"/>
              </a:solidFill>
              <a:effectLst/>
              <a:uLnTx/>
              <a:uFillTx/>
              <a:latin typeface="Calibri"/>
              <a:ea typeface="Microsoft YaHei"/>
              <a:cs typeface="+mn-cs"/>
            </a:endParaRPr>
          </a:p>
        </p:txBody>
      </p:sp>
    </p:spTree>
    <p:extLst>
      <p:ext uri="{BB962C8B-B14F-4D97-AF65-F5344CB8AC3E}">
        <p14:creationId xmlns:p14="http://schemas.microsoft.com/office/powerpoint/2010/main" val="801832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71A18-089C-423C-9EE8-B981F5F419D1}"/>
              </a:ext>
            </a:extLst>
          </p:cNvPr>
          <p:cNvSpPr>
            <a:spLocks noGrp="1"/>
          </p:cNvSpPr>
          <p:nvPr>
            <p:ph type="title"/>
          </p:nvPr>
        </p:nvSpPr>
        <p:spPr/>
        <p:txBody>
          <a:bodyPr/>
          <a:lstStyle/>
          <a:p>
            <a:r>
              <a:rPr lang="zh-CN" altLang="en-US"/>
              <a:t>新技术发展的规律</a:t>
            </a:r>
            <a:endParaRPr lang="en-US"/>
          </a:p>
        </p:txBody>
      </p:sp>
      <p:pic>
        <p:nvPicPr>
          <p:cNvPr id="4" name="Content Placeholder 3">
            <a:extLst>
              <a:ext uri="{FF2B5EF4-FFF2-40B4-BE49-F238E27FC236}">
                <a16:creationId xmlns:a16="http://schemas.microsoft.com/office/drawing/2014/main" id="{C11819AE-31D7-4373-9AA6-EFBEAD6342AC}"/>
              </a:ext>
            </a:extLst>
          </p:cNvPr>
          <p:cNvPicPr>
            <a:picLocks noGrp="1" noChangeAspect="1"/>
          </p:cNvPicPr>
          <p:nvPr>
            <p:ph idx="1"/>
          </p:nvPr>
        </p:nvPicPr>
        <p:blipFill>
          <a:blip r:embed="rId3"/>
          <a:stretch>
            <a:fillRect/>
          </a:stretch>
        </p:blipFill>
        <p:spPr>
          <a:xfrm>
            <a:off x="6586682" y="427774"/>
            <a:ext cx="4582642" cy="3001226"/>
          </a:xfrm>
          <a:prstGeom prst="rect">
            <a:avLst/>
          </a:prstGeom>
        </p:spPr>
      </p:pic>
      <p:pic>
        <p:nvPicPr>
          <p:cNvPr id="5" name="Picture 4">
            <a:extLst>
              <a:ext uri="{FF2B5EF4-FFF2-40B4-BE49-F238E27FC236}">
                <a16:creationId xmlns:a16="http://schemas.microsoft.com/office/drawing/2014/main" id="{A471DE91-AF6D-4116-979E-9F823DD8DF86}"/>
              </a:ext>
            </a:extLst>
          </p:cNvPr>
          <p:cNvPicPr>
            <a:picLocks noChangeAspect="1"/>
          </p:cNvPicPr>
          <p:nvPr/>
        </p:nvPicPr>
        <p:blipFill>
          <a:blip r:embed="rId4"/>
          <a:stretch>
            <a:fillRect/>
          </a:stretch>
        </p:blipFill>
        <p:spPr>
          <a:xfrm>
            <a:off x="4594596" y="3643779"/>
            <a:ext cx="4582641" cy="3027359"/>
          </a:xfrm>
          <a:prstGeom prst="rect">
            <a:avLst/>
          </a:prstGeom>
        </p:spPr>
      </p:pic>
      <p:sp>
        <p:nvSpPr>
          <p:cNvPr id="6" name="TextBox 5">
            <a:extLst>
              <a:ext uri="{FF2B5EF4-FFF2-40B4-BE49-F238E27FC236}">
                <a16:creationId xmlns:a16="http://schemas.microsoft.com/office/drawing/2014/main" id="{249B9B41-A796-4090-B3F2-585944CBD786}"/>
              </a:ext>
            </a:extLst>
          </p:cNvPr>
          <p:cNvSpPr txBox="1"/>
          <p:nvPr/>
        </p:nvSpPr>
        <p:spPr>
          <a:xfrm>
            <a:off x="1022676" y="1853506"/>
            <a:ext cx="3363685"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Calibri"/>
                <a:ea typeface="Microsoft YaHei"/>
                <a:cs typeface="+mn-cs"/>
              </a:rPr>
              <a:t>技术发展的规律</a:t>
            </a:r>
            <a:endParaRPr kumimoji="0" lang="en-US" altLang="zh-CN" sz="1800" b="0" i="0" u="none" strike="noStrike" kern="1200" cap="none" spc="0" normalizeH="0" baseline="0" noProof="0">
              <a:ln>
                <a:noFill/>
              </a:ln>
              <a:solidFill>
                <a:prstClr val="white"/>
              </a:solidFill>
              <a:effectLst/>
              <a:uLnTx/>
              <a:uFillTx/>
              <a:latin typeface="Calibri"/>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Calibri"/>
                <a:ea typeface="Microsoft YaHei"/>
                <a:cs typeface="+mn-cs"/>
              </a:rPr>
              <a:t>泡沫发展的规律</a:t>
            </a:r>
            <a:endParaRPr kumimoji="0" lang="en-US" sz="1800" b="0" i="0" u="none" strike="noStrike" kern="1200" cap="none" spc="0" normalizeH="0" baseline="0" noProof="0">
              <a:ln>
                <a:noFill/>
              </a:ln>
              <a:solidFill>
                <a:prstClr val="white"/>
              </a:solidFill>
              <a:effectLst/>
              <a:uLnTx/>
              <a:uFillTx/>
              <a:latin typeface="Calibri"/>
              <a:ea typeface="Microsoft YaHei"/>
              <a:cs typeface="+mn-cs"/>
            </a:endParaRP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3873607E-C15F-4FD2-9E8B-3EBEEEC2FDE6}"/>
                  </a:ext>
                </a:extLst>
              </p14:cNvPr>
              <p14:cNvContentPartPr/>
              <p14:nvPr/>
            </p14:nvContentPartPr>
            <p14:xfrm>
              <a:off x="6966057" y="687349"/>
              <a:ext cx="2084040" cy="5763240"/>
            </p14:xfrm>
          </p:contentPart>
        </mc:Choice>
        <mc:Fallback xmlns="">
          <p:pic>
            <p:nvPicPr>
              <p:cNvPr id="3" name="Ink 2">
                <a:extLst>
                  <a:ext uri="{FF2B5EF4-FFF2-40B4-BE49-F238E27FC236}">
                    <a16:creationId xmlns:a16="http://schemas.microsoft.com/office/drawing/2014/main" id="{3873607E-C15F-4FD2-9E8B-3EBEEEC2FDE6}"/>
                  </a:ext>
                </a:extLst>
              </p:cNvPr>
              <p:cNvPicPr/>
              <p:nvPr/>
            </p:nvPicPr>
            <p:blipFill>
              <a:blip r:embed="rId6"/>
              <a:stretch>
                <a:fillRect/>
              </a:stretch>
            </p:blipFill>
            <p:spPr>
              <a:xfrm>
                <a:off x="6957417" y="678349"/>
                <a:ext cx="2101680" cy="5780880"/>
              </a:xfrm>
              <a:prstGeom prst="rect">
                <a:avLst/>
              </a:prstGeom>
            </p:spPr>
          </p:pic>
        </mc:Fallback>
      </mc:AlternateContent>
    </p:spTree>
    <p:extLst>
      <p:ext uri="{BB962C8B-B14F-4D97-AF65-F5344CB8AC3E}">
        <p14:creationId xmlns:p14="http://schemas.microsoft.com/office/powerpoint/2010/main" val="129190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Different types of “Building”</a:t>
            </a:r>
            <a:endParaRPr lang="en-US" dirty="0"/>
          </a:p>
        </p:txBody>
      </p:sp>
      <p:sp>
        <p:nvSpPr>
          <p:cNvPr id="3" name="Content Placeholder 2"/>
          <p:cNvSpPr>
            <a:spLocks noGrp="1"/>
          </p:cNvSpPr>
          <p:nvPr>
            <p:ph idx="1"/>
          </p:nvPr>
        </p:nvSpPr>
        <p:spPr/>
        <p:txBody>
          <a:bodyPr>
            <a:normAutofit fontScale="85000" lnSpcReduction="20000"/>
          </a:bodyPr>
          <a:lstStyle/>
          <a:p>
            <a:pPr marL="514350" lvl="0" indent="-514350" eaLnBrk="0" hangingPunct="0">
              <a:lnSpc>
                <a:spcPct val="110000"/>
              </a:lnSpc>
              <a:buFont typeface="+mj-lt"/>
              <a:buAutoNum type="arabicPeriod"/>
            </a:pPr>
            <a:r>
              <a:rPr lang="en-US" dirty="0"/>
              <a:t>Build To Learn</a:t>
            </a:r>
            <a:r>
              <a:rPr lang="zh-CN" altLang="en-US" dirty="0"/>
              <a:t>：</a:t>
            </a:r>
            <a:endParaRPr lang="en-US" altLang="zh-CN" dirty="0"/>
          </a:p>
          <a:p>
            <a:pPr lvl="1" eaLnBrk="0" hangingPunct="0">
              <a:lnSpc>
                <a:spcPct val="110000"/>
              </a:lnSpc>
            </a:pPr>
            <a:r>
              <a:rPr lang="zh-CN" altLang="en-US" dirty="0"/>
              <a:t>开发软件，构建系统的目的是做进一步的试验，试图发现客观规律或某个试验方法的优点与缺点。这些项目经常是科研论文的基础工作。</a:t>
            </a:r>
            <a:endParaRPr lang="en-US" dirty="0"/>
          </a:p>
          <a:p>
            <a:pPr marL="514350" lvl="0" indent="-514350" eaLnBrk="0" hangingPunct="0">
              <a:lnSpc>
                <a:spcPct val="110000"/>
              </a:lnSpc>
              <a:buFont typeface="+mj-lt"/>
              <a:buAutoNum type="arabicPeriod"/>
            </a:pPr>
            <a:r>
              <a:rPr lang="en-US" dirty="0"/>
              <a:t>Build To Show</a:t>
            </a:r>
            <a:r>
              <a:rPr lang="zh-CN" altLang="en-US" dirty="0"/>
              <a:t>：</a:t>
            </a:r>
            <a:endParaRPr lang="en-US" altLang="zh-CN" dirty="0"/>
          </a:p>
          <a:p>
            <a:pPr lvl="1" eaLnBrk="0" hangingPunct="0">
              <a:lnSpc>
                <a:spcPct val="110000"/>
              </a:lnSpc>
            </a:pPr>
            <a:r>
              <a:rPr lang="zh-CN" altLang="en-US" dirty="0"/>
              <a:t>为了突出地展现某个技术的作用，开发一些演示为目的的软件，这些项目很吸引眼球，经常获得新闻报道，但是功能未必全面或实用。</a:t>
            </a:r>
            <a:endParaRPr lang="en-US" dirty="0"/>
          </a:p>
          <a:p>
            <a:pPr marL="514350" lvl="0" indent="-514350" eaLnBrk="0" hangingPunct="0">
              <a:lnSpc>
                <a:spcPct val="110000"/>
              </a:lnSpc>
              <a:buFont typeface="+mj-lt"/>
              <a:buAutoNum type="arabicPeriod"/>
            </a:pPr>
            <a:r>
              <a:rPr lang="en-US" dirty="0"/>
              <a:t>Build To Serve</a:t>
            </a:r>
            <a:r>
              <a:rPr lang="zh-CN" altLang="en-US" dirty="0"/>
              <a:t>：</a:t>
            </a:r>
            <a:endParaRPr lang="en-US" altLang="zh-CN" dirty="0"/>
          </a:p>
          <a:p>
            <a:pPr lvl="1" eaLnBrk="0" hangingPunct="0">
              <a:lnSpc>
                <a:spcPct val="110000"/>
              </a:lnSpc>
            </a:pPr>
            <a:r>
              <a:rPr lang="zh-CN" altLang="en-US" dirty="0"/>
              <a:t>为了服务一定范围的目标用户而构建的工具和应用等，有时以公开的</a:t>
            </a:r>
            <a:r>
              <a:rPr lang="en-US" dirty="0"/>
              <a:t>SDK </a:t>
            </a:r>
            <a:r>
              <a:rPr lang="zh-CN" altLang="en-US" dirty="0"/>
              <a:t>形式发布，让别的研发人员使用。</a:t>
            </a:r>
            <a:endParaRPr lang="en-US" dirty="0"/>
          </a:p>
          <a:p>
            <a:pPr marL="514350" lvl="0" indent="-514350" eaLnBrk="0" hangingPunct="0">
              <a:lnSpc>
                <a:spcPct val="110000"/>
              </a:lnSpc>
              <a:buFont typeface="+mj-lt"/>
              <a:buAutoNum type="arabicPeriod"/>
            </a:pPr>
            <a:r>
              <a:rPr lang="en-US" dirty="0"/>
              <a:t>Build To Win</a:t>
            </a:r>
            <a:r>
              <a:rPr lang="zh-CN" altLang="en-US" dirty="0"/>
              <a:t>：</a:t>
            </a:r>
            <a:endParaRPr lang="en-US" altLang="zh-CN" dirty="0"/>
          </a:p>
          <a:p>
            <a:pPr lvl="1" eaLnBrk="0" hangingPunct="0">
              <a:lnSpc>
                <a:spcPct val="110000"/>
              </a:lnSpc>
            </a:pPr>
            <a:r>
              <a:rPr lang="zh-CN" altLang="en-US" dirty="0"/>
              <a:t>以在市场上赢得用户为目标而构建的软件。这也是种种科学发现，技术突破最好的试金石。所有以营利为目的的公司和团队都在为此努力。</a:t>
            </a:r>
            <a:endParaRPr lang="en-US" dirty="0"/>
          </a:p>
          <a:p>
            <a:pPr marL="0" indent="0">
              <a:lnSpc>
                <a:spcPct val="110000"/>
              </a:lnSpc>
              <a:buNone/>
            </a:pPr>
            <a:endParaRPr lang="en-US" dirty="0"/>
          </a:p>
        </p:txBody>
      </p:sp>
    </p:spTree>
    <p:extLst>
      <p:ext uri="{BB962C8B-B14F-4D97-AF65-F5344CB8AC3E}">
        <p14:creationId xmlns:p14="http://schemas.microsoft.com/office/powerpoint/2010/main" val="16307415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产品成熟阶段</a:t>
            </a:r>
            <a:endParaRPr lang="en-US"/>
          </a:p>
        </p:txBody>
      </p:sp>
      <p:pic>
        <p:nvPicPr>
          <p:cNvPr id="3" name="Picture 2">
            <a:extLst>
              <a:ext uri="{FF2B5EF4-FFF2-40B4-BE49-F238E27FC236}">
                <a16:creationId xmlns:a16="http://schemas.microsoft.com/office/drawing/2014/main" id="{9ADACEE0-153B-4B22-8D68-E414ECB33668}"/>
              </a:ext>
            </a:extLst>
          </p:cNvPr>
          <p:cNvPicPr>
            <a:picLocks noChangeAspect="1"/>
          </p:cNvPicPr>
          <p:nvPr/>
        </p:nvPicPr>
        <p:blipFill>
          <a:blip r:embed="rId3"/>
          <a:stretch>
            <a:fillRect/>
          </a:stretch>
        </p:blipFill>
        <p:spPr>
          <a:xfrm>
            <a:off x="5900057" y="196449"/>
            <a:ext cx="5231602" cy="2055273"/>
          </a:xfrm>
          <a:prstGeom prst="rect">
            <a:avLst/>
          </a:prstGeom>
        </p:spPr>
      </p:pic>
      <p:pic>
        <p:nvPicPr>
          <p:cNvPr id="8" name="Picture 7">
            <a:extLst>
              <a:ext uri="{FF2B5EF4-FFF2-40B4-BE49-F238E27FC236}">
                <a16:creationId xmlns:a16="http://schemas.microsoft.com/office/drawing/2014/main" id="{88DB53FB-A4AA-45F3-90DE-032A48A78D65}"/>
              </a:ext>
            </a:extLst>
          </p:cNvPr>
          <p:cNvPicPr>
            <a:picLocks noChangeAspect="1"/>
          </p:cNvPicPr>
          <p:nvPr/>
        </p:nvPicPr>
        <p:blipFill>
          <a:blip r:embed="rId4"/>
          <a:stretch>
            <a:fillRect/>
          </a:stretch>
        </p:blipFill>
        <p:spPr>
          <a:xfrm>
            <a:off x="5900058" y="2363843"/>
            <a:ext cx="5231602" cy="2474921"/>
          </a:xfrm>
          <a:prstGeom prst="rect">
            <a:avLst/>
          </a:prstGeom>
        </p:spPr>
      </p:pic>
      <p:pic>
        <p:nvPicPr>
          <p:cNvPr id="10" name="Picture 9">
            <a:extLst>
              <a:ext uri="{FF2B5EF4-FFF2-40B4-BE49-F238E27FC236}">
                <a16:creationId xmlns:a16="http://schemas.microsoft.com/office/drawing/2014/main" id="{B87C5898-D428-4678-A7C4-7E2A4CB7C88D}"/>
              </a:ext>
            </a:extLst>
          </p:cNvPr>
          <p:cNvPicPr>
            <a:picLocks noChangeAspect="1"/>
          </p:cNvPicPr>
          <p:nvPr/>
        </p:nvPicPr>
        <p:blipFill>
          <a:blip r:embed="rId5"/>
          <a:stretch>
            <a:fillRect/>
          </a:stretch>
        </p:blipFill>
        <p:spPr>
          <a:xfrm>
            <a:off x="5900057" y="4873064"/>
            <a:ext cx="5231602" cy="1068556"/>
          </a:xfrm>
          <a:prstGeom prst="rect">
            <a:avLst/>
          </a:prstGeom>
        </p:spPr>
      </p:pic>
      <p:sp>
        <p:nvSpPr>
          <p:cNvPr id="12" name="TextBox 11">
            <a:extLst>
              <a:ext uri="{FF2B5EF4-FFF2-40B4-BE49-F238E27FC236}">
                <a16:creationId xmlns:a16="http://schemas.microsoft.com/office/drawing/2014/main" id="{5EEC18A5-F5EF-4524-AAE7-91D670F694C0}"/>
              </a:ext>
            </a:extLst>
          </p:cNvPr>
          <p:cNvSpPr txBox="1"/>
          <p:nvPr/>
        </p:nvSpPr>
        <p:spPr>
          <a:xfrm>
            <a:off x="990600" y="2090057"/>
            <a:ext cx="4463143"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Calibri"/>
                <a:ea typeface="Microsoft YaHei"/>
                <a:cs typeface="+mn-cs"/>
              </a:rPr>
              <a:t>你的产品在哪个阶段？</a:t>
            </a:r>
            <a:endParaRPr kumimoji="0" lang="en-US" altLang="zh-CN" sz="1800" b="0" i="0" u="none" strike="noStrike" kern="1200" cap="none" spc="0" normalizeH="0" baseline="0" noProof="0">
              <a:ln>
                <a:noFill/>
              </a:ln>
              <a:solidFill>
                <a:prstClr val="white"/>
              </a:solidFill>
              <a:effectLst/>
              <a:uLnTx/>
              <a:uFillTx/>
              <a:latin typeface="Calibri"/>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Calibri"/>
                <a:ea typeface="Microsoft YaHei"/>
                <a:cs typeface="+mn-cs"/>
              </a:rPr>
              <a:t>产品</a:t>
            </a:r>
            <a:r>
              <a:rPr kumimoji="0" lang="en-US" altLang="zh-CN" sz="1800" b="0" i="0" u="none" strike="noStrike" kern="1200" cap="none" spc="0" normalizeH="0" baseline="0" noProof="0">
                <a:ln>
                  <a:noFill/>
                </a:ln>
                <a:solidFill>
                  <a:prstClr val="white"/>
                </a:solidFill>
                <a:effectLst/>
                <a:uLnTx/>
                <a:uFillTx/>
                <a:latin typeface="Calibri"/>
                <a:ea typeface="Microsoft YaHei"/>
                <a:cs typeface="+mn-cs"/>
              </a:rPr>
              <a:t>/</a:t>
            </a:r>
            <a:r>
              <a:rPr kumimoji="0" lang="zh-CN" altLang="en-US" sz="1800" b="0" i="0" u="none" strike="noStrike" kern="1200" cap="none" spc="0" normalizeH="0" baseline="0" noProof="0">
                <a:ln>
                  <a:noFill/>
                </a:ln>
                <a:solidFill>
                  <a:prstClr val="white"/>
                </a:solidFill>
                <a:effectLst/>
                <a:uLnTx/>
                <a:uFillTx/>
                <a:latin typeface="Calibri"/>
                <a:ea typeface="Microsoft YaHei"/>
                <a:cs typeface="+mn-cs"/>
              </a:rPr>
              <a:t>功能是否出现早于市场？</a:t>
            </a:r>
            <a:endParaRPr kumimoji="0" lang="en-US" altLang="zh-CN" sz="1800" b="0" i="0" u="none" strike="noStrike" kern="1200" cap="none" spc="0" normalizeH="0" baseline="0" noProof="0">
              <a:ln>
                <a:noFill/>
              </a:ln>
              <a:solidFill>
                <a:prstClr val="white"/>
              </a:solidFill>
              <a:effectLst/>
              <a:uLnTx/>
              <a:uFillTx/>
              <a:latin typeface="Calibri"/>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Calibri"/>
                <a:ea typeface="Microsoft YaHei"/>
                <a:cs typeface="+mn-cs"/>
              </a:rPr>
              <a:t>效能过剩 </a:t>
            </a:r>
            <a:r>
              <a:rPr kumimoji="0" lang="en-US" altLang="zh-CN" sz="1800" b="0" i="0" u="none" strike="noStrike" kern="1200" cap="none" spc="0" normalizeH="0" baseline="0" noProof="0">
                <a:ln>
                  <a:noFill/>
                </a:ln>
                <a:solidFill>
                  <a:prstClr val="white"/>
                </a:solidFill>
                <a:effectLst/>
                <a:uLnTx/>
                <a:uFillTx/>
                <a:latin typeface="Calibri"/>
                <a:ea typeface="Microsoft YaHei"/>
                <a:cs typeface="+mn-cs"/>
              </a:rPr>
              <a:t>– Performance Oversupply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Calibri"/>
                <a:ea typeface="Microsoft YaHei"/>
                <a:cs typeface="+mn-cs"/>
              </a:rPr>
              <a:t>你的产品有哪些效能过剩？</a:t>
            </a:r>
            <a:endParaRPr kumimoji="0" lang="en-US" sz="1800" b="0" i="0" u="none" strike="noStrike" kern="1200" cap="none" spc="0" normalizeH="0" baseline="0" noProof="0">
              <a:ln>
                <a:noFill/>
              </a:ln>
              <a:solidFill>
                <a:prstClr val="white"/>
              </a:solidFill>
              <a:effectLst/>
              <a:uLnTx/>
              <a:uFillTx/>
              <a:latin typeface="Calibri"/>
              <a:ea typeface="Microsoft YaHei"/>
              <a:cs typeface="+mn-cs"/>
            </a:endParaRPr>
          </a:p>
        </p:txBody>
      </p:sp>
    </p:spTree>
    <p:extLst>
      <p:ext uri="{BB962C8B-B14F-4D97-AF65-F5344CB8AC3E}">
        <p14:creationId xmlns:p14="http://schemas.microsoft.com/office/powerpoint/2010/main" val="37246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分析的框架</a:t>
            </a:r>
            <a:endParaRPr lang="en-US" dirty="0"/>
          </a:p>
        </p:txBody>
      </p:sp>
      <p:sp>
        <p:nvSpPr>
          <p:cNvPr id="3" name="Content Placeholder 2"/>
          <p:cNvSpPr>
            <a:spLocks noGrp="1"/>
          </p:cNvSpPr>
          <p:nvPr>
            <p:ph idx="1"/>
          </p:nvPr>
        </p:nvSpPr>
        <p:spPr/>
        <p:txBody>
          <a:bodyPr>
            <a:normAutofit/>
          </a:bodyPr>
          <a:lstStyle/>
          <a:p>
            <a:r>
              <a:rPr lang="zh-CN" altLang="en-US" dirty="0"/>
              <a:t>产品战略分析框架</a:t>
            </a:r>
            <a:endParaRPr lang="en-US" altLang="zh-CN" dirty="0"/>
          </a:p>
          <a:p>
            <a:pPr lvl="1"/>
            <a:r>
              <a:rPr lang="zh-CN" altLang="en-US" dirty="0"/>
              <a:t>这个框架不是解决方案，但是它提供了思考和交流的基本概念</a:t>
            </a:r>
            <a:endParaRPr lang="en-US" dirty="0"/>
          </a:p>
          <a:p>
            <a:r>
              <a:rPr lang="zh-CN" altLang="en-US" dirty="0"/>
              <a:t>动能 </a:t>
            </a:r>
            <a:r>
              <a:rPr lang="en-US" altLang="zh-CN" dirty="0"/>
              <a:t>(</a:t>
            </a:r>
            <a:r>
              <a:rPr lang="en-US" dirty="0"/>
              <a:t>Performance) </a:t>
            </a:r>
            <a:r>
              <a:rPr lang="zh-CN" altLang="en-US" dirty="0"/>
              <a:t>和 势能 </a:t>
            </a:r>
            <a:r>
              <a:rPr lang="en-US" altLang="zh-CN" dirty="0"/>
              <a:t>(</a:t>
            </a:r>
            <a:r>
              <a:rPr lang="en-US" dirty="0"/>
              <a:t>Power)</a:t>
            </a:r>
          </a:p>
          <a:p>
            <a:pPr lvl="1"/>
            <a:r>
              <a:rPr lang="zh-CN" altLang="en-US" dirty="0"/>
              <a:t>动能</a:t>
            </a:r>
            <a:r>
              <a:rPr lang="en-US" altLang="zh-CN" dirty="0"/>
              <a:t>/</a:t>
            </a:r>
            <a:r>
              <a:rPr lang="zh-CN" altLang="en-US" dirty="0"/>
              <a:t>惯性 </a:t>
            </a:r>
            <a:r>
              <a:rPr lang="en-US" altLang="zh-CN" dirty="0"/>
              <a:t>(inertia) </a:t>
            </a:r>
            <a:r>
              <a:rPr lang="zh-CN" altLang="en-US" dirty="0"/>
              <a:t>和势能</a:t>
            </a:r>
            <a:r>
              <a:rPr lang="en-US" altLang="zh-CN" dirty="0"/>
              <a:t>/</a:t>
            </a:r>
            <a:r>
              <a:rPr lang="zh-CN" altLang="en-US" dirty="0"/>
              <a:t>加速度 </a:t>
            </a:r>
            <a:r>
              <a:rPr lang="en-US" altLang="zh-CN" dirty="0"/>
              <a:t>(potential/acceleration)</a:t>
            </a:r>
          </a:p>
          <a:p>
            <a:r>
              <a:rPr lang="zh-CN" altLang="en-US" dirty="0"/>
              <a:t>影响产品竞争力的各种势能因素</a:t>
            </a:r>
            <a:endParaRPr lang="en-US" dirty="0"/>
          </a:p>
          <a:p>
            <a:pPr lvl="1"/>
            <a:r>
              <a:rPr lang="zh-CN" altLang="en-US" dirty="0"/>
              <a:t>产品行业的因素（是否处于一个风口）</a:t>
            </a:r>
            <a:endParaRPr lang="en-US" dirty="0"/>
          </a:p>
          <a:p>
            <a:pPr lvl="1"/>
            <a:r>
              <a:rPr lang="zh-CN" altLang="en-US" dirty="0"/>
              <a:t>公司和市场能力因素（公司的品牌号召力，市场能力因素）</a:t>
            </a:r>
            <a:endParaRPr lang="en-US" dirty="0"/>
          </a:p>
          <a:p>
            <a:pPr lvl="1"/>
            <a:r>
              <a:rPr lang="zh-CN" altLang="en-US" dirty="0"/>
              <a:t>产品的价值因素（产品给用户带来什么价值）</a:t>
            </a:r>
            <a:endParaRPr lang="en-US" dirty="0"/>
          </a:p>
          <a:p>
            <a:pPr lvl="1"/>
            <a:r>
              <a:rPr lang="zh-CN" altLang="en-US" dirty="0"/>
              <a:t>团队执行力因素（能快速反应、给出结果么？）</a:t>
            </a:r>
            <a:endParaRPr lang="en-US" dirty="0"/>
          </a:p>
        </p:txBody>
      </p:sp>
    </p:spTree>
    <p:extLst>
      <p:ext uri="{BB962C8B-B14F-4D97-AF65-F5344CB8AC3E}">
        <p14:creationId xmlns:p14="http://schemas.microsoft.com/office/powerpoint/2010/main" val="364726759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7E828-8822-47C6-B1EC-22C48EEA42F5}"/>
              </a:ext>
            </a:extLst>
          </p:cNvPr>
          <p:cNvSpPr>
            <a:spLocks noGrp="1"/>
          </p:cNvSpPr>
          <p:nvPr>
            <p:ph type="title"/>
          </p:nvPr>
        </p:nvSpPr>
        <p:spPr>
          <a:xfrm>
            <a:off x="838200" y="365125"/>
            <a:ext cx="10515600" cy="1325563"/>
          </a:xfrm>
        </p:spPr>
        <p:txBody>
          <a:bodyPr>
            <a:normAutofit/>
          </a:bodyPr>
          <a:lstStyle/>
          <a:p>
            <a:r>
              <a:rPr lang="zh-CN" altLang="en-US">
                <a:gradFill flip="none" rotWithShape="1">
                  <a:gsLst>
                    <a:gs pos="28000">
                      <a:srgbClr val="EDEDED"/>
                    </a:gs>
                    <a:gs pos="0">
                      <a:srgbClr val="BFBFBF"/>
                    </a:gs>
                    <a:gs pos="100000">
                      <a:srgbClr val="FFFFFF"/>
                    </a:gs>
                  </a:gsLst>
                  <a:lin ang="4800000" scaled="0"/>
                  <a:tileRect/>
                </a:gradFill>
              </a:rPr>
              <a:t>产品和团队的现状 </a:t>
            </a:r>
            <a:r>
              <a:rPr lang="en-US" altLang="zh-CN">
                <a:gradFill flip="none" rotWithShape="1">
                  <a:gsLst>
                    <a:gs pos="28000">
                      <a:srgbClr val="EDEDED"/>
                    </a:gs>
                    <a:gs pos="0">
                      <a:srgbClr val="BFBFBF"/>
                    </a:gs>
                    <a:gs pos="100000">
                      <a:srgbClr val="FFFFFF"/>
                    </a:gs>
                  </a:gsLst>
                  <a:lin ang="4800000" scaled="0"/>
                  <a:tileRect/>
                </a:gradFill>
              </a:rPr>
              <a:t>SWOT</a:t>
            </a:r>
            <a:endParaRPr lang="en-US">
              <a:gradFill flip="none" rotWithShape="1">
                <a:gsLst>
                  <a:gs pos="28000">
                    <a:srgbClr val="EDEDED"/>
                  </a:gs>
                  <a:gs pos="0">
                    <a:srgbClr val="BFBFBF"/>
                  </a:gs>
                  <a:gs pos="100000">
                    <a:srgbClr val="FFFFFF"/>
                  </a:gs>
                </a:gsLst>
                <a:lin ang="4800000" scaled="0"/>
                <a:tileRect/>
              </a:gradFill>
            </a:endParaRPr>
          </a:p>
        </p:txBody>
      </p:sp>
      <p:pic>
        <p:nvPicPr>
          <p:cNvPr id="6" name="Picture 5" descr="A screenshot of a cell phone&#10;&#10;Description generated with very high confidence">
            <a:extLst>
              <a:ext uri="{FF2B5EF4-FFF2-40B4-BE49-F238E27FC236}">
                <a16:creationId xmlns:a16="http://schemas.microsoft.com/office/drawing/2014/main" id="{79AE243A-AF9F-440D-A994-AF5D275D0838}"/>
              </a:ext>
            </a:extLst>
          </p:cNvPr>
          <p:cNvPicPr>
            <a:picLocks noChangeAspect="1"/>
          </p:cNvPicPr>
          <p:nvPr/>
        </p:nvPicPr>
        <p:blipFill>
          <a:blip r:embed="rId2"/>
          <a:stretch>
            <a:fillRect/>
          </a:stretch>
        </p:blipFill>
        <p:spPr>
          <a:xfrm>
            <a:off x="1131172" y="3440780"/>
            <a:ext cx="4187222" cy="910720"/>
          </a:xfrm>
          <a:prstGeom prst="rect">
            <a:avLst/>
          </a:prstGeom>
        </p:spPr>
      </p:pic>
      <p:sp>
        <p:nvSpPr>
          <p:cNvPr id="3" name="Content Placeholder 2">
            <a:extLst>
              <a:ext uri="{FF2B5EF4-FFF2-40B4-BE49-F238E27FC236}">
                <a16:creationId xmlns:a16="http://schemas.microsoft.com/office/drawing/2014/main" id="{9D2BA3C6-6BA0-455D-9EDD-B3EF37400CA5}"/>
              </a:ext>
            </a:extLst>
          </p:cNvPr>
          <p:cNvSpPr>
            <a:spLocks noGrp="1"/>
          </p:cNvSpPr>
          <p:nvPr>
            <p:ph idx="1"/>
          </p:nvPr>
        </p:nvSpPr>
        <p:spPr>
          <a:xfrm>
            <a:off x="6096000" y="1948069"/>
            <a:ext cx="5257799" cy="4228893"/>
          </a:xfrm>
        </p:spPr>
        <p:txBody>
          <a:bodyPr>
            <a:normAutofit/>
          </a:bodyPr>
          <a:lstStyle/>
          <a:p>
            <a:r>
              <a:rPr lang="en-US" sz="2400" b="1" dirty="0">
                <a:solidFill>
                  <a:srgbClr val="FF0000"/>
                </a:solidFill>
                <a:latin typeface="Consolas" panose="020B0609020204030204" pitchFamily="49" charset="0"/>
              </a:rPr>
              <a:t>S</a:t>
            </a:r>
            <a:r>
              <a:rPr lang="en-US" sz="2400" dirty="0">
                <a:gradFill>
                  <a:gsLst>
                    <a:gs pos="34000">
                      <a:srgbClr val="EDEDED"/>
                    </a:gs>
                    <a:gs pos="0">
                      <a:srgbClr val="BFBFBF"/>
                    </a:gs>
                    <a:gs pos="100000">
                      <a:srgbClr val="FFFFFF"/>
                    </a:gs>
                  </a:gsLst>
                  <a:lin ang="4800000" scaled="0"/>
                </a:gradFill>
                <a:latin typeface="Consolas" panose="020B0609020204030204" pitchFamily="49" charset="0"/>
              </a:rPr>
              <a:t>treng</a:t>
            </a:r>
            <a:r>
              <a:rPr lang="en-US" altLang="zh-CN" sz="2400" dirty="0">
                <a:gradFill>
                  <a:gsLst>
                    <a:gs pos="34000">
                      <a:srgbClr val="EDEDED"/>
                    </a:gs>
                    <a:gs pos="0">
                      <a:srgbClr val="BFBFBF"/>
                    </a:gs>
                    <a:gs pos="100000">
                      <a:srgbClr val="FFFFFF"/>
                    </a:gs>
                  </a:gsLst>
                  <a:lin ang="4800000" scaled="0"/>
                </a:gradFill>
                <a:latin typeface="Consolas" panose="020B0609020204030204" pitchFamily="49" charset="0"/>
              </a:rPr>
              <a:t>t</a:t>
            </a:r>
            <a:r>
              <a:rPr lang="en-US" sz="2400" dirty="0">
                <a:gradFill>
                  <a:gsLst>
                    <a:gs pos="34000">
                      <a:srgbClr val="EDEDED"/>
                    </a:gs>
                    <a:gs pos="0">
                      <a:srgbClr val="BFBFBF"/>
                    </a:gs>
                    <a:gs pos="100000">
                      <a:srgbClr val="FFFFFF"/>
                    </a:gs>
                  </a:gsLst>
                  <a:lin ang="4800000" scaled="0"/>
                </a:gradFill>
                <a:latin typeface="Consolas" panose="020B0609020204030204" pitchFamily="49" charset="0"/>
              </a:rPr>
              <a:t>h</a:t>
            </a:r>
            <a:r>
              <a:rPr lang="en-US" altLang="zh-CN" sz="2400" dirty="0">
                <a:gradFill>
                  <a:gsLst>
                    <a:gs pos="34000">
                      <a:srgbClr val="EDEDED"/>
                    </a:gs>
                    <a:gs pos="0">
                      <a:srgbClr val="BFBFBF"/>
                    </a:gs>
                    <a:gs pos="100000">
                      <a:srgbClr val="FFFFFF"/>
                    </a:gs>
                  </a:gsLst>
                  <a:lin ang="4800000" scaled="0"/>
                </a:gradFill>
                <a:latin typeface="Consolas" panose="020B0609020204030204" pitchFamily="49" charset="0"/>
              </a:rPr>
              <a:t>s</a:t>
            </a:r>
            <a:r>
              <a:rPr lang="en-US" sz="2400" dirty="0">
                <a:gradFill>
                  <a:gsLst>
                    <a:gs pos="34000">
                      <a:srgbClr val="EDEDED"/>
                    </a:gs>
                    <a:gs pos="0">
                      <a:srgbClr val="BFBFBF"/>
                    </a:gs>
                    <a:gs pos="100000">
                      <a:srgbClr val="FFFFFF"/>
                    </a:gs>
                  </a:gsLst>
                  <a:lin ang="4800000" scaled="0"/>
                </a:gradFill>
                <a:latin typeface="Consolas" panose="020B0609020204030204" pitchFamily="49" charset="0"/>
              </a:rPr>
              <a:t> </a:t>
            </a:r>
            <a:r>
              <a:rPr lang="zh-CN" altLang="en-US" sz="2400" dirty="0">
                <a:gradFill>
                  <a:gsLst>
                    <a:gs pos="34000">
                      <a:srgbClr val="EDEDED"/>
                    </a:gs>
                    <a:gs pos="0">
                      <a:srgbClr val="BFBFBF"/>
                    </a:gs>
                    <a:gs pos="100000">
                      <a:srgbClr val="FFFFFF"/>
                    </a:gs>
                  </a:gsLst>
                  <a:lin ang="4800000" scaled="0"/>
                </a:gradFill>
                <a:latin typeface="Consolas" panose="020B0609020204030204" pitchFamily="49" charset="0"/>
              </a:rPr>
              <a:t>强项</a:t>
            </a:r>
            <a:endParaRPr lang="en-US" altLang="zh-CN" sz="2400" dirty="0">
              <a:gradFill>
                <a:gsLst>
                  <a:gs pos="34000">
                    <a:srgbClr val="EDEDED"/>
                  </a:gs>
                  <a:gs pos="0">
                    <a:srgbClr val="BFBFBF"/>
                  </a:gs>
                  <a:gs pos="100000">
                    <a:srgbClr val="FFFFFF"/>
                  </a:gs>
                </a:gsLst>
                <a:lin ang="4800000" scaled="0"/>
              </a:gradFill>
              <a:latin typeface="Consolas" panose="020B0609020204030204" pitchFamily="49" charset="0"/>
            </a:endParaRPr>
          </a:p>
          <a:p>
            <a:r>
              <a:rPr lang="en-US" altLang="zh-CN" sz="2400" b="1" dirty="0">
                <a:solidFill>
                  <a:srgbClr val="FF0000"/>
                </a:solidFill>
                <a:latin typeface="Consolas" panose="020B0609020204030204" pitchFamily="49" charset="0"/>
              </a:rPr>
              <a:t>W</a:t>
            </a:r>
            <a:r>
              <a:rPr lang="en-US" altLang="zh-CN" sz="2400" dirty="0">
                <a:gradFill>
                  <a:gsLst>
                    <a:gs pos="34000">
                      <a:srgbClr val="EDEDED"/>
                    </a:gs>
                    <a:gs pos="0">
                      <a:srgbClr val="BFBFBF"/>
                    </a:gs>
                    <a:gs pos="100000">
                      <a:srgbClr val="FFFFFF"/>
                    </a:gs>
                  </a:gsLst>
                  <a:lin ang="4800000" scaled="0"/>
                </a:gradFill>
                <a:latin typeface="Consolas" panose="020B0609020204030204" pitchFamily="49" charset="0"/>
              </a:rPr>
              <a:t>eaknesses </a:t>
            </a:r>
            <a:r>
              <a:rPr lang="zh-CN" altLang="en-US" sz="2400" dirty="0">
                <a:gradFill>
                  <a:gsLst>
                    <a:gs pos="34000">
                      <a:srgbClr val="EDEDED"/>
                    </a:gs>
                    <a:gs pos="0">
                      <a:srgbClr val="BFBFBF"/>
                    </a:gs>
                    <a:gs pos="100000">
                      <a:srgbClr val="FFFFFF"/>
                    </a:gs>
                  </a:gsLst>
                  <a:lin ang="4800000" scaled="0"/>
                </a:gradFill>
                <a:latin typeface="Consolas" panose="020B0609020204030204" pitchFamily="49" charset="0"/>
              </a:rPr>
              <a:t>弱项</a:t>
            </a:r>
            <a:endParaRPr lang="en-US" altLang="zh-CN" sz="2400" dirty="0">
              <a:gradFill>
                <a:gsLst>
                  <a:gs pos="34000">
                    <a:srgbClr val="EDEDED"/>
                  </a:gs>
                  <a:gs pos="0">
                    <a:srgbClr val="BFBFBF"/>
                  </a:gs>
                  <a:gs pos="100000">
                    <a:srgbClr val="FFFFFF"/>
                  </a:gs>
                </a:gsLst>
                <a:lin ang="4800000" scaled="0"/>
              </a:gradFill>
              <a:latin typeface="Consolas" panose="020B0609020204030204" pitchFamily="49" charset="0"/>
            </a:endParaRPr>
          </a:p>
          <a:p>
            <a:r>
              <a:rPr lang="en-US" altLang="zh-CN" sz="2400" b="1" dirty="0">
                <a:solidFill>
                  <a:srgbClr val="FF0000"/>
                </a:solidFill>
                <a:latin typeface="Consolas" panose="020B0609020204030204" pitchFamily="49" charset="0"/>
              </a:rPr>
              <a:t>O</a:t>
            </a:r>
            <a:r>
              <a:rPr lang="en-US" altLang="zh-CN" sz="2400" dirty="0">
                <a:gradFill>
                  <a:gsLst>
                    <a:gs pos="34000">
                      <a:srgbClr val="EDEDED"/>
                    </a:gs>
                    <a:gs pos="0">
                      <a:srgbClr val="BFBFBF"/>
                    </a:gs>
                    <a:gs pos="100000">
                      <a:srgbClr val="FFFFFF"/>
                    </a:gs>
                  </a:gsLst>
                  <a:lin ang="4800000" scaled="0"/>
                </a:gradFill>
                <a:latin typeface="Consolas" panose="020B0609020204030204" pitchFamily="49" charset="0"/>
              </a:rPr>
              <a:t>pportunities </a:t>
            </a:r>
            <a:r>
              <a:rPr lang="zh-CN" altLang="en-US" sz="2400" dirty="0">
                <a:gradFill>
                  <a:gsLst>
                    <a:gs pos="34000">
                      <a:srgbClr val="EDEDED"/>
                    </a:gs>
                    <a:gs pos="0">
                      <a:srgbClr val="BFBFBF"/>
                    </a:gs>
                    <a:gs pos="100000">
                      <a:srgbClr val="FFFFFF"/>
                    </a:gs>
                  </a:gsLst>
                  <a:lin ang="4800000" scaled="0"/>
                </a:gradFill>
                <a:latin typeface="Consolas" panose="020B0609020204030204" pitchFamily="49" charset="0"/>
              </a:rPr>
              <a:t>机会</a:t>
            </a:r>
            <a:endParaRPr lang="en-US" altLang="zh-CN" sz="2400" dirty="0">
              <a:gradFill>
                <a:gsLst>
                  <a:gs pos="34000">
                    <a:srgbClr val="EDEDED"/>
                  </a:gs>
                  <a:gs pos="0">
                    <a:srgbClr val="BFBFBF"/>
                  </a:gs>
                  <a:gs pos="100000">
                    <a:srgbClr val="FFFFFF"/>
                  </a:gs>
                </a:gsLst>
                <a:lin ang="4800000" scaled="0"/>
              </a:gradFill>
              <a:latin typeface="Consolas" panose="020B0609020204030204" pitchFamily="49" charset="0"/>
            </a:endParaRPr>
          </a:p>
          <a:p>
            <a:r>
              <a:rPr lang="en-US" altLang="zh-CN" sz="2400" b="1" dirty="0">
                <a:solidFill>
                  <a:srgbClr val="FF0000"/>
                </a:solidFill>
                <a:latin typeface="Consolas" panose="020B0609020204030204" pitchFamily="49" charset="0"/>
              </a:rPr>
              <a:t>T</a:t>
            </a:r>
            <a:r>
              <a:rPr lang="en-US" altLang="zh-CN" sz="2400" dirty="0">
                <a:gradFill>
                  <a:gsLst>
                    <a:gs pos="34000">
                      <a:srgbClr val="EDEDED"/>
                    </a:gs>
                    <a:gs pos="0">
                      <a:srgbClr val="BFBFBF"/>
                    </a:gs>
                    <a:gs pos="100000">
                      <a:srgbClr val="FFFFFF"/>
                    </a:gs>
                  </a:gsLst>
                  <a:lin ang="4800000" scaled="0"/>
                </a:gradFill>
                <a:latin typeface="Consolas" panose="020B0609020204030204" pitchFamily="49" charset="0"/>
              </a:rPr>
              <a:t>hreats </a:t>
            </a:r>
            <a:r>
              <a:rPr lang="zh-CN" altLang="en-US" sz="2400" dirty="0">
                <a:gradFill>
                  <a:gsLst>
                    <a:gs pos="34000">
                      <a:srgbClr val="EDEDED"/>
                    </a:gs>
                    <a:gs pos="0">
                      <a:srgbClr val="BFBFBF"/>
                    </a:gs>
                    <a:gs pos="100000">
                      <a:srgbClr val="FFFFFF"/>
                    </a:gs>
                  </a:gsLst>
                  <a:lin ang="4800000" scaled="0"/>
                </a:gradFill>
                <a:latin typeface="Consolas" panose="020B0609020204030204" pitchFamily="49" charset="0"/>
              </a:rPr>
              <a:t>威胁</a:t>
            </a:r>
            <a:endParaRPr lang="en-US" altLang="zh-CN" sz="2400" dirty="0">
              <a:gradFill>
                <a:gsLst>
                  <a:gs pos="34000">
                    <a:srgbClr val="EDEDED"/>
                  </a:gs>
                  <a:gs pos="0">
                    <a:srgbClr val="BFBFBF"/>
                  </a:gs>
                  <a:gs pos="100000">
                    <a:srgbClr val="FFFFFF"/>
                  </a:gs>
                </a:gsLst>
                <a:lin ang="4800000" scaled="0"/>
              </a:gradFill>
              <a:latin typeface="Consolas" panose="020B0609020204030204" pitchFamily="49" charset="0"/>
            </a:endParaRPr>
          </a:p>
          <a:p>
            <a:endParaRPr lang="en-US" sz="2400" dirty="0">
              <a:gradFill>
                <a:gsLst>
                  <a:gs pos="34000">
                    <a:srgbClr val="EDEDED"/>
                  </a:gs>
                  <a:gs pos="0">
                    <a:srgbClr val="BFBFBF"/>
                  </a:gs>
                  <a:gs pos="100000">
                    <a:srgbClr val="FFFFFF"/>
                  </a:gs>
                </a:gsLst>
                <a:lin ang="4800000" scaled="0"/>
              </a:gradFill>
              <a:latin typeface="Consolas" panose="020B0609020204030204" pitchFamily="49" charset="0"/>
            </a:endParaRPr>
          </a:p>
          <a:p>
            <a:r>
              <a:rPr lang="zh-CN" altLang="en-US" sz="2400" dirty="0">
                <a:gradFill>
                  <a:gsLst>
                    <a:gs pos="34000">
                      <a:srgbClr val="EDEDED"/>
                    </a:gs>
                    <a:gs pos="0">
                      <a:srgbClr val="BFBFBF"/>
                    </a:gs>
                    <a:gs pos="100000">
                      <a:srgbClr val="FFFFFF"/>
                    </a:gs>
                  </a:gsLst>
                  <a:lin ang="4800000" scaled="0"/>
                </a:gradFill>
                <a:latin typeface="Consolas" panose="020B0609020204030204" pitchFamily="49" charset="0"/>
              </a:rPr>
              <a:t>小组实践：</a:t>
            </a:r>
            <a:endParaRPr lang="en-US" altLang="zh-CN" sz="2400" dirty="0">
              <a:gradFill>
                <a:gsLst>
                  <a:gs pos="34000">
                    <a:srgbClr val="EDEDED"/>
                  </a:gs>
                  <a:gs pos="0">
                    <a:srgbClr val="BFBFBF"/>
                  </a:gs>
                  <a:gs pos="100000">
                    <a:srgbClr val="FFFFFF"/>
                  </a:gs>
                </a:gsLst>
                <a:lin ang="4800000" scaled="0"/>
              </a:gradFill>
              <a:latin typeface="Consolas" panose="020B0609020204030204" pitchFamily="49" charset="0"/>
            </a:endParaRPr>
          </a:p>
          <a:p>
            <a:pPr lvl="1"/>
            <a:r>
              <a:rPr lang="zh-CN" altLang="en-US" sz="2000" dirty="0">
                <a:gradFill>
                  <a:gsLst>
                    <a:gs pos="34000">
                      <a:srgbClr val="EDEDED"/>
                    </a:gs>
                    <a:gs pos="0">
                      <a:srgbClr val="BFBFBF"/>
                    </a:gs>
                    <a:gs pos="100000">
                      <a:srgbClr val="FFFFFF"/>
                    </a:gs>
                  </a:gsLst>
                  <a:lin ang="4800000" scaled="0"/>
                </a:gradFill>
                <a:latin typeface="Consolas" panose="020B0609020204030204" pitchFamily="49" charset="0"/>
              </a:rPr>
              <a:t>写下你们能想到的所有 </a:t>
            </a:r>
            <a:r>
              <a:rPr lang="en-US" altLang="zh-CN" sz="2000" dirty="0">
                <a:gradFill>
                  <a:gsLst>
                    <a:gs pos="34000">
                      <a:srgbClr val="EDEDED"/>
                    </a:gs>
                    <a:gs pos="0">
                      <a:srgbClr val="BFBFBF"/>
                    </a:gs>
                    <a:gs pos="100000">
                      <a:srgbClr val="FFFFFF"/>
                    </a:gs>
                  </a:gsLst>
                  <a:lin ang="4800000" scaled="0"/>
                </a:gradFill>
                <a:latin typeface="Consolas" panose="020B0609020204030204" pitchFamily="49" charset="0"/>
              </a:rPr>
              <a:t>SWOT</a:t>
            </a:r>
            <a:endParaRPr lang="en-US" sz="2000" dirty="0">
              <a:gradFill>
                <a:gsLst>
                  <a:gs pos="34000">
                    <a:srgbClr val="EDEDED"/>
                  </a:gs>
                  <a:gs pos="0">
                    <a:srgbClr val="BFBFBF"/>
                  </a:gs>
                  <a:gs pos="100000">
                    <a:srgbClr val="FFFFFF"/>
                  </a:gs>
                </a:gsLst>
                <a:lin ang="4800000" scaled="0"/>
              </a:gradFill>
              <a:latin typeface="Consolas" panose="020B0609020204030204" pitchFamily="49" charset="0"/>
            </a:endParaRPr>
          </a:p>
        </p:txBody>
      </p:sp>
    </p:spTree>
    <p:extLst>
      <p:ext uri="{BB962C8B-B14F-4D97-AF65-F5344CB8AC3E}">
        <p14:creationId xmlns:p14="http://schemas.microsoft.com/office/powerpoint/2010/main" val="38668373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产品行业的因素</a:t>
            </a:r>
            <a:endParaRPr lang="en-US" dirty="0"/>
          </a:p>
        </p:txBody>
      </p:sp>
      <p:sp>
        <p:nvSpPr>
          <p:cNvPr id="3" name="Content Placeholder 2"/>
          <p:cNvSpPr>
            <a:spLocks noGrp="1"/>
          </p:cNvSpPr>
          <p:nvPr>
            <p:ph idx="1"/>
          </p:nvPr>
        </p:nvSpPr>
        <p:spPr>
          <a:xfrm>
            <a:off x="1120000" y="1825625"/>
            <a:ext cx="7566800" cy="4351338"/>
          </a:xfrm>
        </p:spPr>
        <p:txBody>
          <a:bodyPr>
            <a:normAutofit fontScale="92500" lnSpcReduction="10000"/>
          </a:bodyPr>
          <a:lstStyle/>
          <a:p>
            <a:r>
              <a:rPr lang="zh-CN" altLang="en-US" dirty="0"/>
              <a:t>我们处于哪一个行业中？</a:t>
            </a:r>
            <a:endParaRPr lang="en-US" dirty="0"/>
          </a:p>
          <a:p>
            <a:pPr lvl="1"/>
            <a:r>
              <a:rPr lang="zh-CN" altLang="en-US" dirty="0"/>
              <a:t>桌面软件行业？</a:t>
            </a:r>
            <a:endParaRPr lang="en-US" altLang="zh-CN" dirty="0"/>
          </a:p>
          <a:p>
            <a:pPr lvl="1"/>
            <a:r>
              <a:rPr lang="zh-CN" altLang="en-US" dirty="0"/>
              <a:t>手机</a:t>
            </a:r>
            <a:r>
              <a:rPr lang="en-US" altLang="zh-CN" dirty="0"/>
              <a:t>APP </a:t>
            </a:r>
            <a:r>
              <a:rPr lang="zh-CN" altLang="en-US" dirty="0"/>
              <a:t>行业</a:t>
            </a:r>
            <a:r>
              <a:rPr lang="en-US" altLang="zh-CN" dirty="0"/>
              <a:t>?</a:t>
            </a:r>
          </a:p>
          <a:p>
            <a:pPr lvl="1"/>
            <a:r>
              <a:rPr lang="zh-CN" altLang="en-US" dirty="0"/>
              <a:t>人工智能行业？</a:t>
            </a:r>
            <a:endParaRPr lang="en-US" altLang="zh-CN" dirty="0"/>
          </a:p>
          <a:p>
            <a:pPr lvl="1"/>
            <a:r>
              <a:rPr lang="zh-CN" altLang="en-US" dirty="0"/>
              <a:t>零售行业？</a:t>
            </a:r>
            <a:r>
              <a:rPr lang="en-US" altLang="zh-CN" dirty="0"/>
              <a:t> </a:t>
            </a:r>
          </a:p>
          <a:p>
            <a:r>
              <a:rPr lang="zh-CN" altLang="en-US" dirty="0"/>
              <a:t>可以从不同的角度来看行业</a:t>
            </a:r>
            <a:endParaRPr lang="en-US" altLang="zh-CN" dirty="0"/>
          </a:p>
          <a:p>
            <a:pPr lvl="1"/>
            <a:r>
              <a:rPr lang="zh-CN" altLang="en-US" dirty="0"/>
              <a:t>体脂仪</a:t>
            </a:r>
            <a:endParaRPr lang="en-US" altLang="zh-CN" dirty="0"/>
          </a:p>
          <a:p>
            <a:pPr lvl="2"/>
            <a:r>
              <a:rPr lang="zh-CN" altLang="en-US" dirty="0"/>
              <a:t>小家电行业</a:t>
            </a:r>
            <a:endParaRPr lang="en-US" altLang="zh-CN" dirty="0"/>
          </a:p>
          <a:p>
            <a:pPr lvl="2"/>
            <a:r>
              <a:rPr lang="zh-CN" altLang="en-US" dirty="0"/>
              <a:t>健康行业</a:t>
            </a:r>
            <a:endParaRPr lang="en-US" dirty="0"/>
          </a:p>
          <a:p>
            <a:r>
              <a:rPr lang="zh-CN" altLang="en-US" dirty="0"/>
              <a:t>行业势能是最能预示将来动能的指标</a:t>
            </a:r>
            <a:endParaRPr lang="en-US" altLang="zh-CN" dirty="0"/>
          </a:p>
          <a:p>
            <a:r>
              <a:rPr lang="zh-CN" altLang="en-US" dirty="0"/>
              <a:t>不必要马上在最大的市场发力</a:t>
            </a:r>
            <a:endParaRPr lang="en-US" altLang="zh-CN" dirty="0"/>
          </a:p>
          <a:p>
            <a:pPr lvl="1"/>
            <a:r>
              <a:rPr lang="zh-CN" altLang="en-US" dirty="0"/>
              <a:t>选择合适的细分市场 </a:t>
            </a:r>
            <a:endParaRPr lang="en-US" dirty="0"/>
          </a:p>
        </p:txBody>
      </p:sp>
    </p:spTree>
    <p:extLst>
      <p:ext uri="{BB962C8B-B14F-4D97-AF65-F5344CB8AC3E}">
        <p14:creationId xmlns:p14="http://schemas.microsoft.com/office/powerpoint/2010/main" val="41506786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公司</a:t>
            </a:r>
            <a:r>
              <a:rPr lang="en-US" altLang="zh-CN" dirty="0"/>
              <a:t>/</a:t>
            </a:r>
            <a:r>
              <a:rPr lang="zh-CN" altLang="en-US" dirty="0"/>
              <a:t>市场因素</a:t>
            </a:r>
            <a:endParaRPr lang="en-US" dirty="0"/>
          </a:p>
        </p:txBody>
      </p:sp>
      <p:sp>
        <p:nvSpPr>
          <p:cNvPr id="3" name="Content Placeholder 2"/>
          <p:cNvSpPr>
            <a:spLocks noGrp="1"/>
          </p:cNvSpPr>
          <p:nvPr>
            <p:ph idx="1"/>
          </p:nvPr>
        </p:nvSpPr>
        <p:spPr/>
        <p:txBody>
          <a:bodyPr/>
          <a:lstStyle/>
          <a:p>
            <a:r>
              <a:rPr lang="zh-CN" altLang="en-US" dirty="0"/>
              <a:t>公司品牌和市场占有率</a:t>
            </a:r>
            <a:endParaRPr lang="en-US" altLang="zh-CN" dirty="0"/>
          </a:p>
          <a:p>
            <a:r>
              <a:rPr lang="zh-CN" altLang="en-US" dirty="0"/>
              <a:t>公司的市场拓展能力</a:t>
            </a:r>
            <a:endParaRPr lang="en-US" dirty="0"/>
          </a:p>
          <a:p>
            <a:r>
              <a:rPr lang="zh-CN" altLang="en-US" dirty="0"/>
              <a:t>公司最具威力的优势 </a:t>
            </a:r>
            <a:r>
              <a:rPr lang="en-US" altLang="zh-CN" dirty="0"/>
              <a:t>(</a:t>
            </a:r>
            <a:r>
              <a:rPr lang="zh-CN" altLang="en-US" dirty="0"/>
              <a:t>皇冠上的明珠：</a:t>
            </a:r>
            <a:r>
              <a:rPr lang="en-US" altLang="zh-CN" dirty="0"/>
              <a:t>crown jewel)</a:t>
            </a:r>
            <a:r>
              <a:rPr lang="en-US" dirty="0"/>
              <a:t> </a:t>
            </a:r>
          </a:p>
          <a:p>
            <a:pPr lvl="1"/>
            <a:r>
              <a:rPr lang="zh-CN" altLang="en-US" dirty="0"/>
              <a:t>最具威力的优势能超越你的竞争对手一个数量级 （</a:t>
            </a:r>
            <a:r>
              <a:rPr lang="en-US" altLang="zh-CN" dirty="0"/>
              <a:t>10X</a:t>
            </a:r>
            <a:r>
              <a:rPr lang="zh-CN" altLang="en-US" dirty="0"/>
              <a:t>）么</a:t>
            </a:r>
            <a:r>
              <a:rPr lang="en-US" dirty="0"/>
              <a:t>?</a:t>
            </a:r>
          </a:p>
        </p:txBody>
      </p:sp>
    </p:spTree>
    <p:extLst>
      <p:ext uri="{BB962C8B-B14F-4D97-AF65-F5344CB8AC3E}">
        <p14:creationId xmlns:p14="http://schemas.microsoft.com/office/powerpoint/2010/main" val="384970804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2E78B-E11E-45E4-B4AC-54E2AB60C683}"/>
              </a:ext>
            </a:extLst>
          </p:cNvPr>
          <p:cNvSpPr>
            <a:spLocks noGrp="1"/>
          </p:cNvSpPr>
          <p:nvPr>
            <p:ph type="title"/>
          </p:nvPr>
        </p:nvSpPr>
        <p:spPr/>
        <p:txBody>
          <a:bodyPr/>
          <a:lstStyle/>
          <a:p>
            <a:r>
              <a:rPr lang="zh-CN" altLang="en-US" dirty="0"/>
              <a:t>公司</a:t>
            </a:r>
            <a:r>
              <a:rPr lang="en-US" altLang="zh-CN" dirty="0"/>
              <a:t>/</a:t>
            </a:r>
            <a:r>
              <a:rPr lang="zh-CN" altLang="en-US" dirty="0"/>
              <a:t>产品 的品牌 势能如何衡量？</a:t>
            </a:r>
            <a:endParaRPr lang="en-US" dirty="0"/>
          </a:p>
        </p:txBody>
      </p:sp>
      <p:sp>
        <p:nvSpPr>
          <p:cNvPr id="3" name="Content Placeholder 2">
            <a:extLst>
              <a:ext uri="{FF2B5EF4-FFF2-40B4-BE49-F238E27FC236}">
                <a16:creationId xmlns:a16="http://schemas.microsoft.com/office/drawing/2014/main" id="{F2C7D057-2D7E-47A6-A474-73B869CA138E}"/>
              </a:ext>
            </a:extLst>
          </p:cNvPr>
          <p:cNvSpPr>
            <a:spLocks noGrp="1"/>
          </p:cNvSpPr>
          <p:nvPr>
            <p:ph idx="1"/>
          </p:nvPr>
        </p:nvSpPr>
        <p:spPr>
          <a:xfrm>
            <a:off x="1120000" y="1825625"/>
            <a:ext cx="6739486" cy="4351338"/>
          </a:xfrm>
        </p:spPr>
        <p:txBody>
          <a:bodyPr/>
          <a:lstStyle/>
          <a:p>
            <a:r>
              <a:rPr lang="en-US" dirty="0"/>
              <a:t>NPS (Net Promoter Score)</a:t>
            </a:r>
          </a:p>
          <a:p>
            <a:r>
              <a:rPr lang="zh-CN" altLang="en-US" dirty="0"/>
              <a:t>你愿意向亲朋好友推荐这个品牌</a:t>
            </a:r>
            <a:r>
              <a:rPr lang="en-US" altLang="zh-CN" dirty="0"/>
              <a:t>/</a:t>
            </a:r>
            <a:r>
              <a:rPr lang="zh-CN" altLang="en-US" dirty="0"/>
              <a:t>产品么？</a:t>
            </a:r>
            <a:endParaRPr lang="en-US" altLang="zh-CN" dirty="0"/>
          </a:p>
          <a:p>
            <a:pPr lvl="1"/>
            <a:r>
              <a:rPr lang="en-US" altLang="zh-CN" dirty="0"/>
              <a:t>1</a:t>
            </a:r>
            <a:r>
              <a:rPr lang="zh-CN" altLang="en-US" dirty="0"/>
              <a:t>：坚决不推荐</a:t>
            </a:r>
            <a:endParaRPr lang="en-US" altLang="zh-CN" dirty="0"/>
          </a:p>
          <a:p>
            <a:pPr lvl="1"/>
            <a:r>
              <a:rPr lang="en-US" altLang="zh-CN" dirty="0"/>
              <a:t>2</a:t>
            </a:r>
            <a:r>
              <a:rPr lang="zh-CN" altLang="en-US" dirty="0"/>
              <a:t>：不推荐</a:t>
            </a:r>
            <a:endParaRPr lang="en-US" altLang="zh-CN" dirty="0"/>
          </a:p>
          <a:p>
            <a:pPr lvl="1"/>
            <a:r>
              <a:rPr lang="en-US" altLang="zh-CN" dirty="0"/>
              <a:t>3</a:t>
            </a:r>
            <a:r>
              <a:rPr lang="zh-CN" altLang="en-US" dirty="0"/>
              <a:t>：一般</a:t>
            </a:r>
            <a:endParaRPr lang="en-US" altLang="zh-CN" dirty="0"/>
          </a:p>
          <a:p>
            <a:pPr lvl="1"/>
            <a:r>
              <a:rPr lang="en-US" altLang="zh-CN" dirty="0"/>
              <a:t>4</a:t>
            </a:r>
            <a:r>
              <a:rPr lang="zh-CN" altLang="en-US" dirty="0"/>
              <a:t>：推荐</a:t>
            </a:r>
            <a:endParaRPr lang="en-US" altLang="zh-CN" dirty="0"/>
          </a:p>
          <a:p>
            <a:pPr lvl="1"/>
            <a:r>
              <a:rPr lang="en-US" altLang="zh-CN" dirty="0"/>
              <a:t>5</a:t>
            </a:r>
            <a:r>
              <a:rPr lang="zh-CN" altLang="en-US" dirty="0"/>
              <a:t>：强烈推荐</a:t>
            </a:r>
            <a:endParaRPr lang="en-US" altLang="zh-CN" dirty="0"/>
          </a:p>
          <a:p>
            <a:pPr lvl="1"/>
            <a:endParaRPr lang="en-US" altLang="zh-CN" dirty="0"/>
          </a:p>
          <a:p>
            <a:pPr marL="457200" lvl="1" indent="0">
              <a:buNone/>
            </a:pPr>
            <a:r>
              <a:rPr lang="en-US" altLang="zh-CN" dirty="0"/>
              <a:t>(#5</a:t>
            </a:r>
            <a:r>
              <a:rPr lang="zh-CN" altLang="en-US" dirty="0"/>
              <a:t> </a:t>
            </a:r>
            <a:r>
              <a:rPr lang="en-US" altLang="zh-CN" dirty="0"/>
              <a:t>–</a:t>
            </a:r>
            <a:r>
              <a:rPr lang="zh-CN" altLang="en-US" dirty="0"/>
              <a:t> </a:t>
            </a:r>
            <a:r>
              <a:rPr lang="en-US" altLang="zh-CN" dirty="0"/>
              <a:t>(#3 + #2 + #1))/</a:t>
            </a:r>
            <a:r>
              <a:rPr lang="zh-CN" altLang="en-US" dirty="0"/>
              <a:t>总数 </a:t>
            </a:r>
            <a:r>
              <a:rPr lang="en-US" altLang="zh-CN" dirty="0"/>
              <a:t>= NPS</a:t>
            </a:r>
          </a:p>
        </p:txBody>
      </p:sp>
      <p:sp>
        <p:nvSpPr>
          <p:cNvPr id="4" name="TextBox 3">
            <a:extLst>
              <a:ext uri="{FF2B5EF4-FFF2-40B4-BE49-F238E27FC236}">
                <a16:creationId xmlns:a16="http://schemas.microsoft.com/office/drawing/2014/main" id="{A78C0929-340A-4B88-8570-44D32CA935FA}"/>
              </a:ext>
            </a:extLst>
          </p:cNvPr>
          <p:cNvSpPr txBox="1"/>
          <p:nvPr/>
        </p:nvSpPr>
        <p:spPr>
          <a:xfrm>
            <a:off x="8414657" y="1981200"/>
            <a:ext cx="3363686"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小组实践：</a:t>
            </a:r>
            <a:endPar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拿出手机发朋友圈</a:t>
            </a:r>
            <a:r>
              <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rPr>
              <a:t>/</a:t>
            </a: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微信群</a:t>
            </a:r>
            <a:r>
              <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rPr>
              <a:t>, </a:t>
            </a: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 收集你的目标用户对你公司</a:t>
            </a:r>
            <a:r>
              <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rPr>
              <a:t>/</a:t>
            </a: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品牌的</a:t>
            </a:r>
            <a:r>
              <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rPr>
              <a:t>NPS</a:t>
            </a: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 </a:t>
            </a:r>
            <a:endPar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每个小组收集不少于 </a:t>
            </a:r>
            <a:r>
              <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rPr>
              <a:t>30 </a:t>
            </a: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条投票</a:t>
            </a:r>
            <a:endParaRPr kumimoji="0" lang="en-US" sz="1800" b="0" i="0" u="none" strike="noStrike" kern="1200" cap="none" spc="0" normalizeH="0" baseline="0" noProof="0" dirty="0">
              <a:ln>
                <a:noFill/>
              </a:ln>
              <a:solidFill>
                <a:prstClr val="white"/>
              </a:solidFill>
              <a:effectLst/>
              <a:uLnTx/>
              <a:uFillTx/>
              <a:latin typeface="Calibri"/>
              <a:ea typeface="Microsoft YaHei"/>
              <a:cs typeface="+mn-cs"/>
            </a:endParaRPr>
          </a:p>
        </p:txBody>
      </p:sp>
    </p:spTree>
    <p:extLst>
      <p:ext uri="{BB962C8B-B14F-4D97-AF65-F5344CB8AC3E}">
        <p14:creationId xmlns:p14="http://schemas.microsoft.com/office/powerpoint/2010/main" val="3146683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主题​​">
  <a:themeElements>
    <a:clrScheme name="teach">
      <a:dk1>
        <a:srgbClr val="11344A"/>
      </a:dk1>
      <a:lt1>
        <a:srgbClr val="E6F5FF"/>
      </a:lt1>
      <a:dk2>
        <a:srgbClr val="11344A"/>
      </a:dk2>
      <a:lt2>
        <a:srgbClr val="E6F5FF"/>
      </a:lt2>
      <a:accent1>
        <a:srgbClr val="115D8A"/>
      </a:accent1>
      <a:accent2>
        <a:srgbClr val="19B5CA"/>
      </a:accent2>
      <a:accent3>
        <a:srgbClr val="FFCA0F"/>
      </a:accent3>
      <a:accent4>
        <a:srgbClr val="D28527"/>
      </a:accent4>
      <a:accent5>
        <a:srgbClr val="CE2424"/>
      </a:accent5>
      <a:accent6>
        <a:srgbClr val="37990E"/>
      </a:accent6>
      <a:hlink>
        <a:srgbClr val="0563C1"/>
      </a:hlink>
      <a:folHlink>
        <a:srgbClr val="954F72"/>
      </a:folHlink>
    </a:clrScheme>
    <a:fontScheme name="teach">
      <a:majorFont>
        <a:latin typeface="Candara"/>
        <a:ea typeface="微软雅黑"/>
        <a:cs typeface=""/>
      </a:majorFont>
      <a:minorFont>
        <a:latin typeface="Candara"/>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Yahei">
      <a:majorFont>
        <a:latin typeface="Calibri Light"/>
        <a:ea typeface="Microsoft YaHei UI"/>
        <a:cs typeface=""/>
      </a:majorFont>
      <a:minorFont>
        <a:latin typeface="Calibri"/>
        <a:ea typeface="Microsoft YaHei"/>
        <a:cs typeface=""/>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3591</TotalTime>
  <Words>11736</Words>
  <Application>Microsoft Office PowerPoint</Application>
  <PresentationFormat>宽屏</PresentationFormat>
  <Paragraphs>1062</Paragraphs>
  <Slides>150</Slides>
  <Notes>48</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150</vt:i4>
      </vt:variant>
    </vt:vector>
  </HeadingPairs>
  <TitlesOfParts>
    <vt:vector size="163" baseType="lpstr">
      <vt:lpstr>Microsoft YaHei UI</vt:lpstr>
      <vt:lpstr>等线</vt:lpstr>
      <vt:lpstr>微软雅黑</vt:lpstr>
      <vt:lpstr>微软雅黑</vt:lpstr>
      <vt:lpstr>Arial</vt:lpstr>
      <vt:lpstr>Calibri</vt:lpstr>
      <vt:lpstr>Calibri Light</vt:lpstr>
      <vt:lpstr>Candara</vt:lpstr>
      <vt:lpstr>Consolas</vt:lpstr>
      <vt:lpstr>Wingdings</vt:lpstr>
      <vt:lpstr>Wingdings 2</vt:lpstr>
      <vt:lpstr>Office 主题​​</vt:lpstr>
      <vt:lpstr>Depth</vt:lpstr>
      <vt:lpstr>程序设计进阶与实践</vt:lpstr>
      <vt:lpstr>时间安排</vt:lpstr>
      <vt:lpstr>编程⽐赛中最常见的三种赛制：ACM、OI、IOI</vt:lpstr>
      <vt:lpstr>计算系统的分层结构</vt:lpstr>
      <vt:lpstr>稳定和发布阶段</vt:lpstr>
      <vt:lpstr>软件的血型</vt:lpstr>
      <vt:lpstr>名词</vt:lpstr>
      <vt:lpstr>CC to Release</vt:lpstr>
      <vt:lpstr>会诊小组 (triage)</vt:lpstr>
      <vt:lpstr>变更管理</vt:lpstr>
      <vt:lpstr>招数：ZBB</vt:lpstr>
      <vt:lpstr>招数：最后回归测试</vt:lpstr>
      <vt:lpstr>招数：砍掉功能</vt:lpstr>
      <vt:lpstr>招数：修复bug的门槛逐渐提高</vt:lpstr>
      <vt:lpstr>Tell Mode  vs. Ask Mode</vt:lpstr>
      <vt:lpstr>招数：逐步冻结</vt:lpstr>
      <vt:lpstr>渐进发布和 DevOps</vt:lpstr>
      <vt:lpstr>不同频率和范围的渐进发布</vt:lpstr>
      <vt:lpstr>不同频率和范围的渐进发布</vt:lpstr>
      <vt:lpstr>准备发布</vt:lpstr>
      <vt:lpstr>事后诸葛亮会议  教材 15.3 </vt:lpstr>
      <vt:lpstr>刨根问底 – 找到根源</vt:lpstr>
      <vt:lpstr>IT 行业的创新</vt:lpstr>
      <vt:lpstr>定义</vt:lpstr>
      <vt:lpstr>发明（Invention）</vt:lpstr>
      <vt:lpstr>发明 … 实用</vt:lpstr>
      <vt:lpstr>很多似是而非的观点 (myths)</vt:lpstr>
      <vt:lpstr>迷思1: 创新靠顿悟</vt:lpstr>
      <vt:lpstr>填上最后一块拼图的，功劳大?</vt:lpstr>
      <vt:lpstr>现代社会中独立发明的例子?</vt:lpstr>
      <vt:lpstr>低劣的工程质量破坏了Eureka 时刻</vt:lpstr>
      <vt:lpstr>迷思2:大家喜欢创新</vt:lpstr>
      <vt:lpstr>?</vt:lpstr>
      <vt:lpstr>创新者都恨创新</vt:lpstr>
      <vt:lpstr>两种不同的创新</vt:lpstr>
      <vt:lpstr>迷思3: 好的想法会赢?</vt:lpstr>
      <vt:lpstr>哪一个是更好的键盘?</vt:lpstr>
      <vt:lpstr>解决打印臂碰撞的问题</vt:lpstr>
      <vt:lpstr>Advanced Technology != acceptable innovation</vt:lpstr>
      <vt:lpstr>如何说服别人？</vt:lpstr>
      <vt:lpstr>迷思4: 创新者都是一马当先</vt:lpstr>
      <vt:lpstr>iPod 的成长</vt:lpstr>
      <vt:lpstr>第一个 VCD 播放器</vt:lpstr>
      <vt:lpstr>对于我们的启示</vt:lpstr>
      <vt:lpstr>首发产品，后发产品</vt:lpstr>
      <vt:lpstr>先行者 vs. 市场领先者</vt:lpstr>
      <vt:lpstr>Microsoft 领先者？</vt:lpstr>
      <vt:lpstr>Microsoft as 领先者？</vt:lpstr>
      <vt:lpstr>Microsoft Band (2012 – 2016)</vt:lpstr>
      <vt:lpstr>时机很重要</vt:lpstr>
      <vt:lpstr>迷思#5 要成为专家，才能创新</vt:lpstr>
      <vt:lpstr>专家看不起诺基亚，索尼单放机</vt:lpstr>
      <vt:lpstr>索尼的 Walkman</vt:lpstr>
      <vt:lpstr>SONY – 创新 1945</vt:lpstr>
      <vt:lpstr>收录机 - 1950 </vt:lpstr>
      <vt:lpstr>收录机 - 1966</vt:lpstr>
      <vt:lpstr>收录机 - 1975</vt:lpstr>
      <vt:lpstr>收录机 - 1979</vt:lpstr>
      <vt:lpstr>收录机 - 1983</vt:lpstr>
      <vt:lpstr>学术的成功 vs. 商业的成功</vt:lpstr>
      <vt:lpstr>拿手领域之外？  不是专家？  能创新？</vt:lpstr>
      <vt:lpstr>技术创新是关键？</vt:lpstr>
      <vt:lpstr>Iridium(铱星计划) </vt:lpstr>
      <vt:lpstr>创新体现在很多别的方面</vt:lpstr>
      <vt:lpstr>创新不是堆砌功能</vt:lpstr>
      <vt:lpstr>PowerPoint 演示文稿</vt:lpstr>
      <vt:lpstr>Innovation != adding more features</vt:lpstr>
      <vt:lpstr>迷思 #7: 成功的公司更能创新</vt:lpstr>
      <vt:lpstr>两种技术</vt:lpstr>
      <vt:lpstr>现有客户并不会告诉你颠覆式的需求</vt:lpstr>
      <vt:lpstr>成功的公司有价值观—追逐利润</vt:lpstr>
      <vt:lpstr>Newton &amp; Palm Pilot</vt:lpstr>
      <vt:lpstr>Newton &amp; Palm Pilot</vt:lpstr>
      <vt:lpstr>Palm Pilot</vt:lpstr>
      <vt:lpstr>计划的目的是为了探索</vt:lpstr>
      <vt:lpstr>竞争焦点的转移</vt:lpstr>
      <vt:lpstr>很多人喜欢这个新产品，为何走不下去？</vt:lpstr>
      <vt:lpstr>创新者都是冒险者么？</vt:lpstr>
      <vt:lpstr>回顾</vt:lpstr>
      <vt:lpstr>Watch the following invention</vt:lpstr>
      <vt:lpstr>计算尺和科学计算器的故事</vt:lpstr>
      <vt:lpstr>Market Research – sustaining technology</vt:lpstr>
      <vt:lpstr>The disruptive technology</vt:lpstr>
      <vt:lpstr>在真实的市场上</vt:lpstr>
      <vt:lpstr>Successful companies care about future? Yes!</vt:lpstr>
      <vt:lpstr>维持性技术的特点</vt:lpstr>
      <vt:lpstr>我创新的机会在哪里？</vt:lpstr>
      <vt:lpstr>Discussion</vt:lpstr>
      <vt:lpstr>16.2 创新的时机</vt:lpstr>
      <vt:lpstr>16.3 创新的招数</vt:lpstr>
      <vt:lpstr>产品成熟阶段</vt:lpstr>
      <vt:lpstr>新技术发展的规律</vt:lpstr>
      <vt:lpstr>Different types of “Building”</vt:lpstr>
      <vt:lpstr>产品成熟阶段</vt:lpstr>
      <vt:lpstr>分析的框架</vt:lpstr>
      <vt:lpstr>产品和团队的现状 SWOT</vt:lpstr>
      <vt:lpstr>产品行业的因素</vt:lpstr>
      <vt:lpstr>公司/市场因素</vt:lpstr>
      <vt:lpstr>公司/产品 的品牌 势能如何衡量？</vt:lpstr>
      <vt:lpstr>产品的价值因素</vt:lpstr>
      <vt:lpstr>产品价值：四个象限</vt:lpstr>
      <vt:lpstr>产品价值 – 10倍的优势点？</vt:lpstr>
      <vt:lpstr>为何客户要用你的产品？</vt:lpstr>
      <vt:lpstr>执行力的因素</vt:lpstr>
      <vt:lpstr>团队成员对项目的投入</vt:lpstr>
      <vt:lpstr>竞争环境中的选择</vt:lpstr>
      <vt:lpstr>不同投资导致不同结果</vt:lpstr>
      <vt:lpstr>小组实践</vt:lpstr>
      <vt:lpstr>16.4 魔方的创新</vt:lpstr>
      <vt:lpstr>16.5 创新和作坊</vt:lpstr>
      <vt:lpstr>讨论</vt:lpstr>
      <vt:lpstr>人，绩效和职业道德</vt:lpstr>
      <vt:lpstr>概述</vt:lpstr>
      <vt:lpstr>17.1 领导力</vt:lpstr>
      <vt:lpstr>管理 vs 领导</vt:lpstr>
      <vt:lpstr>领导 – 定目标</vt:lpstr>
      <vt:lpstr>领导 – 知人善任</vt:lpstr>
      <vt:lpstr>第四象限：积极的初学者</vt:lpstr>
      <vt:lpstr>第四象限 - 领导应该做的</vt:lpstr>
      <vt:lpstr>第三象限：迷惑的学习者</vt:lpstr>
      <vt:lpstr>领导应该做的</vt:lpstr>
      <vt:lpstr>第二象限：不爽的贡献者</vt:lpstr>
      <vt:lpstr>领导应该做的</vt:lpstr>
      <vt:lpstr>第一象限：自立，成就者</vt:lpstr>
      <vt:lpstr>领导应该做的</vt:lpstr>
      <vt:lpstr>17.3 领导力 – 带领团队成长</vt:lpstr>
      <vt:lpstr>1: forming / 萌芽</vt:lpstr>
      <vt:lpstr>2: Storming / 磨合</vt:lpstr>
      <vt:lpstr>处理冲突 – 你遇到了哪些？</vt:lpstr>
      <vt:lpstr>建立信任 - TRUST</vt:lpstr>
      <vt:lpstr>不怕冲突</vt:lpstr>
      <vt:lpstr>解决冲突</vt:lpstr>
      <vt:lpstr>保留意见，但坚决执行</vt:lpstr>
      <vt:lpstr>3：Norming / 规范</vt:lpstr>
      <vt:lpstr>4: Performing / 创造</vt:lpstr>
      <vt:lpstr>终极问题</vt:lpstr>
      <vt:lpstr>17.4 猪、鸡和鹦鹉的故事</vt:lpstr>
      <vt:lpstr>软件团队成员的投入</vt:lpstr>
      <vt:lpstr>权力和责任</vt:lpstr>
      <vt:lpstr>团队贡献分</vt:lpstr>
      <vt:lpstr>17.6 绩效管理</vt:lpstr>
      <vt:lpstr>各种方法</vt:lpstr>
      <vt:lpstr>萝卜和白菜</vt:lpstr>
      <vt:lpstr>团队发展的阶段</vt:lpstr>
      <vt:lpstr>软件工程师的道德</vt:lpstr>
      <vt:lpstr>同理心</vt:lpstr>
      <vt:lpstr>合作伙伴评分</vt:lpstr>
      <vt:lpstr>课堂讨论</vt:lpstr>
      <vt:lpstr>appendix</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程序设计进阶与实践</dc:title>
  <dc:creator>gzsun</dc:creator>
  <cp:lastModifiedBy>gzsun</cp:lastModifiedBy>
  <cp:revision>72</cp:revision>
  <dcterms:created xsi:type="dcterms:W3CDTF">2022-03-14T04:46:40Z</dcterms:created>
  <dcterms:modified xsi:type="dcterms:W3CDTF">2022-05-23T06:48:50Z</dcterms:modified>
</cp:coreProperties>
</file>